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44"/>
  </p:notesMasterIdLst>
  <p:handoutMasterIdLst>
    <p:handoutMasterId r:id="rId45"/>
  </p:handoutMasterIdLst>
  <p:sldIdLst>
    <p:sldId id="308" r:id="rId2"/>
    <p:sldId id="267" r:id="rId3"/>
    <p:sldId id="309" r:id="rId4"/>
    <p:sldId id="344" r:id="rId5"/>
    <p:sldId id="271" r:id="rId6"/>
    <p:sldId id="312" r:id="rId7"/>
    <p:sldId id="345" r:id="rId8"/>
    <p:sldId id="313" r:id="rId9"/>
    <p:sldId id="314" r:id="rId10"/>
    <p:sldId id="315" r:id="rId11"/>
    <p:sldId id="346" r:id="rId12"/>
    <p:sldId id="316" r:id="rId13"/>
    <p:sldId id="317" r:id="rId14"/>
    <p:sldId id="323" r:id="rId15"/>
    <p:sldId id="324" r:id="rId16"/>
    <p:sldId id="325" r:id="rId17"/>
    <p:sldId id="326" r:id="rId18"/>
    <p:sldId id="327" r:id="rId19"/>
    <p:sldId id="347" r:id="rId20"/>
    <p:sldId id="328" r:id="rId21"/>
    <p:sldId id="348" r:id="rId22"/>
    <p:sldId id="319" r:id="rId23"/>
    <p:sldId id="330" r:id="rId24"/>
    <p:sldId id="331" r:id="rId25"/>
    <p:sldId id="351" r:id="rId26"/>
    <p:sldId id="332" r:id="rId27"/>
    <p:sldId id="333" r:id="rId28"/>
    <p:sldId id="334" r:id="rId29"/>
    <p:sldId id="335" r:id="rId30"/>
    <p:sldId id="336" r:id="rId31"/>
    <p:sldId id="337" r:id="rId32"/>
    <p:sldId id="338" r:id="rId33"/>
    <p:sldId id="339" r:id="rId34"/>
    <p:sldId id="340" r:id="rId35"/>
    <p:sldId id="341" r:id="rId36"/>
    <p:sldId id="343" r:id="rId37"/>
    <p:sldId id="355" r:id="rId38"/>
    <p:sldId id="350" r:id="rId39"/>
    <p:sldId id="352" r:id="rId40"/>
    <p:sldId id="354" r:id="rId41"/>
    <p:sldId id="353" r:id="rId42"/>
    <p:sldId id="310" r:id="rId4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E3E0"/>
    <a:srgbClr val="978166"/>
    <a:srgbClr val="9F87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83977" autoAdjust="0"/>
  </p:normalViewPr>
  <p:slideViewPr>
    <p:cSldViewPr snapToGrid="0" snapToObjects="1">
      <p:cViewPr>
        <p:scale>
          <a:sx n="100" d="100"/>
          <a:sy n="100" d="100"/>
        </p:scale>
        <p:origin x="-130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VLHDATA\INSTIT\ITO\_Observatoire_Valaisan\3_Veille_Enqu&#234;tes-Analyses\Enqu&#234;tes\Agritourisme\enqu&#234;te\AgritourismeenValais-Panorama&amp;Perspectives\Analyse_sphinx_agritourism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VLHDATA\INSTIT\ITO\_Observatoire_Valaisan\3_Veille_Enqu&#234;tes-Analyses\Enqu&#234;tes\Agritourisme\enqu&#234;te\AgritourismeenValais-Panorama&amp;Perspectives\Analyse_sphinx_agritouris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howLegendKey val="0"/>
            <c:showVal val="1"/>
            <c:showCatName val="0"/>
            <c:showSerName val="0"/>
            <c:showPercent val="0"/>
            <c:showBubbleSize val="0"/>
            <c:showLeaderLines val="1"/>
          </c:dLbls>
          <c:cat>
            <c:strRef>
              <c:f>Feuil1!$B$34:$B$43</c:f>
              <c:strCache>
                <c:ptCount val="10"/>
                <c:pt idx="0">
                  <c:v>Valais</c:v>
                </c:pt>
                <c:pt idx="1">
                  <c:v>Autres cantons romands</c:v>
                </c:pt>
                <c:pt idx="2">
                  <c:v>Suisse allemande</c:v>
                </c:pt>
                <c:pt idx="3">
                  <c:v>France</c:v>
                </c:pt>
                <c:pt idx="4">
                  <c:v>Allemagne</c:v>
                </c:pt>
                <c:pt idx="5">
                  <c:v>Autriche</c:v>
                </c:pt>
                <c:pt idx="6">
                  <c:v>Royaume-Uni</c:v>
                </c:pt>
                <c:pt idx="7">
                  <c:v>Belgique</c:v>
                </c:pt>
                <c:pt idx="8">
                  <c:v>Pays-Bas</c:v>
                </c:pt>
                <c:pt idx="9">
                  <c:v>Autres pays</c:v>
                </c:pt>
              </c:strCache>
            </c:strRef>
          </c:cat>
          <c:val>
            <c:numRef>
              <c:f>Feuil1!$C$34:$C$43</c:f>
              <c:numCache>
                <c:formatCode>0.00%</c:formatCode>
                <c:ptCount val="10"/>
                <c:pt idx="0">
                  <c:v>0.23115577889447234</c:v>
                </c:pt>
                <c:pt idx="1">
                  <c:v>0.22613065326633164</c:v>
                </c:pt>
                <c:pt idx="2">
                  <c:v>0.20603015075376882</c:v>
                </c:pt>
                <c:pt idx="3">
                  <c:v>8.5427135678391941E-2</c:v>
                </c:pt>
                <c:pt idx="4">
                  <c:v>5.5276381909547742E-2</c:v>
                </c:pt>
                <c:pt idx="5">
                  <c:v>2.5125628140703519E-2</c:v>
                </c:pt>
                <c:pt idx="6">
                  <c:v>2.5125628140703519E-2</c:v>
                </c:pt>
                <c:pt idx="7">
                  <c:v>3.5175879396984924E-2</c:v>
                </c:pt>
                <c:pt idx="8">
                  <c:v>2.5125628140703515E-2</c:v>
                </c:pt>
                <c:pt idx="9">
                  <c:v>8.5427135678391941E-2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0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Feuil1!$B$73:$B$76</c:f>
              <c:strCache>
                <c:ptCount val="4"/>
                <c:pt idx="0">
                  <c:v>Produits du Valais</c:v>
                </c:pt>
                <c:pt idx="1">
                  <c:v>Produits de la région</c:v>
                </c:pt>
                <c:pt idx="2">
                  <c:v>Produits hors Valais</c:v>
                </c:pt>
                <c:pt idx="3">
                  <c:v>Produits maison</c:v>
                </c:pt>
              </c:strCache>
            </c:strRef>
          </c:cat>
          <c:val>
            <c:numRef>
              <c:f>Feuil1!$C$73:$C$76</c:f>
              <c:numCache>
                <c:formatCode>0.00%</c:formatCode>
                <c:ptCount val="4"/>
                <c:pt idx="0">
                  <c:v>0.38983050847457634</c:v>
                </c:pt>
                <c:pt idx="1">
                  <c:v>0.33898305084745772</c:v>
                </c:pt>
                <c:pt idx="2">
                  <c:v>0.25423728813559321</c:v>
                </c:pt>
                <c:pt idx="3">
                  <c:v>1.6949152542372881E-2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0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42A095F-6127-4D49-B30B-A6BDFB0B858F}" type="datetimeFigureOut">
              <a:rPr lang="fr-FR" smtClean="0"/>
              <a:t>12/03/2015</a:t>
            </a:fld>
            <a:endParaRPr lang="fr-FR" dirty="0"/>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F7CA2E8-BE4C-0140-9C82-A394798E973D}" type="slidenum">
              <a:rPr lang="fr-FR" smtClean="0"/>
              <a:t>‹#›</a:t>
            </a:fld>
            <a:endParaRPr lang="fr-FR" dirty="0"/>
          </a:p>
        </p:txBody>
      </p:sp>
    </p:spTree>
    <p:extLst>
      <p:ext uri="{BB962C8B-B14F-4D97-AF65-F5344CB8AC3E}">
        <p14:creationId xmlns:p14="http://schemas.microsoft.com/office/powerpoint/2010/main" val="3356787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2B69BAC-9FB6-4A58-8C2F-49C0D7E6E488}" type="datetimeFigureOut">
              <a:rPr lang="en-US" smtClean="0"/>
              <a:t>3/12/2015</a:t>
            </a:fld>
            <a:endParaRPr lang="en-US"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A961B7-CFBA-4A1F-A406-C7696E21D8C6}" type="slidenum">
              <a:rPr lang="en-US" smtClean="0"/>
              <a:t>‹#›</a:t>
            </a:fld>
            <a:endParaRPr lang="en-US" dirty="0"/>
          </a:p>
        </p:txBody>
      </p:sp>
    </p:spTree>
    <p:extLst>
      <p:ext uri="{BB962C8B-B14F-4D97-AF65-F5344CB8AC3E}">
        <p14:creationId xmlns:p14="http://schemas.microsoft.com/office/powerpoint/2010/main" val="28818052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1A961B7-CFBA-4A1F-A406-C7696E21D8C6}" type="slidenum">
              <a:rPr lang="en-US" smtClean="0"/>
              <a:t>1</a:t>
            </a:fld>
            <a:endParaRPr lang="en-US" dirty="0"/>
          </a:p>
        </p:txBody>
      </p:sp>
    </p:spTree>
    <p:extLst>
      <p:ext uri="{BB962C8B-B14F-4D97-AF65-F5344CB8AC3E}">
        <p14:creationId xmlns:p14="http://schemas.microsoft.com/office/powerpoint/2010/main" val="24654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1A961B7-CFBA-4A1F-A406-C7696E21D8C6}" type="slidenum">
              <a:rPr lang="en-US" smtClean="0"/>
              <a:t>6</a:t>
            </a:fld>
            <a:endParaRPr lang="en-US" dirty="0"/>
          </a:p>
        </p:txBody>
      </p:sp>
    </p:spTree>
    <p:extLst>
      <p:ext uri="{BB962C8B-B14F-4D97-AF65-F5344CB8AC3E}">
        <p14:creationId xmlns:p14="http://schemas.microsoft.com/office/powerpoint/2010/main" val="226083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1A961B7-CFBA-4A1F-A406-C7696E21D8C6}" type="slidenum">
              <a:rPr lang="en-US" smtClean="0"/>
              <a:t>7</a:t>
            </a:fld>
            <a:endParaRPr lang="en-US" dirty="0"/>
          </a:p>
        </p:txBody>
      </p:sp>
    </p:spTree>
    <p:extLst>
      <p:ext uri="{BB962C8B-B14F-4D97-AF65-F5344CB8AC3E}">
        <p14:creationId xmlns:p14="http://schemas.microsoft.com/office/powerpoint/2010/main" val="226083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1A961B7-CFBA-4A1F-A406-C7696E21D8C6}" type="slidenum">
              <a:rPr lang="en-US" smtClean="0"/>
              <a:t>13</a:t>
            </a:fld>
            <a:endParaRPr lang="en-US" dirty="0"/>
          </a:p>
        </p:txBody>
      </p:sp>
    </p:spTree>
    <p:extLst>
      <p:ext uri="{BB962C8B-B14F-4D97-AF65-F5344CB8AC3E}">
        <p14:creationId xmlns:p14="http://schemas.microsoft.com/office/powerpoint/2010/main" val="371438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b="1" i="0">
                <a:latin typeface="Calibri"/>
                <a:cs typeface="Calibri"/>
              </a:defRPr>
            </a:lvl1pPr>
          </a:lstStyle>
          <a:p>
            <a:r>
              <a:rPr lang="en-US" smtClean="0"/>
              <a:t>Click to edit Master title style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
        <p:nvSpPr>
          <p:cNvPr id="4" name="Espace réservé de la date 3"/>
          <p:cNvSpPr>
            <a:spLocks noGrp="1"/>
          </p:cNvSpPr>
          <p:nvPr>
            <p:ph type="dt" sz="half" idx="10"/>
          </p:nvPr>
        </p:nvSpPr>
        <p:spPr/>
        <p:txBody>
          <a:bodyPr/>
          <a:lstStyle/>
          <a:p>
            <a:fld id="{98969042-746B-0740-923D-02FC1F6173EF}" type="datetime1">
              <a:rPr lang="fr-CH" smtClean="0"/>
              <a:t>12.03.2015</a:t>
            </a:fld>
            <a:endParaRPr lang="fr-FR" dirty="0"/>
          </a:p>
        </p:txBody>
      </p:sp>
      <p:sp>
        <p:nvSpPr>
          <p:cNvPr id="6" name="Espace réservé du numéro de diapositive 5"/>
          <p:cNvSpPr>
            <a:spLocks noGrp="1"/>
          </p:cNvSpPr>
          <p:nvPr>
            <p:ph type="sldNum" sz="quarter" idx="12"/>
          </p:nvPr>
        </p:nvSpPr>
        <p:spPr/>
        <p:txBody>
          <a:bodyPr/>
          <a:lstStyle/>
          <a:p>
            <a:fld id="{90DD2C6B-27DE-FA47-8F5D-2E0728E8EE60}" type="slidenum">
              <a:rPr lang="fr-FR" smtClean="0"/>
              <a:t>‹#›</a:t>
            </a:fld>
            <a:endParaRPr lang="fr-FR" dirty="0"/>
          </a:p>
        </p:txBody>
      </p:sp>
    </p:spTree>
    <p:extLst>
      <p:ext uri="{BB962C8B-B14F-4D97-AF65-F5344CB8AC3E}">
        <p14:creationId xmlns:p14="http://schemas.microsoft.com/office/powerpoint/2010/main" val="27386396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p>
            <a:fld id="{57EA1152-DBAB-7B43-BB14-8E7248B1244D}" type="datetime1">
              <a:rPr lang="fr-CH" smtClean="0"/>
              <a:t>12.03.2015</a:t>
            </a:fld>
            <a:endParaRPr lang="fr-FR" dirty="0"/>
          </a:p>
        </p:txBody>
      </p:sp>
      <p:sp>
        <p:nvSpPr>
          <p:cNvPr id="6" name="Espace réservé du numéro de diapositive 5"/>
          <p:cNvSpPr>
            <a:spLocks noGrp="1"/>
          </p:cNvSpPr>
          <p:nvPr>
            <p:ph type="sldNum" sz="quarter" idx="12"/>
          </p:nvPr>
        </p:nvSpPr>
        <p:spPr/>
        <p:txBody>
          <a:bodyPr/>
          <a:lstStyle/>
          <a:p>
            <a:fld id="{90DD2C6B-27DE-FA47-8F5D-2E0728E8EE60}" type="slidenum">
              <a:rPr lang="fr-FR" smtClean="0"/>
              <a:t>‹#›</a:t>
            </a:fld>
            <a:endParaRPr lang="fr-FR" dirty="0"/>
          </a:p>
        </p:txBody>
      </p:sp>
    </p:spTree>
    <p:extLst>
      <p:ext uri="{BB962C8B-B14F-4D97-AF65-F5344CB8AC3E}">
        <p14:creationId xmlns:p14="http://schemas.microsoft.com/office/powerpoint/2010/main" val="2312309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p>
            <a:fld id="{44EF0E55-BC19-E644-BBAC-4B3AEAA9716A}" type="datetime1">
              <a:rPr lang="fr-CH" smtClean="0"/>
              <a:t>12.03.2015</a:t>
            </a:fld>
            <a:endParaRPr lang="fr-FR" dirty="0"/>
          </a:p>
        </p:txBody>
      </p:sp>
      <p:sp>
        <p:nvSpPr>
          <p:cNvPr id="6" name="Espace réservé du numéro de diapositive 5"/>
          <p:cNvSpPr>
            <a:spLocks noGrp="1"/>
          </p:cNvSpPr>
          <p:nvPr>
            <p:ph type="sldNum" sz="quarter" idx="12"/>
          </p:nvPr>
        </p:nvSpPr>
        <p:spPr/>
        <p:txBody>
          <a:bodyPr/>
          <a:lstStyle/>
          <a:p>
            <a:fld id="{90DD2C6B-27DE-FA47-8F5D-2E0728E8EE60}" type="slidenum">
              <a:rPr lang="fr-FR" smtClean="0"/>
              <a:t>‹#›</a:t>
            </a:fld>
            <a:endParaRPr lang="fr-FR" dirty="0"/>
          </a:p>
        </p:txBody>
      </p:sp>
    </p:spTree>
    <p:extLst>
      <p:ext uri="{BB962C8B-B14F-4D97-AF65-F5344CB8AC3E}">
        <p14:creationId xmlns:p14="http://schemas.microsoft.com/office/powerpoint/2010/main" val="2060779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600"/>
            </a:lvl1pPr>
          </a:lstStyle>
          <a:p>
            <a:r>
              <a:rPr lang="en-US" smtClean="0"/>
              <a:t>Click to edit Master title style</a:t>
            </a:r>
            <a:endParaRPr lang="fr-FR" dirty="0"/>
          </a:p>
        </p:txBody>
      </p:sp>
      <p:sp>
        <p:nvSpPr>
          <p:cNvPr id="3" name="Espace réservé du contenu 2"/>
          <p:cNvSpPr>
            <a:spLocks noGrp="1"/>
          </p:cNvSpPr>
          <p:nvPr>
            <p:ph idx="1"/>
          </p:nvPr>
        </p:nvSpPr>
        <p:spPr/>
        <p:txBody>
          <a:bodyPr/>
          <a:lstStyle>
            <a:lvl1pPr>
              <a:defRPr sz="2600"/>
            </a:lvl1pPr>
            <a:lvl2pPr>
              <a:defRPr sz="2400"/>
            </a:lvl2pPr>
            <a:lvl3pPr>
              <a:defRPr sz="22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88A567B7-9A24-224E-9163-D3857AFFB68E}" type="datetime1">
              <a:rPr lang="fr-CH" smtClean="0"/>
              <a:t>12.03.2015</a:t>
            </a:fld>
            <a:endParaRPr lang="fr-FR" dirty="0"/>
          </a:p>
        </p:txBody>
      </p:sp>
      <p:sp>
        <p:nvSpPr>
          <p:cNvPr id="6" name="Espace réservé du numéro de diapositive 5"/>
          <p:cNvSpPr>
            <a:spLocks noGrp="1"/>
          </p:cNvSpPr>
          <p:nvPr>
            <p:ph type="sldNum" sz="quarter" idx="12"/>
          </p:nvPr>
        </p:nvSpPr>
        <p:spPr/>
        <p:txBody>
          <a:bodyPr/>
          <a:lstStyle/>
          <a:p>
            <a:fld id="{90DD2C6B-27DE-FA47-8F5D-2E0728E8EE60}" type="slidenum">
              <a:rPr lang="fr-FR" smtClean="0"/>
              <a:t>‹#›</a:t>
            </a:fld>
            <a:endParaRPr lang="fr-FR" dirty="0"/>
          </a:p>
        </p:txBody>
      </p:sp>
    </p:spTree>
    <p:extLst>
      <p:ext uri="{BB962C8B-B14F-4D97-AF65-F5344CB8AC3E}">
        <p14:creationId xmlns:p14="http://schemas.microsoft.com/office/powerpoint/2010/main" val="40740914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p>
            <a:fld id="{C8CFC15F-B034-DC4D-ABD5-1318A68364A7}" type="datetime1">
              <a:rPr lang="fr-CH" smtClean="0"/>
              <a:t>12.03.2015</a:t>
            </a:fld>
            <a:endParaRPr lang="fr-FR" dirty="0"/>
          </a:p>
        </p:txBody>
      </p:sp>
      <p:sp>
        <p:nvSpPr>
          <p:cNvPr id="6" name="Espace réservé du numéro de diapositive 5"/>
          <p:cNvSpPr>
            <a:spLocks noGrp="1"/>
          </p:cNvSpPr>
          <p:nvPr>
            <p:ph type="sldNum" sz="quarter" idx="12"/>
          </p:nvPr>
        </p:nvSpPr>
        <p:spPr/>
        <p:txBody>
          <a:bodyPr/>
          <a:lstStyle/>
          <a:p>
            <a:fld id="{90DD2C6B-27DE-FA47-8F5D-2E0728E8EE60}" type="slidenum">
              <a:rPr lang="fr-FR" smtClean="0"/>
              <a:t>‹#›</a:t>
            </a:fld>
            <a:endParaRPr lang="fr-FR" dirty="0"/>
          </a:p>
        </p:txBody>
      </p:sp>
    </p:spTree>
    <p:extLst>
      <p:ext uri="{BB962C8B-B14F-4D97-AF65-F5344CB8AC3E}">
        <p14:creationId xmlns:p14="http://schemas.microsoft.com/office/powerpoint/2010/main" val="24717534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93813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93813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4"/>
          <p:cNvSpPr>
            <a:spLocks noGrp="1"/>
          </p:cNvSpPr>
          <p:nvPr>
            <p:ph type="dt" sz="half" idx="10"/>
          </p:nvPr>
        </p:nvSpPr>
        <p:spPr/>
        <p:txBody>
          <a:bodyPr/>
          <a:lstStyle/>
          <a:p>
            <a:fld id="{E3B7476F-4ECA-8046-84F1-29100055055A}" type="datetime1">
              <a:rPr lang="fr-CH" smtClean="0"/>
              <a:t>12.03.2015</a:t>
            </a:fld>
            <a:endParaRPr lang="fr-FR" dirty="0"/>
          </a:p>
        </p:txBody>
      </p:sp>
      <p:sp>
        <p:nvSpPr>
          <p:cNvPr id="7" name="Espace réservé du numéro de diapositive 6"/>
          <p:cNvSpPr>
            <a:spLocks noGrp="1"/>
          </p:cNvSpPr>
          <p:nvPr>
            <p:ph type="sldNum" sz="quarter" idx="12"/>
          </p:nvPr>
        </p:nvSpPr>
        <p:spPr/>
        <p:txBody>
          <a:bodyPr/>
          <a:lstStyle/>
          <a:p>
            <a:fld id="{90DD2C6B-27DE-FA47-8F5D-2E0728E8EE60}" type="slidenum">
              <a:rPr lang="fr-FR" smtClean="0"/>
              <a:t>‹#›</a:t>
            </a:fld>
            <a:endParaRPr lang="fr-FR" dirty="0"/>
          </a:p>
        </p:txBody>
      </p:sp>
    </p:spTree>
    <p:extLst>
      <p:ext uri="{BB962C8B-B14F-4D97-AF65-F5344CB8AC3E}">
        <p14:creationId xmlns:p14="http://schemas.microsoft.com/office/powerpoint/2010/main" val="29652355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94457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58433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94457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58433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6"/>
          <p:cNvSpPr>
            <a:spLocks noGrp="1"/>
          </p:cNvSpPr>
          <p:nvPr>
            <p:ph type="dt" sz="half" idx="10"/>
          </p:nvPr>
        </p:nvSpPr>
        <p:spPr/>
        <p:txBody>
          <a:bodyPr/>
          <a:lstStyle/>
          <a:p>
            <a:fld id="{F0C0503C-AEAE-614F-8738-AED622E48250}" type="datetime1">
              <a:rPr lang="fr-CH" smtClean="0"/>
              <a:t>12.03.2015</a:t>
            </a:fld>
            <a:endParaRPr lang="fr-FR" dirty="0"/>
          </a:p>
        </p:txBody>
      </p:sp>
      <p:sp>
        <p:nvSpPr>
          <p:cNvPr id="9" name="Espace réservé du numéro de diapositive 8"/>
          <p:cNvSpPr>
            <a:spLocks noGrp="1"/>
          </p:cNvSpPr>
          <p:nvPr>
            <p:ph type="sldNum" sz="quarter" idx="12"/>
          </p:nvPr>
        </p:nvSpPr>
        <p:spPr/>
        <p:txBody>
          <a:bodyPr/>
          <a:lstStyle/>
          <a:p>
            <a:fld id="{90DD2C6B-27DE-FA47-8F5D-2E0728E8EE60}" type="slidenum">
              <a:rPr lang="fr-FR" smtClean="0"/>
              <a:t>‹#›</a:t>
            </a:fld>
            <a:endParaRPr lang="fr-FR" dirty="0"/>
          </a:p>
        </p:txBody>
      </p:sp>
    </p:spTree>
    <p:extLst>
      <p:ext uri="{BB962C8B-B14F-4D97-AF65-F5344CB8AC3E}">
        <p14:creationId xmlns:p14="http://schemas.microsoft.com/office/powerpoint/2010/main" val="39443988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2"/>
          <p:cNvSpPr>
            <a:spLocks noGrp="1"/>
          </p:cNvSpPr>
          <p:nvPr>
            <p:ph type="dt" sz="half" idx="10"/>
          </p:nvPr>
        </p:nvSpPr>
        <p:spPr/>
        <p:txBody>
          <a:bodyPr/>
          <a:lstStyle/>
          <a:p>
            <a:fld id="{C903B72F-ED32-744D-ADED-09338CE0C951}" type="datetime1">
              <a:rPr lang="fr-CH" smtClean="0"/>
              <a:t>12.03.2015</a:t>
            </a:fld>
            <a:endParaRPr lang="fr-FR" dirty="0"/>
          </a:p>
        </p:txBody>
      </p:sp>
      <p:sp>
        <p:nvSpPr>
          <p:cNvPr id="5" name="Espace réservé du numéro de diapositive 4"/>
          <p:cNvSpPr>
            <a:spLocks noGrp="1"/>
          </p:cNvSpPr>
          <p:nvPr>
            <p:ph type="sldNum" sz="quarter" idx="12"/>
          </p:nvPr>
        </p:nvSpPr>
        <p:spPr/>
        <p:txBody>
          <a:bodyPr/>
          <a:lstStyle/>
          <a:p>
            <a:fld id="{90DD2C6B-27DE-FA47-8F5D-2E0728E8EE60}" type="slidenum">
              <a:rPr lang="fr-FR" smtClean="0"/>
              <a:t>‹#›</a:t>
            </a:fld>
            <a:endParaRPr lang="fr-FR" dirty="0"/>
          </a:p>
        </p:txBody>
      </p:sp>
    </p:spTree>
    <p:extLst>
      <p:ext uri="{BB962C8B-B14F-4D97-AF65-F5344CB8AC3E}">
        <p14:creationId xmlns:p14="http://schemas.microsoft.com/office/powerpoint/2010/main" val="25469426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D82A2E-A2F1-9940-9E51-5BCA79FF7CF8}" type="datetime1">
              <a:rPr lang="fr-CH" smtClean="0"/>
              <a:t>12.03.2015</a:t>
            </a:fld>
            <a:endParaRPr lang="fr-FR" dirty="0"/>
          </a:p>
        </p:txBody>
      </p:sp>
      <p:sp>
        <p:nvSpPr>
          <p:cNvPr id="4" name="Espace réservé du numéro de diapositive 3"/>
          <p:cNvSpPr>
            <a:spLocks noGrp="1"/>
          </p:cNvSpPr>
          <p:nvPr>
            <p:ph type="sldNum" sz="quarter" idx="12"/>
          </p:nvPr>
        </p:nvSpPr>
        <p:spPr/>
        <p:txBody>
          <a:bodyPr/>
          <a:lstStyle/>
          <a:p>
            <a:fld id="{90DD2C6B-27DE-FA47-8F5D-2E0728E8EE60}" type="slidenum">
              <a:rPr lang="fr-FR" smtClean="0"/>
              <a:t>‹#›</a:t>
            </a:fld>
            <a:endParaRPr lang="fr-FR" dirty="0"/>
          </a:p>
        </p:txBody>
      </p:sp>
    </p:spTree>
    <p:extLst>
      <p:ext uri="{BB962C8B-B14F-4D97-AF65-F5344CB8AC3E}">
        <p14:creationId xmlns:p14="http://schemas.microsoft.com/office/powerpoint/2010/main" val="1054479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807394"/>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8073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96944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6257A9B8-9C6B-7C44-9C31-374537BFC76D}" type="datetime1">
              <a:rPr lang="fr-CH" smtClean="0"/>
              <a:t>12.03.2015</a:t>
            </a:fld>
            <a:endParaRPr lang="fr-FR" dirty="0"/>
          </a:p>
        </p:txBody>
      </p:sp>
      <p:sp>
        <p:nvSpPr>
          <p:cNvPr id="7" name="Espace réservé du numéro de diapositive 6"/>
          <p:cNvSpPr>
            <a:spLocks noGrp="1"/>
          </p:cNvSpPr>
          <p:nvPr>
            <p:ph type="sldNum" sz="quarter" idx="12"/>
          </p:nvPr>
        </p:nvSpPr>
        <p:spPr/>
        <p:txBody>
          <a:bodyPr/>
          <a:lstStyle/>
          <a:p>
            <a:fld id="{90DD2C6B-27DE-FA47-8F5D-2E0728E8EE60}" type="slidenum">
              <a:rPr lang="fr-FR" smtClean="0"/>
              <a:t>‹#›</a:t>
            </a:fld>
            <a:endParaRPr lang="fr-FR" dirty="0"/>
          </a:p>
        </p:txBody>
      </p:sp>
    </p:spTree>
    <p:extLst>
      <p:ext uri="{BB962C8B-B14F-4D97-AF65-F5344CB8AC3E}">
        <p14:creationId xmlns:p14="http://schemas.microsoft.com/office/powerpoint/2010/main" val="6451143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5036560"/>
            <a:ext cx="5486400" cy="566738"/>
          </a:xfrm>
        </p:spPr>
        <p:txBody>
          <a:bodyPr anchor="b"/>
          <a:lstStyle>
            <a:lvl1pPr algn="l">
              <a:defRPr sz="2000" b="1"/>
            </a:lvl1pPr>
          </a:lstStyle>
          <a:p>
            <a:r>
              <a:rPr lang="en-US" smtClean="0"/>
              <a:t>Click to edit Master title style</a:t>
            </a:r>
            <a:endParaRPr lang="fr-FR" dirty="0"/>
          </a:p>
        </p:txBody>
      </p:sp>
      <p:sp>
        <p:nvSpPr>
          <p:cNvPr id="3" name="Espace réservé pour une image  2"/>
          <p:cNvSpPr>
            <a:spLocks noGrp="1"/>
          </p:cNvSpPr>
          <p:nvPr>
            <p:ph type="pic" idx="1"/>
          </p:nvPr>
        </p:nvSpPr>
        <p:spPr>
          <a:xfrm>
            <a:off x="1792288" y="8903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fr-FR" dirty="0"/>
          </a:p>
        </p:txBody>
      </p:sp>
      <p:sp>
        <p:nvSpPr>
          <p:cNvPr id="4" name="Espace réservé du texte 3"/>
          <p:cNvSpPr>
            <a:spLocks noGrp="1"/>
          </p:cNvSpPr>
          <p:nvPr>
            <p:ph type="body" sz="half" idx="2"/>
          </p:nvPr>
        </p:nvSpPr>
        <p:spPr>
          <a:xfrm>
            <a:off x="1792288" y="560329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70DC22F5-D6BD-8A44-98BF-9E09E2737F57}" type="datetime1">
              <a:rPr lang="fr-CH" smtClean="0"/>
              <a:t>12.03.2015</a:t>
            </a:fld>
            <a:endParaRPr lang="fr-FR" dirty="0"/>
          </a:p>
        </p:txBody>
      </p:sp>
      <p:sp>
        <p:nvSpPr>
          <p:cNvPr id="7" name="Espace réservé du numéro de diapositive 6"/>
          <p:cNvSpPr>
            <a:spLocks noGrp="1"/>
          </p:cNvSpPr>
          <p:nvPr>
            <p:ph type="sldNum" sz="quarter" idx="12"/>
          </p:nvPr>
        </p:nvSpPr>
        <p:spPr/>
        <p:txBody>
          <a:bodyPr/>
          <a:lstStyle/>
          <a:p>
            <a:fld id="{90DD2C6B-27DE-FA47-8F5D-2E0728E8EE60}" type="slidenum">
              <a:rPr lang="fr-FR" smtClean="0"/>
              <a:t>‹#›</a:t>
            </a:fld>
            <a:endParaRPr lang="fr-FR" dirty="0"/>
          </a:p>
        </p:txBody>
      </p:sp>
    </p:spTree>
    <p:extLst>
      <p:ext uri="{BB962C8B-B14F-4D97-AF65-F5344CB8AC3E}">
        <p14:creationId xmlns:p14="http://schemas.microsoft.com/office/powerpoint/2010/main" val="12154070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9" descr="etoil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86102" y="3538573"/>
            <a:ext cx="4270615" cy="5083675"/>
          </a:xfrm>
          <a:prstGeom prst="rect">
            <a:avLst/>
          </a:prstGeom>
        </p:spPr>
      </p:pic>
      <p:pic>
        <p:nvPicPr>
          <p:cNvPr id="9" name="Image 8" descr="logo_up.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514" y="0"/>
            <a:ext cx="3417619" cy="947252"/>
          </a:xfrm>
          <a:prstGeom prst="rect">
            <a:avLst/>
          </a:prstGeom>
        </p:spPr>
      </p:pic>
      <p:sp>
        <p:nvSpPr>
          <p:cNvPr id="2" name="Espace réservé du titre 1"/>
          <p:cNvSpPr>
            <a:spLocks noGrp="1"/>
          </p:cNvSpPr>
          <p:nvPr>
            <p:ph type="title"/>
          </p:nvPr>
        </p:nvSpPr>
        <p:spPr>
          <a:xfrm>
            <a:off x="457200" y="795138"/>
            <a:ext cx="8229600" cy="1143000"/>
          </a:xfrm>
          <a:prstGeom prst="rect">
            <a:avLst/>
          </a:prstGeom>
          <a:noFill/>
        </p:spPr>
        <p:txBody>
          <a:bodyPr vert="horz" lIns="91440" tIns="45720" rIns="91440" bIns="45720" rtlCol="0" anchor="ctr">
            <a:normAutofit/>
          </a:bodyPr>
          <a:lstStyle/>
          <a:p>
            <a:r>
              <a:rPr lang="fr-CH" dirty="0" smtClean="0"/>
              <a:t>Cliquez et modifiez le titre</a:t>
            </a:r>
            <a:endParaRPr lang="fr-FR" dirty="0"/>
          </a:p>
        </p:txBody>
      </p:sp>
      <p:sp>
        <p:nvSpPr>
          <p:cNvPr id="3" name="Espace réservé du texte 2"/>
          <p:cNvSpPr>
            <a:spLocks noGrp="1"/>
          </p:cNvSpPr>
          <p:nvPr>
            <p:ph type="body" idx="1"/>
          </p:nvPr>
        </p:nvSpPr>
        <p:spPr>
          <a:xfrm>
            <a:off x="457200" y="2120700"/>
            <a:ext cx="8229600" cy="4525963"/>
          </a:xfrm>
          <a:prstGeom prst="rect">
            <a:avLst/>
          </a:prstGeom>
        </p:spPr>
        <p:txBody>
          <a:bodyPr vert="horz" lIns="91440" tIns="45720" rIns="91440" bIns="45720" rtlCol="0">
            <a:normAutofit/>
          </a:body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4" name="Espace réservé de la date 3"/>
          <p:cNvSpPr>
            <a:spLocks noGrp="1"/>
          </p:cNvSpPr>
          <p:nvPr>
            <p:ph type="dt" sz="half" idx="2"/>
          </p:nvPr>
        </p:nvSpPr>
        <p:spPr>
          <a:xfrm>
            <a:off x="7523661" y="6492875"/>
            <a:ext cx="805012"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B68548DD-7998-3044-935D-91A0C1295DFE}" type="datetime1">
              <a:rPr lang="fr-CH" smtClean="0"/>
              <a:t>12.03.2015</a:t>
            </a:fld>
            <a:endParaRPr lang="fr-FR" dirty="0"/>
          </a:p>
        </p:txBody>
      </p:sp>
      <p:sp>
        <p:nvSpPr>
          <p:cNvPr id="6" name="Espace réservé du numéro de diapositive 5"/>
          <p:cNvSpPr>
            <a:spLocks noGrp="1"/>
          </p:cNvSpPr>
          <p:nvPr>
            <p:ph type="sldNum" sz="quarter" idx="4"/>
          </p:nvPr>
        </p:nvSpPr>
        <p:spPr>
          <a:xfrm>
            <a:off x="6710862" y="6492875"/>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0DD2C6B-27DE-FA47-8F5D-2E0728E8EE60}" type="slidenum">
              <a:rPr lang="fr-FR" smtClean="0"/>
              <a:pPr/>
              <a:t>‹#›</a:t>
            </a:fld>
            <a:endParaRPr lang="fr-FR" dirty="0"/>
          </a:p>
        </p:txBody>
      </p:sp>
    </p:spTree>
    <p:extLst>
      <p:ext uri="{BB962C8B-B14F-4D97-AF65-F5344CB8AC3E}">
        <p14:creationId xmlns:p14="http://schemas.microsoft.com/office/powerpoint/2010/main" val="281648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457200" rtl="0" eaLnBrk="1" latinLnBrk="0" hangingPunct="1">
        <a:spcBef>
          <a:spcPct val="0"/>
        </a:spcBef>
        <a:buNone/>
        <a:defRPr sz="3800" b="1" i="0" kern="1200">
          <a:solidFill>
            <a:schemeClr val="accent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2800" kern="1200">
          <a:solidFill>
            <a:schemeClr val="accent1"/>
          </a:solidFill>
          <a:latin typeface="Calibri"/>
          <a:ea typeface="+mn-ea"/>
          <a:cs typeface="Calibri"/>
        </a:defRPr>
      </a:lvl1pPr>
      <a:lvl2pPr marL="742950" indent="-285750" algn="l" defTabSz="457200" rtl="0" eaLnBrk="1" latinLnBrk="0" hangingPunct="1">
        <a:spcBef>
          <a:spcPct val="20000"/>
        </a:spcBef>
        <a:buFont typeface="Arial"/>
        <a:buChar char="–"/>
        <a:defRPr sz="2600" kern="1200">
          <a:solidFill>
            <a:schemeClr val="accent2"/>
          </a:solidFill>
          <a:latin typeface="Calibri"/>
          <a:ea typeface="+mn-ea"/>
          <a:cs typeface="Calibri"/>
        </a:defRPr>
      </a:lvl2pPr>
      <a:lvl3pPr marL="1143000" indent="-228600" algn="l" defTabSz="457200" rtl="0" eaLnBrk="1" latinLnBrk="0" hangingPunct="1">
        <a:spcBef>
          <a:spcPct val="20000"/>
        </a:spcBef>
        <a:buFont typeface="Arial"/>
        <a:buChar char="•"/>
        <a:defRPr sz="2400" b="0" i="0" kern="1200">
          <a:solidFill>
            <a:schemeClr val="bg2"/>
          </a:solidFill>
          <a:latin typeface="Calibri"/>
          <a:ea typeface="+mn-ea"/>
          <a:cs typeface="Calibri"/>
        </a:defRPr>
      </a:lvl3pPr>
      <a:lvl4pPr marL="1600200" indent="-228600" algn="l" defTabSz="457200" rtl="0" eaLnBrk="1" latinLnBrk="0" hangingPunct="1">
        <a:spcBef>
          <a:spcPct val="20000"/>
        </a:spcBef>
        <a:buFont typeface="Arial"/>
        <a:buChar char="–"/>
        <a:defRPr sz="2000" b="1" i="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1800" b="1" i="1"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Fond_14mars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894" y="304800"/>
            <a:ext cx="5432213" cy="4074160"/>
          </a:xfrm>
          <a:prstGeom prst="rect">
            <a:avLst/>
          </a:prstGeom>
        </p:spPr>
      </p:pic>
      <p:sp>
        <p:nvSpPr>
          <p:cNvPr id="4" name="Rectangle 2"/>
          <p:cNvSpPr>
            <a:spLocks noGrp="1" noChangeArrowheads="1"/>
          </p:cNvSpPr>
          <p:nvPr>
            <p:ph type="ctrTitle"/>
          </p:nvPr>
        </p:nvSpPr>
        <p:spPr>
          <a:xfrm>
            <a:off x="497136" y="3902149"/>
            <a:ext cx="8274723" cy="1063256"/>
          </a:xfrm>
        </p:spPr>
        <p:txBody>
          <a:bodyPr>
            <a:normAutofit fontScale="90000"/>
          </a:bodyPr>
          <a:lstStyle/>
          <a:p>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fr-CH" sz="3200" dirty="0">
                <a:latin typeface="+mn-lt"/>
              </a:rPr>
              <a:t/>
            </a:r>
            <a:br>
              <a:rPr lang="fr-CH" sz="3200" dirty="0">
                <a:latin typeface="+mn-lt"/>
              </a:rPr>
            </a:br>
            <a:r>
              <a:rPr lang="fr-CH" sz="3200" dirty="0" smtClean="0">
                <a:latin typeface="+mn-lt"/>
              </a:rPr>
              <a:t/>
            </a:r>
            <a:br>
              <a:rPr lang="fr-CH" sz="3200" dirty="0" smtClean="0">
                <a:latin typeface="+mn-lt"/>
              </a:rPr>
            </a:br>
            <a:r>
              <a:rPr lang="fr-CH" sz="3200" dirty="0">
                <a:latin typeface="+mn-lt"/>
              </a:rPr>
              <a:t/>
            </a:r>
            <a:br>
              <a:rPr lang="fr-CH" sz="3200" dirty="0">
                <a:latin typeface="+mn-lt"/>
              </a:rPr>
            </a:br>
            <a:r>
              <a:rPr lang="fr-CH" sz="3200" dirty="0" smtClean="0">
                <a:latin typeface="+mn-lt"/>
              </a:rPr>
              <a:t/>
            </a:r>
            <a:br>
              <a:rPr lang="fr-CH" sz="3200" dirty="0" smtClean="0">
                <a:latin typeface="+mn-lt"/>
              </a:rPr>
            </a:br>
            <a:r>
              <a:rPr lang="fr-CH" sz="4400" dirty="0" smtClean="0">
                <a:latin typeface="+mn-lt"/>
              </a:rPr>
              <a:t>Activités agritouristiques en Valais</a:t>
            </a:r>
            <a:r>
              <a:rPr lang="fr-CH" sz="3200" dirty="0" smtClean="0">
                <a:latin typeface="+mn-lt"/>
              </a:rPr>
              <a:t/>
            </a:r>
            <a:br>
              <a:rPr lang="fr-CH" sz="3200" dirty="0" smtClean="0">
                <a:latin typeface="+mn-lt"/>
              </a:rPr>
            </a:br>
            <a:r>
              <a:rPr lang="fr-CH" sz="3200" dirty="0">
                <a:latin typeface="+mn-lt"/>
              </a:rPr>
              <a:t/>
            </a:r>
            <a:br>
              <a:rPr lang="fr-CH" sz="3200" dirty="0">
                <a:latin typeface="+mn-lt"/>
              </a:rPr>
            </a:br>
            <a:r>
              <a:rPr lang="fr-CH" sz="3200" dirty="0" smtClean="0">
                <a:latin typeface="+mn-lt"/>
              </a:rPr>
              <a:t> </a:t>
            </a:r>
            <a:br>
              <a:rPr lang="fr-CH" sz="3200" dirty="0" smtClean="0">
                <a:latin typeface="+mn-lt"/>
              </a:rPr>
            </a:br>
            <a:r>
              <a:rPr lang="fr-CH" sz="3200" dirty="0" smtClean="0">
                <a:latin typeface="+mn-lt"/>
              </a:rPr>
              <a:t>Analyse des résultats de l’e</a:t>
            </a:r>
            <a:r>
              <a:rPr lang="fr-CH" sz="3300" b="1" dirty="0" smtClean="0">
                <a:latin typeface="+mn-lt"/>
              </a:rPr>
              <a:t>nquête </a:t>
            </a:r>
            <a:br>
              <a:rPr lang="fr-CH" sz="3300" b="1" dirty="0" smtClean="0">
                <a:latin typeface="+mn-lt"/>
              </a:rPr>
            </a:br>
            <a:r>
              <a:rPr lang="fr-CH" sz="3300" dirty="0" smtClean="0">
                <a:latin typeface="+mn-lt"/>
              </a:rPr>
              <a:t>de l’automne 2014</a:t>
            </a:r>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en-US" sz="2900" dirty="0">
                <a:solidFill>
                  <a:schemeClr val="tx1"/>
                </a:solidFill>
                <a:latin typeface="+mn-lt"/>
              </a:rPr>
              <a:t/>
            </a:r>
            <a:br>
              <a:rPr lang="en-US" sz="2900" dirty="0">
                <a:solidFill>
                  <a:schemeClr val="tx1"/>
                </a:solidFill>
                <a:latin typeface="+mn-lt"/>
              </a:rPr>
            </a:br>
            <a:r>
              <a:rPr lang="en-US" sz="2800" dirty="0">
                <a:latin typeface="+mn-lt"/>
              </a:rPr>
              <a:t/>
            </a:r>
            <a:br>
              <a:rPr lang="en-US" sz="2800" dirty="0">
                <a:latin typeface="+mn-lt"/>
              </a:rPr>
            </a:br>
            <a:r>
              <a:rPr lang="fr-CH" sz="3200" dirty="0" smtClean="0">
                <a:solidFill>
                  <a:schemeClr val="accent1"/>
                </a:solidFill>
                <a:latin typeface="+mn-lt"/>
              </a:rPr>
              <a:t/>
            </a:r>
            <a:br>
              <a:rPr lang="fr-CH" sz="3200" dirty="0" smtClean="0">
                <a:solidFill>
                  <a:schemeClr val="accent1"/>
                </a:solidFill>
                <a:latin typeface="+mn-lt"/>
              </a:rPr>
            </a:br>
            <a:r>
              <a:rPr lang="fr-CH" sz="3200" dirty="0" smtClean="0">
                <a:latin typeface="+mn-lt"/>
              </a:rPr>
              <a:t/>
            </a:r>
            <a:br>
              <a:rPr lang="fr-CH" sz="3200" dirty="0" smtClean="0">
                <a:latin typeface="+mn-lt"/>
              </a:rPr>
            </a:br>
            <a:r>
              <a:rPr lang="fr-CH" sz="3200" dirty="0" smtClean="0">
                <a:latin typeface="+mn-lt"/>
              </a:rPr>
              <a:t/>
            </a:r>
            <a:br>
              <a:rPr lang="fr-CH" sz="3200" dirty="0" smtClean="0">
                <a:latin typeface="+mn-lt"/>
              </a:rPr>
            </a:br>
            <a:r>
              <a:rPr lang="fr-CH" sz="2800" b="0" dirty="0" smtClean="0">
                <a:latin typeface="+mn-lt"/>
              </a:rPr>
              <a:t/>
            </a:r>
            <a:br>
              <a:rPr lang="fr-CH" sz="2800" b="0" dirty="0" smtClean="0">
                <a:latin typeface="+mn-lt"/>
              </a:rPr>
            </a:br>
            <a:r>
              <a:rPr lang="fr-CH" sz="3200" b="0" dirty="0" smtClean="0">
                <a:latin typeface="+mn-lt"/>
              </a:rPr>
              <a:t/>
            </a:r>
            <a:br>
              <a:rPr lang="fr-CH" sz="3200" b="0" dirty="0" smtClean="0">
                <a:latin typeface="+mn-lt"/>
              </a:rPr>
            </a:br>
            <a:r>
              <a:rPr lang="fr-CH" sz="3200" b="0" dirty="0" smtClean="0">
                <a:latin typeface="+mn-lt"/>
              </a:rPr>
              <a:t/>
            </a:r>
            <a:br>
              <a:rPr lang="fr-CH" sz="3200" b="0" dirty="0" smtClean="0">
                <a:latin typeface="+mn-lt"/>
              </a:rPr>
            </a:br>
            <a:endParaRPr lang="fr-CH" sz="3200" dirty="0" smtClean="0">
              <a:latin typeface="+mn-lt"/>
            </a:endParaRPr>
          </a:p>
        </p:txBody>
      </p:sp>
    </p:spTree>
    <p:extLst>
      <p:ext uri="{BB962C8B-B14F-4D97-AF65-F5344CB8AC3E}">
        <p14:creationId xmlns:p14="http://schemas.microsoft.com/office/powerpoint/2010/main" val="2094106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Activités agritouristiques en général</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8"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10</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372141" y="4776240"/>
            <a:ext cx="6602818" cy="1692168"/>
          </a:xfrm>
        </p:spPr>
        <p:txBody>
          <a:bodyPr>
            <a:normAutofit/>
          </a:bodyPr>
          <a:lstStyle/>
          <a:p>
            <a:pPr marL="0" indent="0" algn="just">
              <a:buNone/>
            </a:pPr>
            <a:r>
              <a:rPr lang="fr-CH" sz="1300" dirty="0" smtClean="0">
                <a:solidFill>
                  <a:schemeClr val="tx1"/>
                </a:solidFill>
              </a:rPr>
              <a:t>Pour 45% des sondés, les activités agrotouristiques représentent entre 11 et 20% du travail global de l’exploitation. </a:t>
            </a:r>
          </a:p>
          <a:p>
            <a:pPr marL="0" indent="0" algn="just">
              <a:buNone/>
            </a:pPr>
            <a:endParaRPr lang="fr-CH" sz="1300" dirty="0">
              <a:solidFill>
                <a:schemeClr val="tx1"/>
              </a:solidFill>
            </a:endParaRPr>
          </a:p>
          <a:p>
            <a:pPr marL="0" indent="0" algn="just">
              <a:buNone/>
            </a:pPr>
            <a:r>
              <a:rPr lang="fr-CH" sz="1300" dirty="0" smtClean="0">
                <a:solidFill>
                  <a:schemeClr val="tx1"/>
                </a:solidFill>
              </a:rPr>
              <a:t>Pour le reste, les réponses sont relativement dispersées. Toutefois une faible proportion (7,9%) de répondants affirment consacrer plus de 60% de leur temps à des activités agritouristiques. </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509417"/>
            <a:ext cx="164395" cy="818896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949282"/>
            <a:ext cx="701966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989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Activités agritouristiques en général</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8"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11</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170121" y="4856225"/>
            <a:ext cx="6974958" cy="1814210"/>
          </a:xfrm>
        </p:spPr>
        <p:txBody>
          <a:bodyPr>
            <a:normAutofit lnSpcReduction="10000"/>
          </a:bodyPr>
          <a:lstStyle/>
          <a:p>
            <a:pPr marL="0" indent="0" algn="just">
              <a:buNone/>
            </a:pPr>
            <a:r>
              <a:rPr lang="fr-CH" sz="1300" dirty="0" smtClean="0">
                <a:solidFill>
                  <a:schemeClr val="tx1"/>
                </a:solidFill>
              </a:rPr>
              <a:t>Les exploitations viti-vinicole sont surreprésentées dans la part de charge de travail située entre 21 et 40%, à l’inverse elles sont sous-représentées dans la tranche 41 à 60%.  </a:t>
            </a:r>
          </a:p>
          <a:p>
            <a:pPr marL="0" indent="0" algn="just">
              <a:buNone/>
            </a:pPr>
            <a:endParaRPr lang="fr-CH" sz="1300" dirty="0" smtClean="0">
              <a:solidFill>
                <a:schemeClr val="tx1"/>
              </a:solidFill>
            </a:endParaRPr>
          </a:p>
          <a:p>
            <a:pPr marL="0" indent="0" algn="just">
              <a:buNone/>
            </a:pPr>
            <a:r>
              <a:rPr lang="fr-CH" sz="1300" dirty="0" smtClean="0">
                <a:solidFill>
                  <a:schemeClr val="tx1"/>
                </a:solidFill>
              </a:rPr>
              <a:t>Les exploitations de montagne se distinguent par une surreprésentation dans la tranche 41 à 60% . </a:t>
            </a:r>
          </a:p>
          <a:p>
            <a:pPr marL="0" indent="0" algn="just">
              <a:buNone/>
            </a:pPr>
            <a:endParaRPr lang="fr-CH" sz="1300" dirty="0">
              <a:solidFill>
                <a:schemeClr val="tx1"/>
              </a:solidFill>
            </a:endParaRPr>
          </a:p>
          <a:p>
            <a:pPr marL="0" indent="0" algn="just">
              <a:buNone/>
            </a:pPr>
            <a:r>
              <a:rPr lang="fr-CH" sz="1300" dirty="0" smtClean="0">
                <a:solidFill>
                  <a:schemeClr val="tx1"/>
                </a:solidFill>
              </a:rPr>
              <a:t>Les alpages font apparaître une tendance à être surreprésentés dans les charges de travail supérieures à 60%, cette situation contraste avec celle des exploitations de plaine qui affichent une surreprésentation dans les charges de travail inférieure à 10%.   </a:t>
            </a:r>
          </a:p>
          <a:p>
            <a:pPr marL="0" indent="0" algn="just">
              <a:buNone/>
            </a:pPr>
            <a:endParaRPr lang="fr-CH" sz="1300" dirty="0">
              <a:solidFill>
                <a:schemeClr val="tx1"/>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679545"/>
            <a:ext cx="164395" cy="8188964"/>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77" y="1919910"/>
            <a:ext cx="7827113" cy="247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85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Activités agritouristiques en général</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12</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503998" y="4728634"/>
            <a:ext cx="5954233" cy="1692168"/>
          </a:xfrm>
        </p:spPr>
        <p:txBody>
          <a:bodyPr>
            <a:normAutofit/>
          </a:bodyPr>
          <a:lstStyle/>
          <a:p>
            <a:pPr marL="0" indent="0" algn="just">
              <a:buNone/>
            </a:pPr>
            <a:r>
              <a:rPr lang="fr-CH" sz="1300" dirty="0" smtClean="0">
                <a:solidFill>
                  <a:schemeClr val="tx1"/>
                </a:solidFill>
              </a:rPr>
              <a:t>Près de 60% des exploitants actifs dans l’agritourisme emploient plus de 1,25 UMOS.</a:t>
            </a:r>
          </a:p>
          <a:p>
            <a:pPr marL="0" indent="0" algn="just">
              <a:buNone/>
            </a:pPr>
            <a:endParaRPr lang="fr-CH" sz="1300" dirty="0">
              <a:solidFill>
                <a:schemeClr val="tx1"/>
              </a:solidFill>
            </a:endParaRPr>
          </a:p>
          <a:p>
            <a:pPr marL="0" indent="0" algn="just">
              <a:buNone/>
            </a:pPr>
            <a:endParaRPr lang="fr-CH" sz="1300" dirty="0" smtClean="0">
              <a:solidFill>
                <a:schemeClr val="tx1"/>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509417"/>
            <a:ext cx="164395" cy="8188964"/>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 y="1919910"/>
            <a:ext cx="7449370" cy="246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179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608147"/>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Activités agritouristiques en général</a:t>
            </a:r>
            <a:endParaRPr lang="fr-CH" sz="1800" b="0" dirty="0">
              <a:latin typeface="Calibri"/>
              <a:cs typeface="Calibri"/>
            </a:endParaRPr>
          </a:p>
        </p:txBody>
      </p:sp>
      <p:pic>
        <p:nvPicPr>
          <p:cNvPr id="8"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20941" y="-2674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13</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150346" y="5203784"/>
            <a:ext cx="7536993" cy="1505360"/>
          </a:xfrm>
        </p:spPr>
        <p:txBody>
          <a:bodyPr>
            <a:noAutofit/>
          </a:bodyPr>
          <a:lstStyle/>
          <a:p>
            <a:pPr marL="0" indent="0" algn="just">
              <a:buNone/>
            </a:pPr>
            <a:r>
              <a:rPr lang="fr-CH" sz="1300" dirty="0" smtClean="0">
                <a:solidFill>
                  <a:schemeClr val="tx1"/>
                </a:solidFill>
              </a:rPr>
              <a:t>Il apparaît clairement que les activités agritouristiques sont majoritairement assumées par la main d’œuvre familiale de l’exploitation. En effet, à l’exception de la restauration (parts égales) et des prestations de types ludiques/loisirs, les autres activités sont réalisées essentiellement à l’aide des ressources familiales. </a:t>
            </a:r>
          </a:p>
          <a:p>
            <a:pPr marL="0" indent="0" algn="just">
              <a:buNone/>
            </a:pPr>
            <a:r>
              <a:rPr lang="fr-CH" sz="1300" dirty="0" smtClean="0">
                <a:solidFill>
                  <a:schemeClr val="tx1"/>
                </a:solidFill>
              </a:rPr>
              <a:t>Les dégustations commentées se distinguent en étant surreprésentées au niveau de leur réalisation par une main d’œuvre majoritairement familiale. Ceci s’explique peut-être par la bonne connaissance des produits et la passion nécessaire pour réaliser des dégustations de qualité.</a:t>
            </a:r>
          </a:p>
          <a:p>
            <a:pPr marL="0" indent="0" algn="just">
              <a:buNone/>
            </a:pPr>
            <a:endParaRPr lang="fr-CH" sz="1300" dirty="0">
              <a:solidFill>
                <a:schemeClr val="tx1"/>
              </a:solidFill>
            </a:endParaRPr>
          </a:p>
          <a:p>
            <a:pPr marL="0" indent="0" algn="just">
              <a:buNone/>
            </a:pPr>
            <a:endParaRPr lang="fr-CH" sz="1300" dirty="0" smtClean="0">
              <a:solidFill>
                <a:schemeClr val="tx1"/>
              </a:solidFill>
            </a:endParaRPr>
          </a:p>
        </p:txBody>
      </p:sp>
      <p:pic>
        <p:nvPicPr>
          <p:cNvPr id="11"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20941" y="1128352"/>
            <a:ext cx="164395" cy="8188964"/>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8" y="1405095"/>
            <a:ext cx="8119007" cy="375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277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Activités agritouristiques en général</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14</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138223" y="5791884"/>
            <a:ext cx="7473860" cy="927893"/>
          </a:xfrm>
        </p:spPr>
        <p:txBody>
          <a:bodyPr>
            <a:normAutofit/>
          </a:bodyPr>
          <a:lstStyle/>
          <a:p>
            <a:pPr marL="0" indent="0" algn="just">
              <a:buNone/>
            </a:pPr>
            <a:r>
              <a:rPr lang="fr-CH" sz="1300" dirty="0" smtClean="0">
                <a:solidFill>
                  <a:schemeClr val="tx1"/>
                </a:solidFill>
              </a:rPr>
              <a:t>Plus de 84% des produits vendus sont issus de l’exploitation agricole et lorsque les exploitants proposent d’autres produits, ils proviennent essentiellement du Valais. Sur le deuxième graphique, la surreprésentation des produits propres de l’exploitation, confirme que les ventes directes concernent majoritairement les produits propres à l’exploitation puis les produits de la région. </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22175" y="2234381"/>
            <a:ext cx="140298" cy="6988610"/>
          </a:xfrm>
          <a:prstGeom prst="rect">
            <a:avLst/>
          </a:prstGeom>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3608932"/>
            <a:ext cx="7682985" cy="196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954" y="1971755"/>
            <a:ext cx="7123814" cy="143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69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425302" y="2092859"/>
            <a:ext cx="3743806" cy="3542398"/>
          </a:xfrm>
        </p:spPr>
        <p:txBody>
          <a:bodyPr lIns="0" tIns="0" rIns="0" bIns="0">
            <a:noAutofit/>
          </a:bodyPr>
          <a:lstStyle/>
          <a:p>
            <a:pPr algn="just">
              <a:spcBef>
                <a:spcPts val="0"/>
              </a:spcBef>
              <a:spcAft>
                <a:spcPts val="500"/>
              </a:spcAft>
            </a:pPr>
            <a:r>
              <a:rPr lang="fr-CH" sz="1300" dirty="0" smtClean="0">
                <a:solidFill>
                  <a:srgbClr val="000000"/>
                </a:solidFill>
              </a:rPr>
              <a:t>Avec une moyenne à 807, une médiane à 100 et un écart type à 1’942, les réponses sont très contrastées et dénotent d’une forte dispersion des données.</a:t>
            </a:r>
          </a:p>
          <a:p>
            <a:pPr algn="just">
              <a:spcBef>
                <a:spcPts val="0"/>
              </a:spcBef>
              <a:spcAft>
                <a:spcPts val="500"/>
              </a:spcAft>
            </a:pPr>
            <a:endParaRPr lang="fr-CH" sz="1300" dirty="0">
              <a:solidFill>
                <a:srgbClr val="000000"/>
              </a:solidFill>
            </a:endParaRPr>
          </a:p>
          <a:p>
            <a:pPr algn="just">
              <a:spcBef>
                <a:spcPts val="0"/>
              </a:spcBef>
              <a:spcAft>
                <a:spcPts val="500"/>
              </a:spcAft>
            </a:pPr>
            <a:r>
              <a:rPr lang="fr-CH" sz="1300" dirty="0" smtClean="0">
                <a:solidFill>
                  <a:srgbClr val="000000"/>
                </a:solidFill>
              </a:rPr>
              <a:t>Deux cas se démarquent avec des taux de réponse supérieurs à 10%. En premier lieu il s’agit des exploitants accueillant moins de 15 personne à la journée (17,9%) et ceux qui en accueillent entre 100 et 299 (12,5%).  </a:t>
            </a:r>
          </a:p>
          <a:p>
            <a:pPr algn="just">
              <a:spcBef>
                <a:spcPts val="0"/>
              </a:spcBef>
              <a:spcAft>
                <a:spcPts val="500"/>
              </a:spcAft>
            </a:pPr>
            <a:endParaRPr lang="fr-CH" sz="1300" dirty="0">
              <a:solidFill>
                <a:srgbClr val="000000"/>
              </a:solidFill>
            </a:endParaRPr>
          </a:p>
          <a:p>
            <a:pPr algn="just">
              <a:spcBef>
                <a:spcPts val="0"/>
              </a:spcBef>
              <a:spcAft>
                <a:spcPts val="500"/>
              </a:spcAft>
            </a:pPr>
            <a:r>
              <a:rPr lang="fr-CH" sz="1300" dirty="0" smtClean="0">
                <a:solidFill>
                  <a:srgbClr val="000000"/>
                </a:solidFill>
              </a:rPr>
              <a:t>Il convient de relever que ces résultats sont basés sur un taux de réponse de seulement 57% qui s’explique peut-être par le fait que les exploitants ne tiennent pas de registre systématique de leurs visiteurs et qu’ils éprouvent donc des difficultés à estimer leur fréquentation</a:t>
            </a:r>
            <a:endParaRPr lang="fr-CH" sz="1300" dirty="0">
              <a:solidFill>
                <a:srgbClr val="000000"/>
              </a:solidFill>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67665" y="1687020"/>
            <a:ext cx="163823" cy="5170980"/>
          </a:xfrm>
          <a:prstGeom prst="rect">
            <a:avLst/>
          </a:prstGeom>
        </p:spPr>
      </p:pic>
      <p:sp>
        <p:nvSpPr>
          <p:cNvPr id="9" name="Titre 1"/>
          <p:cNvSpPr txBox="1">
            <a:spLocks/>
          </p:cNvSpPr>
          <p:nvPr/>
        </p:nvSpPr>
        <p:spPr>
          <a:xfrm>
            <a:off x="504000" y="864000"/>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a:latin typeface="Calibri"/>
                <a:cs typeface="Calibri"/>
              </a:rPr>
              <a:t>Résultats</a:t>
            </a:r>
          </a:p>
          <a:p>
            <a:r>
              <a:rPr lang="fr-CH" sz="1800" b="0" dirty="0">
                <a:latin typeface="Calibri"/>
                <a:cs typeface="Calibri"/>
              </a:rPr>
              <a:t>Visiteurs, gestion de la qualité et de la relation client</a:t>
            </a: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86911" y="-2239644"/>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t>15</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t>12.03.2015</a:t>
            </a:fld>
            <a:endParaRPr lang="fr-FR" sz="1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836" y="2092859"/>
            <a:ext cx="3857626" cy="416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668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514497" y="2126513"/>
            <a:ext cx="3579982" cy="2041783"/>
          </a:xfrm>
        </p:spPr>
        <p:txBody>
          <a:bodyPr lIns="0" tIns="0" rIns="0" bIns="0">
            <a:noAutofit/>
          </a:bodyPr>
          <a:lstStyle/>
          <a:p>
            <a:pPr algn="just">
              <a:spcBef>
                <a:spcPts val="0"/>
              </a:spcBef>
              <a:spcAft>
                <a:spcPts val="500"/>
              </a:spcAft>
            </a:pPr>
            <a:r>
              <a:rPr lang="fr-CH" sz="1300" dirty="0" smtClean="0">
                <a:solidFill>
                  <a:srgbClr val="000000"/>
                </a:solidFill>
              </a:rPr>
              <a:t>Seulement 5 des 9 exploitants annonçant avoir un service d’hébergement, ont répondu à cette question, ce qui fait que les chiffres sont peu représentatifs.</a:t>
            </a:r>
          </a:p>
          <a:p>
            <a:pPr algn="just">
              <a:spcBef>
                <a:spcPts val="0"/>
              </a:spcBef>
              <a:spcAft>
                <a:spcPts val="500"/>
              </a:spcAft>
            </a:pPr>
            <a:endParaRPr lang="fr-CH" sz="1300" dirty="0">
              <a:solidFill>
                <a:srgbClr val="000000"/>
              </a:solidFill>
            </a:endParaRPr>
          </a:p>
          <a:p>
            <a:pPr algn="just">
              <a:spcBef>
                <a:spcPts val="0"/>
              </a:spcBef>
              <a:spcAft>
                <a:spcPts val="500"/>
              </a:spcAft>
            </a:pPr>
            <a:r>
              <a:rPr lang="fr-CH" sz="1300" dirty="0" smtClean="0">
                <a:solidFill>
                  <a:srgbClr val="000000"/>
                </a:solidFill>
              </a:rPr>
              <a:t>A nouveau la moyenne, médiane et écart-type révèlent une très forte dispersion des données. </a:t>
            </a:r>
            <a:endParaRPr lang="fr-CH" sz="1300" dirty="0">
              <a:solidFill>
                <a:srgbClr val="000000"/>
              </a:solidFill>
            </a:endParaRPr>
          </a:p>
          <a:p>
            <a:pPr algn="just">
              <a:spcBef>
                <a:spcPts val="0"/>
              </a:spcBef>
              <a:spcAft>
                <a:spcPts val="500"/>
              </a:spcAft>
            </a:pPr>
            <a:endParaRPr lang="fr-CH" sz="1300" dirty="0" smtClean="0">
              <a:solidFill>
                <a:srgbClr val="000000"/>
              </a:solidFill>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36888" y="1848345"/>
            <a:ext cx="163823" cy="5170980"/>
          </a:xfrm>
          <a:prstGeom prst="rect">
            <a:avLst/>
          </a:prstGeom>
        </p:spPr>
      </p:pic>
      <p:sp>
        <p:nvSpPr>
          <p:cNvPr id="9" name="Titre 1"/>
          <p:cNvSpPr txBox="1">
            <a:spLocks/>
          </p:cNvSpPr>
          <p:nvPr/>
        </p:nvSpPr>
        <p:spPr>
          <a:xfrm>
            <a:off x="504000" y="864000"/>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a:latin typeface="Calibri"/>
                <a:cs typeface="Calibri"/>
              </a:rPr>
              <a:t>Résultats</a:t>
            </a:r>
          </a:p>
          <a:p>
            <a:r>
              <a:rPr lang="fr-CH" sz="1800" b="0" dirty="0">
                <a:latin typeface="Calibri"/>
                <a:cs typeface="Calibri"/>
              </a:rPr>
              <a:t>Visiteurs, gestion de la qualité et de la relation client</a:t>
            </a: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246137"/>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t>16</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t>12.03.2015</a:t>
            </a:fld>
            <a:endParaRPr lang="fr-FR" sz="1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130" y="2297297"/>
            <a:ext cx="4082947" cy="369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396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a:latin typeface="Calibri"/>
                <a:cs typeface="Calibri"/>
              </a:rPr>
              <a:t>Visiteurs, gestion de la qualité et de la relation client</a:t>
            </a: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17</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85060" y="4832092"/>
            <a:ext cx="7697973" cy="1813257"/>
          </a:xfrm>
        </p:spPr>
        <p:txBody>
          <a:bodyPr>
            <a:noAutofit/>
          </a:bodyPr>
          <a:lstStyle/>
          <a:p>
            <a:pPr marL="0" indent="0" algn="just">
              <a:buNone/>
            </a:pPr>
            <a:r>
              <a:rPr lang="fr-CH" sz="1300" dirty="0" smtClean="0">
                <a:solidFill>
                  <a:schemeClr val="tx1"/>
                </a:solidFill>
              </a:rPr>
              <a:t>Le graphique révèle que tous les segments de clientèle sont susceptibles de consommer des prestations agritouristiques. Aucun d’entre eux ne se démarque en contribuant de façon beaucoup plus importante à la consommation des prestations offertes.  Ceci se vérifie du fait qu’il n’y a </a:t>
            </a:r>
            <a:r>
              <a:rPr lang="fr-CH" sz="1300" dirty="0">
                <a:solidFill>
                  <a:schemeClr val="tx1"/>
                </a:solidFill>
              </a:rPr>
              <a:t>pas de surreprésentation ou </a:t>
            </a:r>
            <a:r>
              <a:rPr lang="fr-CH" sz="1300" dirty="0" smtClean="0">
                <a:solidFill>
                  <a:schemeClr val="tx1"/>
                </a:solidFill>
              </a:rPr>
              <a:t>sous-représentation.</a:t>
            </a:r>
          </a:p>
          <a:p>
            <a:pPr marL="0" indent="0" algn="just">
              <a:buNone/>
            </a:pPr>
            <a:r>
              <a:rPr lang="fr-CH" sz="1300" dirty="0" smtClean="0">
                <a:solidFill>
                  <a:schemeClr val="tx1"/>
                </a:solidFill>
              </a:rPr>
              <a:t>Au niveau de la répartition globale par segment, les familles, jeunes/couples sans enfant et groupes organisés représentent le 19,5% de l’ensemble de la clientèle. Avec respectivement 20% et 21,50% les couples d’âge mûr et les visiteurs individuels affichent un résultat très légèrement supérieur. </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655412"/>
            <a:ext cx="164395" cy="8188964"/>
          </a:xfrm>
          <a:prstGeom prst="rect">
            <a:avLst/>
          </a:prstGeom>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54" y="1919910"/>
            <a:ext cx="8778175" cy="259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773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66242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a:latin typeface="Calibri"/>
                <a:cs typeface="Calibri"/>
              </a:rPr>
              <a:t>Visiteurs, gestion de la qualité et de la relation client</a:t>
            </a: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2635787"/>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18</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57427" y="6185765"/>
            <a:ext cx="7853193" cy="497703"/>
          </a:xfrm>
        </p:spPr>
        <p:txBody>
          <a:bodyPr>
            <a:noAutofit/>
          </a:bodyPr>
          <a:lstStyle/>
          <a:p>
            <a:pPr marL="0" indent="0" algn="just">
              <a:buNone/>
            </a:pPr>
            <a:r>
              <a:rPr lang="fr-CH" sz="1300" dirty="0" smtClean="0">
                <a:solidFill>
                  <a:schemeClr val="tx1"/>
                </a:solidFill>
              </a:rPr>
              <a:t>La clientèle des exploitations agritouristiques peut être qualifiée de principalement régionale et autochtone. Les deux surreprésentations de la clientèle valaisanne dans les pourcentages supérieurs à 50% confirme ce constat.</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151093"/>
            <a:ext cx="164395" cy="8188964"/>
          </a:xfrm>
          <a:prstGeom prst="rect">
            <a:avLst/>
          </a:prstGeo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495529"/>
            <a:ext cx="809625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552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66242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a:latin typeface="Calibri"/>
                <a:cs typeface="Calibri"/>
              </a:rPr>
              <a:t>Visiteurs, gestion de la qualité et de la relation client</a:t>
            </a: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2635787"/>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19</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121226" y="6036903"/>
            <a:ext cx="7824675" cy="497703"/>
          </a:xfrm>
        </p:spPr>
        <p:txBody>
          <a:bodyPr>
            <a:noAutofit/>
          </a:bodyPr>
          <a:lstStyle/>
          <a:p>
            <a:pPr marL="0" indent="0" algn="just">
              <a:buNone/>
            </a:pPr>
            <a:r>
              <a:rPr lang="fr-CH" sz="1300" dirty="0" smtClean="0">
                <a:solidFill>
                  <a:schemeClr val="tx1"/>
                </a:solidFill>
              </a:rPr>
              <a:t>La clientèle des exploitations agritouristiques est à 66% suisse, les autres nationalités sont peu représentées.</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1693874"/>
            <a:ext cx="164395" cy="8188964"/>
          </a:xfrm>
          <a:prstGeom prst="rect">
            <a:avLst/>
          </a:prstGeom>
        </p:spPr>
      </p:pic>
      <p:graphicFrame>
        <p:nvGraphicFramePr>
          <p:cNvPr id="9" name="Graphique 1"/>
          <p:cNvGraphicFramePr>
            <a:graphicFrameLocks/>
          </p:cNvGraphicFramePr>
          <p:nvPr>
            <p:extLst>
              <p:ext uri="{D42A27DB-BD31-4B8C-83A1-F6EECF244321}">
                <p14:modId xmlns:p14="http://schemas.microsoft.com/office/powerpoint/2010/main" val="2910911460"/>
              </p:ext>
            </p:extLst>
          </p:nvPr>
        </p:nvGraphicFramePr>
        <p:xfrm>
          <a:off x="1676400" y="1788535"/>
          <a:ext cx="5791200" cy="3280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3590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802761"/>
            <a:ext cx="8229600" cy="834653"/>
          </a:xfrm>
        </p:spPr>
        <p:txBody>
          <a:bodyPr>
            <a:normAutofit/>
          </a:bodyPr>
          <a:lstStyle/>
          <a:p>
            <a:r>
              <a:rPr lang="fr-CH" sz="3200" b="1" dirty="0" smtClean="0">
                <a:latin typeface="+mn-lt"/>
              </a:rPr>
              <a:t>Table des matières </a:t>
            </a:r>
            <a:endParaRPr lang="en-US" sz="3200" b="1" dirty="0">
              <a:latin typeface="+mn-lt"/>
            </a:endParaRPr>
          </a:p>
        </p:txBody>
      </p:sp>
      <p:pic>
        <p:nvPicPr>
          <p:cNvPr id="7" name="Image 6"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292600" y="-1757120"/>
            <a:ext cx="137676" cy="6858000"/>
          </a:xfrm>
          <a:prstGeom prst="rect">
            <a:avLst/>
          </a:prstGeom>
        </p:spPr>
      </p:pic>
      <p:sp>
        <p:nvSpPr>
          <p:cNvPr id="8" name="Espace réservé du texte 5"/>
          <p:cNvSpPr>
            <a:spLocks noGrp="1"/>
          </p:cNvSpPr>
          <p:nvPr>
            <p:ph sz="half" idx="1"/>
          </p:nvPr>
        </p:nvSpPr>
        <p:spPr>
          <a:xfrm>
            <a:off x="886967" y="1964011"/>
            <a:ext cx="7422591" cy="4511202"/>
          </a:xfrm>
        </p:spPr>
        <p:txBody>
          <a:bodyPr>
            <a:noAutofit/>
          </a:bodyPr>
          <a:lstStyle/>
          <a:p>
            <a:pPr marL="288000" lvl="0" indent="-288000" algn="just">
              <a:spcBef>
                <a:spcPts val="250"/>
              </a:spcBef>
              <a:buNone/>
            </a:pPr>
            <a:endParaRPr lang="fr-CH" sz="1800" b="1" dirty="0" smtClean="0">
              <a:solidFill>
                <a:srgbClr val="000000"/>
              </a:solidFill>
              <a:latin typeface="Calibri"/>
              <a:cs typeface="Calibri"/>
            </a:endParaRPr>
          </a:p>
          <a:p>
            <a:pPr marL="288000" indent="-288000">
              <a:spcBef>
                <a:spcPts val="250"/>
              </a:spcBef>
              <a:buFont typeface="+mj-lt"/>
              <a:buAutoNum type="arabicPeriod"/>
            </a:pPr>
            <a:r>
              <a:rPr lang="fr-CH" sz="1800" b="1" dirty="0" smtClean="0">
                <a:solidFill>
                  <a:srgbClr val="000000"/>
                </a:solidFill>
              </a:rPr>
              <a:t>Contexte</a:t>
            </a:r>
            <a:endParaRPr lang="fr-CH" sz="1800" b="1" dirty="0" smtClean="0">
              <a:solidFill>
                <a:srgbClr val="000000"/>
              </a:solidFill>
              <a:latin typeface="Calibri"/>
              <a:cs typeface="Calibri"/>
            </a:endParaRPr>
          </a:p>
          <a:p>
            <a:pPr marL="288000" indent="-288000">
              <a:spcBef>
                <a:spcPts val="250"/>
              </a:spcBef>
              <a:buFont typeface="+mj-lt"/>
              <a:buAutoNum type="arabicPeriod"/>
            </a:pPr>
            <a:endParaRPr lang="fr-CH" sz="1800" b="1" dirty="0" smtClean="0">
              <a:solidFill>
                <a:srgbClr val="000000"/>
              </a:solidFill>
              <a:latin typeface="Calibri"/>
              <a:cs typeface="Calibri"/>
            </a:endParaRPr>
          </a:p>
          <a:p>
            <a:pPr marL="288000" indent="-288000">
              <a:spcBef>
                <a:spcPts val="250"/>
              </a:spcBef>
              <a:buFont typeface="+mj-lt"/>
              <a:buAutoNum type="arabicPeriod"/>
            </a:pPr>
            <a:r>
              <a:rPr lang="fr-CH" sz="1800" b="1" dirty="0" smtClean="0">
                <a:solidFill>
                  <a:srgbClr val="000000"/>
                </a:solidFill>
              </a:rPr>
              <a:t>Méthodologie</a:t>
            </a:r>
            <a:endParaRPr lang="fr-CH" sz="1800" b="1" dirty="0" smtClean="0">
              <a:solidFill>
                <a:srgbClr val="000000"/>
              </a:solidFill>
              <a:latin typeface="Calibri"/>
              <a:cs typeface="Calibri"/>
            </a:endParaRPr>
          </a:p>
          <a:p>
            <a:pPr marL="288000" indent="-288000">
              <a:spcBef>
                <a:spcPts val="250"/>
              </a:spcBef>
              <a:buFont typeface="+mj-lt"/>
              <a:buAutoNum type="arabicPeriod"/>
            </a:pPr>
            <a:endParaRPr lang="fr-CH" sz="1800" b="1" dirty="0" smtClean="0">
              <a:solidFill>
                <a:srgbClr val="000000"/>
              </a:solidFill>
              <a:latin typeface="Calibri"/>
              <a:cs typeface="Calibri"/>
            </a:endParaRPr>
          </a:p>
          <a:p>
            <a:pPr marL="288000" indent="-288000">
              <a:spcBef>
                <a:spcPts val="250"/>
              </a:spcBef>
              <a:buFont typeface="+mj-lt"/>
              <a:buAutoNum type="arabicPeriod"/>
            </a:pPr>
            <a:r>
              <a:rPr lang="fr-CH" sz="1800" b="1" dirty="0" smtClean="0">
                <a:solidFill>
                  <a:srgbClr val="000000"/>
                </a:solidFill>
              </a:rPr>
              <a:t>Résultats</a:t>
            </a:r>
          </a:p>
          <a:p>
            <a:pPr marL="400050" lvl="1" indent="0">
              <a:spcBef>
                <a:spcPts val="250"/>
              </a:spcBef>
              <a:buNone/>
            </a:pPr>
            <a:r>
              <a:rPr lang="fr-CH" sz="1400" b="1" dirty="0" smtClean="0">
                <a:solidFill>
                  <a:srgbClr val="000000"/>
                </a:solidFill>
                <a:latin typeface="Calibri"/>
                <a:cs typeface="Calibri"/>
              </a:rPr>
              <a:t>Activités agritouristiques en général</a:t>
            </a:r>
          </a:p>
          <a:p>
            <a:pPr marL="400050" lvl="1" indent="0">
              <a:spcBef>
                <a:spcPts val="250"/>
              </a:spcBef>
              <a:buNone/>
            </a:pPr>
            <a:r>
              <a:rPr lang="fr-CH" sz="1400" b="1" dirty="0" smtClean="0">
                <a:solidFill>
                  <a:srgbClr val="000000"/>
                </a:solidFill>
              </a:rPr>
              <a:t>Visiteurs, gestion de la qualité et de la relation client</a:t>
            </a:r>
          </a:p>
          <a:p>
            <a:pPr marL="400050" lvl="1" indent="0">
              <a:spcBef>
                <a:spcPts val="250"/>
              </a:spcBef>
              <a:buNone/>
            </a:pPr>
            <a:r>
              <a:rPr lang="fr-CH" sz="1400" b="1" dirty="0" smtClean="0">
                <a:solidFill>
                  <a:srgbClr val="000000"/>
                </a:solidFill>
                <a:latin typeface="Calibri"/>
                <a:cs typeface="Calibri"/>
              </a:rPr>
              <a:t>Restauration</a:t>
            </a:r>
          </a:p>
          <a:p>
            <a:pPr marL="400050" lvl="1" indent="0">
              <a:spcBef>
                <a:spcPts val="250"/>
              </a:spcBef>
              <a:buNone/>
            </a:pPr>
            <a:r>
              <a:rPr lang="fr-CH" sz="1400" b="1" dirty="0" smtClean="0">
                <a:solidFill>
                  <a:srgbClr val="000000"/>
                </a:solidFill>
              </a:rPr>
              <a:t>Hébergement</a:t>
            </a:r>
          </a:p>
          <a:p>
            <a:pPr marL="400050" lvl="1" indent="0">
              <a:spcBef>
                <a:spcPts val="250"/>
              </a:spcBef>
              <a:buNone/>
            </a:pPr>
            <a:r>
              <a:rPr lang="fr-CH" sz="1400" b="1" dirty="0" smtClean="0">
                <a:solidFill>
                  <a:srgbClr val="000000"/>
                </a:solidFill>
                <a:latin typeface="Calibri"/>
                <a:cs typeface="Calibri"/>
              </a:rPr>
              <a:t>Formation continue</a:t>
            </a:r>
          </a:p>
          <a:p>
            <a:pPr marL="400050" lvl="1" indent="0">
              <a:spcBef>
                <a:spcPts val="250"/>
              </a:spcBef>
              <a:buNone/>
            </a:pPr>
            <a:r>
              <a:rPr lang="fr-CH" sz="1400" b="1" dirty="0" smtClean="0">
                <a:solidFill>
                  <a:srgbClr val="000000"/>
                </a:solidFill>
              </a:rPr>
              <a:t>Forces et faiblesses de l’agritourisme en Valais</a:t>
            </a:r>
          </a:p>
          <a:p>
            <a:pPr marL="400050" lvl="1" indent="0">
              <a:spcBef>
                <a:spcPts val="250"/>
              </a:spcBef>
              <a:buNone/>
            </a:pPr>
            <a:r>
              <a:rPr lang="fr-CH" sz="1400" b="1" dirty="0" smtClean="0">
                <a:solidFill>
                  <a:srgbClr val="000000"/>
                </a:solidFill>
              </a:rPr>
              <a:t>Livraison de données </a:t>
            </a:r>
          </a:p>
          <a:p>
            <a:pPr marL="400050" lvl="1" indent="0">
              <a:spcBef>
                <a:spcPts val="250"/>
              </a:spcBef>
              <a:buNone/>
            </a:pPr>
            <a:endParaRPr lang="fr-CH" sz="1800" b="1" dirty="0" smtClean="0">
              <a:solidFill>
                <a:schemeClr val="accent1"/>
              </a:solidFill>
              <a:latin typeface="Calibri"/>
              <a:cs typeface="Calibri"/>
            </a:endParaRPr>
          </a:p>
          <a:p>
            <a:pPr lvl="0" algn="just">
              <a:spcBef>
                <a:spcPts val="250"/>
              </a:spcBef>
              <a:buFont typeface="+mj-lt"/>
              <a:buAutoNum type="arabicPeriod"/>
            </a:pPr>
            <a:r>
              <a:rPr lang="fr-CH" sz="1800" b="1" dirty="0" smtClean="0">
                <a:solidFill>
                  <a:schemeClr val="tx2"/>
                </a:solidFill>
                <a:latin typeface="Calibri"/>
                <a:cs typeface="Calibri"/>
              </a:rPr>
              <a:t>Annexes</a:t>
            </a:r>
          </a:p>
          <a:p>
            <a:pPr marL="288000" lvl="0" indent="-288000" algn="just">
              <a:spcBef>
                <a:spcPts val="250"/>
              </a:spcBef>
              <a:buNone/>
            </a:pPr>
            <a:endParaRPr lang="fr-CH" sz="1800" b="1" dirty="0">
              <a:solidFill>
                <a:schemeClr val="accent1"/>
              </a:solidFill>
              <a:latin typeface="Calibri"/>
              <a:cs typeface="Calibri"/>
            </a:endParaRPr>
          </a:p>
          <a:p>
            <a:pPr marL="288000" indent="-288000" algn="just">
              <a:spcBef>
                <a:spcPts val="250"/>
              </a:spcBef>
              <a:buNone/>
            </a:pPr>
            <a:endParaRPr lang="en-US" sz="1800" b="1" dirty="0">
              <a:solidFill>
                <a:schemeClr val="accent1"/>
              </a:solidFill>
              <a:latin typeface="Calibri"/>
              <a:cs typeface="Calibri"/>
            </a:endParaRPr>
          </a:p>
        </p:txBody>
      </p:sp>
      <p:sp>
        <p:nvSpPr>
          <p:cNvPr id="5" name="Espace réservé du numéro de diapositive 4"/>
          <p:cNvSpPr>
            <a:spLocks noGrp="1"/>
          </p:cNvSpPr>
          <p:nvPr>
            <p:ph type="sldNum" sz="quarter" idx="12"/>
          </p:nvPr>
        </p:nvSpPr>
        <p:spPr/>
        <p:txBody>
          <a:bodyPr/>
          <a:lstStyle/>
          <a:p>
            <a:fld id="{90DD2C6B-27DE-FA47-8F5D-2E0728E8EE60}" type="slidenum">
              <a:rPr lang="fr-FR" smtClean="0"/>
              <a:t>2</a:t>
            </a:fld>
            <a:endParaRPr lang="fr-FR" dirty="0"/>
          </a:p>
        </p:txBody>
      </p:sp>
      <p:sp>
        <p:nvSpPr>
          <p:cNvPr id="6" name="Espace réservé de la date 5"/>
          <p:cNvSpPr>
            <a:spLocks noGrp="1"/>
          </p:cNvSpPr>
          <p:nvPr>
            <p:ph type="dt" sz="half" idx="10"/>
          </p:nvPr>
        </p:nvSpPr>
        <p:spPr/>
        <p:txBody>
          <a:bodyPr/>
          <a:lstStyle/>
          <a:p>
            <a:fld id="{E4B00259-D10B-7542-B420-C5906A86C7AB}" type="datetime1">
              <a:rPr lang="fr-CH" sz="1000" smtClean="0"/>
              <a:t>12.03.2015</a:t>
            </a:fld>
            <a:endParaRPr lang="fr-FR" sz="1000" dirty="0"/>
          </a:p>
        </p:txBody>
      </p:sp>
    </p:spTree>
    <p:extLst>
      <p:ext uri="{BB962C8B-B14F-4D97-AF65-F5344CB8AC3E}">
        <p14:creationId xmlns:p14="http://schemas.microsoft.com/office/powerpoint/2010/main" val="1146535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503999" y="5347810"/>
            <a:ext cx="6587367" cy="648587"/>
          </a:xfrm>
        </p:spPr>
        <p:txBody>
          <a:bodyPr lIns="0" tIns="0" rIns="0" bIns="0">
            <a:noAutofit/>
          </a:bodyPr>
          <a:lstStyle/>
          <a:p>
            <a:pPr algn="just">
              <a:spcBef>
                <a:spcPts val="0"/>
              </a:spcBef>
              <a:spcAft>
                <a:spcPts val="500"/>
              </a:spcAft>
            </a:pPr>
            <a:r>
              <a:rPr lang="fr-CH" sz="1300" dirty="0" smtClean="0">
                <a:solidFill>
                  <a:srgbClr val="000000"/>
                </a:solidFill>
              </a:rPr>
              <a:t>Presque la moitié des répondants sont affiliés à un label ou une marque. La liste des label ou marques cités figure en annexe.</a:t>
            </a:r>
          </a:p>
        </p:txBody>
      </p:sp>
      <p:sp>
        <p:nvSpPr>
          <p:cNvPr id="9" name="Titre 1"/>
          <p:cNvSpPr txBox="1">
            <a:spLocks/>
          </p:cNvSpPr>
          <p:nvPr/>
        </p:nvSpPr>
        <p:spPr>
          <a:xfrm>
            <a:off x="503998" y="863999"/>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a:latin typeface="Calibri"/>
                <a:cs typeface="Calibri"/>
              </a:rPr>
              <a:t>Résultats</a:t>
            </a:r>
          </a:p>
          <a:p>
            <a:r>
              <a:rPr lang="fr-CH" sz="1800" b="0" dirty="0">
                <a:latin typeface="Calibri"/>
                <a:cs typeface="Calibri"/>
              </a:rPr>
              <a:t>Visiteurs, gestion de la qualité et de la relation client</a:t>
            </a: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246137"/>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t>20</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t>12.03.2015</a:t>
            </a:fld>
            <a:endParaRPr lang="fr-FR" sz="1000" dirty="0"/>
          </a:p>
        </p:txBody>
      </p:sp>
      <p:pic>
        <p:nvPicPr>
          <p:cNvPr id="12"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5" y="2179160"/>
            <a:ext cx="164395" cy="8188964"/>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86" y="1930543"/>
            <a:ext cx="6715586" cy="159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08" y="3678243"/>
            <a:ext cx="65849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450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503998" y="863999"/>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a:latin typeface="Calibri"/>
                <a:cs typeface="Calibri"/>
              </a:rPr>
              <a:t>Résultats</a:t>
            </a:r>
          </a:p>
          <a:p>
            <a:r>
              <a:rPr lang="fr-CH" sz="1800" b="0" dirty="0">
                <a:latin typeface="Calibri"/>
                <a:cs typeface="Calibri"/>
              </a:rPr>
              <a:t>Visiteurs, gestion de la qualité et de la relation client</a:t>
            </a: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246137"/>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t>21</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t>12.03.2015</a:t>
            </a:fld>
            <a:endParaRPr lang="fr-FR" sz="10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43" y="2179674"/>
            <a:ext cx="6767073" cy="16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3998" y="4327073"/>
            <a:ext cx="6587366" cy="1156727"/>
          </a:xfrm>
          <a:prstGeom prst="rect">
            <a:avLst/>
          </a:prstGeom>
        </p:spPr>
        <p:txBody>
          <a:bodyPr wrap="square">
            <a:spAutoFit/>
          </a:bodyPr>
          <a:lstStyle/>
          <a:p>
            <a:pPr algn="just">
              <a:spcBef>
                <a:spcPts val="0"/>
              </a:spcBef>
              <a:spcAft>
                <a:spcPts val="500"/>
              </a:spcAft>
            </a:pPr>
            <a:r>
              <a:rPr lang="fr-CH" sz="1300" dirty="0" smtClean="0">
                <a:solidFill>
                  <a:srgbClr val="000000"/>
                </a:solidFill>
              </a:rPr>
              <a:t>L’affiliation à une organisation professionnelle est moins courante que lorsqu’il s’agit de s’affilier à un label ou à une marque. </a:t>
            </a:r>
          </a:p>
          <a:p>
            <a:pPr algn="just">
              <a:spcBef>
                <a:spcPts val="0"/>
              </a:spcBef>
              <a:spcAft>
                <a:spcPts val="500"/>
              </a:spcAft>
            </a:pPr>
            <a:r>
              <a:rPr lang="fr-CH" sz="1300" dirty="0" smtClean="0">
                <a:solidFill>
                  <a:srgbClr val="000000"/>
                </a:solidFill>
              </a:rPr>
              <a:t>Plus de la moitié des répondants ne font partie d’aucune organisation professionnelle. Ceci peut être dû au fait que peu d’associations existent en Valais, la liste des organisations citées par les répondants figure en annexe.</a:t>
            </a:r>
            <a:endParaRPr lang="fr-CH" sz="1300" dirty="0">
              <a:solidFill>
                <a:srgbClr val="000000"/>
              </a:solidFill>
            </a:endParaRPr>
          </a:p>
        </p:txBody>
      </p:sp>
      <p:pic>
        <p:nvPicPr>
          <p:cNvPr id="12"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5" y="84459"/>
            <a:ext cx="164395" cy="8188964"/>
          </a:xfrm>
          <a:prstGeom prst="rect">
            <a:avLst/>
          </a:prstGeom>
        </p:spPr>
      </p:pic>
    </p:spTree>
    <p:extLst>
      <p:ext uri="{BB962C8B-B14F-4D97-AF65-F5344CB8AC3E}">
        <p14:creationId xmlns:p14="http://schemas.microsoft.com/office/powerpoint/2010/main" val="1930942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7"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a:latin typeface="Calibri"/>
                <a:cs typeface="Calibri"/>
              </a:rPr>
              <a:t>Visiteurs, gestion de la qualité et de la relation client</a:t>
            </a: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22</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503998" y="4800707"/>
            <a:ext cx="6587918" cy="1692168"/>
          </a:xfrm>
        </p:spPr>
        <p:txBody>
          <a:bodyPr>
            <a:normAutofit/>
          </a:bodyPr>
          <a:lstStyle/>
          <a:p>
            <a:pPr marL="0" indent="0" algn="just">
              <a:buNone/>
            </a:pPr>
            <a:r>
              <a:rPr lang="fr-CH" sz="1300" dirty="0" smtClean="0">
                <a:solidFill>
                  <a:schemeClr val="tx1"/>
                </a:solidFill>
              </a:rPr>
              <a:t>Plus des 2/3 des répondants n’utilisent aucune méthode systématiquement pour gérer et sonder la satisfaction des clients.  Des méthodes traditionnelles telles que le questionnaire de satisfaction est le moyen le plus utilisé. </a:t>
            </a:r>
          </a:p>
          <a:p>
            <a:pPr marL="0" indent="0" algn="just">
              <a:buNone/>
            </a:pPr>
            <a:endParaRPr lang="fr-CH" sz="1300" dirty="0">
              <a:solidFill>
                <a:schemeClr val="tx1"/>
              </a:solidFill>
            </a:endParaRPr>
          </a:p>
          <a:p>
            <a:pPr marL="0" indent="0" algn="just">
              <a:buNone/>
            </a:pPr>
            <a:r>
              <a:rPr lang="fr-CH" sz="1300" dirty="0" smtClean="0">
                <a:solidFill>
                  <a:schemeClr val="tx1"/>
                </a:solidFill>
              </a:rPr>
              <a:t>Relevons que dans la rubrique «Autre», sont cités les notions de contacts personnels avec les clients ainsi que les échanges par le biais du site Internet et des courriels.</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509417"/>
            <a:ext cx="164395" cy="8188964"/>
          </a:xfrm>
          <a:prstGeom prst="rect">
            <a:avLst/>
          </a:prstGeo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7" y="1919910"/>
            <a:ext cx="7682989" cy="246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277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503997" y="3469326"/>
            <a:ext cx="7684965" cy="581674"/>
          </a:xfrm>
        </p:spPr>
        <p:txBody>
          <a:bodyPr lIns="0" tIns="0" rIns="0" bIns="0">
            <a:noAutofit/>
          </a:bodyPr>
          <a:lstStyle/>
          <a:p>
            <a:pPr algn="just">
              <a:spcBef>
                <a:spcPts val="0"/>
              </a:spcBef>
              <a:spcAft>
                <a:spcPts val="500"/>
              </a:spcAft>
            </a:pPr>
            <a:r>
              <a:rPr lang="fr-CH" sz="1300" dirty="0" smtClean="0">
                <a:solidFill>
                  <a:srgbClr val="000000"/>
                </a:solidFill>
              </a:rPr>
              <a:t>Seul 14% des exploitations utilisent un système de réservation, en outre certains répondants confondent les systèmes de back office et les canaux de distributions en ligne.  Ce petit pourcentage s’explique peut-être par le fait que beaucoup d’exploitations n’offrent pas de service d’hébergement et n’ont donc pas nécessairement besoin d’un tel système.</a:t>
            </a:r>
          </a:p>
        </p:txBody>
      </p:sp>
      <p:sp>
        <p:nvSpPr>
          <p:cNvPr id="9" name="Titre 1"/>
          <p:cNvSpPr txBox="1">
            <a:spLocks/>
          </p:cNvSpPr>
          <p:nvPr/>
        </p:nvSpPr>
        <p:spPr>
          <a:xfrm>
            <a:off x="503998" y="810835"/>
            <a:ext cx="8229600" cy="720252"/>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a:latin typeface="Calibri"/>
                <a:cs typeface="Calibri"/>
              </a:rPr>
              <a:t>Résultats</a:t>
            </a:r>
          </a:p>
          <a:p>
            <a:r>
              <a:rPr lang="fr-CH" sz="1800" b="0" dirty="0">
                <a:latin typeface="Calibri"/>
                <a:cs typeface="Calibri"/>
              </a:rPr>
              <a:t>Visiteurs, gestion de la qualité et de la relation client</a:t>
            </a: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437531"/>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t>23</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t>12.03.2015</a:t>
            </a:fld>
            <a:endParaRPr lang="fr-FR" sz="1000" dirty="0"/>
          </a:p>
        </p:txBody>
      </p:sp>
      <p:sp>
        <p:nvSpPr>
          <p:cNvPr id="2" name="Rectangle 1"/>
          <p:cNvSpPr/>
          <p:nvPr/>
        </p:nvSpPr>
        <p:spPr>
          <a:xfrm>
            <a:off x="429566" y="6073650"/>
            <a:ext cx="6662349" cy="692497"/>
          </a:xfrm>
          <a:prstGeom prst="rect">
            <a:avLst/>
          </a:prstGeom>
        </p:spPr>
        <p:txBody>
          <a:bodyPr wrap="square">
            <a:spAutoFit/>
          </a:bodyPr>
          <a:lstStyle/>
          <a:p>
            <a:pPr algn="just">
              <a:spcBef>
                <a:spcPts val="0"/>
              </a:spcBef>
              <a:spcAft>
                <a:spcPts val="500"/>
              </a:spcAft>
            </a:pPr>
            <a:r>
              <a:rPr lang="fr-CH" sz="1300" dirty="0">
                <a:solidFill>
                  <a:srgbClr val="000000"/>
                </a:solidFill>
              </a:rPr>
              <a:t>L</a:t>
            </a:r>
            <a:r>
              <a:rPr lang="fr-CH" sz="1300" dirty="0" smtClean="0">
                <a:solidFill>
                  <a:srgbClr val="000000"/>
                </a:solidFill>
              </a:rPr>
              <a:t>a majorité des sondés ne sont pas présents sur des plateformes de réservation en ligne. En outre, les quelques répondants qui disent l’être font généralement référence au système de réservation de leur destination.</a:t>
            </a:r>
            <a:endParaRPr lang="fr-CH" sz="1300" dirty="0">
              <a:solidFill>
                <a:srgbClr val="000000"/>
              </a:solidFill>
            </a:endParaRPr>
          </a:p>
        </p:txBody>
      </p:sp>
      <p:pic>
        <p:nvPicPr>
          <p:cNvPr id="12"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04004" y="291387"/>
            <a:ext cx="164395" cy="8188964"/>
          </a:xfrm>
          <a:prstGeom prst="rect">
            <a:avLst/>
          </a:prstGeom>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4460300"/>
            <a:ext cx="6206864"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8" y="1739149"/>
            <a:ext cx="6287327"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896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Restauration</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04777" y="-2255628"/>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24</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131007" y="4965406"/>
            <a:ext cx="7014072" cy="1692168"/>
          </a:xfrm>
        </p:spPr>
        <p:txBody>
          <a:bodyPr>
            <a:normAutofit/>
          </a:bodyPr>
          <a:lstStyle/>
          <a:p>
            <a:pPr marL="0" indent="0" algn="just">
              <a:buNone/>
            </a:pPr>
            <a:r>
              <a:rPr lang="fr-CH" sz="1300" dirty="0" smtClean="0">
                <a:solidFill>
                  <a:srgbClr val="000000"/>
                </a:solidFill>
              </a:rPr>
              <a:t>L’agritourisme propose des types de restauration très variés mais avec, tout de même, une prédominance pour </a:t>
            </a:r>
            <a:r>
              <a:rPr lang="fr-CH" sz="1300" dirty="0">
                <a:solidFill>
                  <a:srgbClr val="000000"/>
                </a:solidFill>
              </a:rPr>
              <a:t>l</a:t>
            </a:r>
            <a:r>
              <a:rPr lang="fr-CH" sz="1300" dirty="0" smtClean="0">
                <a:solidFill>
                  <a:srgbClr val="000000"/>
                </a:solidFill>
              </a:rPr>
              <a:t>es espaces de dégustation et les tables d’hôtes.  On constate que seule une minorité de prestataires sont enclins à offrir leurs services de restauration selon des horaires variables. Parmi les autres types de services sont cités, le brunch sur l’alpage et des apéritifs dans les vignes ou dans les champs.</a:t>
            </a:r>
          </a:p>
          <a:p>
            <a:pPr marL="0" indent="0" algn="just">
              <a:buNone/>
            </a:pPr>
            <a:endParaRPr lang="fr-CH" sz="1300" dirty="0">
              <a:solidFill>
                <a:srgbClr val="000000"/>
              </a:solidFill>
            </a:endParaRPr>
          </a:p>
          <a:p>
            <a:pPr marL="0" indent="0" algn="just">
              <a:buNone/>
            </a:pPr>
            <a:endParaRPr lang="fr-CH" sz="1300" dirty="0" smtClean="0">
              <a:solidFill>
                <a:srgbClr val="000000"/>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737916"/>
            <a:ext cx="164395" cy="8188964"/>
          </a:xfrm>
          <a:prstGeom prst="rect">
            <a:avLst/>
          </a:prstGeom>
        </p:spPr>
      </p:pic>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78942" y="2007000"/>
            <a:ext cx="7708046" cy="205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980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Restauration</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04777" y="-2255628"/>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25</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131007" y="5592715"/>
            <a:ext cx="7290518" cy="809666"/>
          </a:xfrm>
        </p:spPr>
        <p:txBody>
          <a:bodyPr>
            <a:normAutofit lnSpcReduction="10000"/>
          </a:bodyPr>
          <a:lstStyle/>
          <a:p>
            <a:pPr marL="0" indent="0" algn="just">
              <a:buNone/>
            </a:pPr>
            <a:r>
              <a:rPr lang="fr-CH" sz="1300" dirty="0" smtClean="0">
                <a:solidFill>
                  <a:srgbClr val="000000"/>
                </a:solidFill>
              </a:rPr>
              <a:t>Concernant le nombre de places disponibles, la moyenne est de 48 pour les places assises et de 74 pour les places debout. La quasi-totalité des répondants annoncent un nombre de places assises inférieures à 80, la dispersion est plus importante pour les places debout et ceci se confirme par un écart-type deux fois plus important. </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1216401"/>
            <a:ext cx="164395" cy="8188964"/>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72" y="2007000"/>
            <a:ext cx="33242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343" y="2006998"/>
            <a:ext cx="33242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612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503998" y="757669"/>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a:latin typeface="Calibri"/>
                <a:cs typeface="Calibri"/>
              </a:rPr>
              <a:t>Résultats</a:t>
            </a:r>
          </a:p>
          <a:p>
            <a:r>
              <a:rPr lang="fr-CH" sz="1800" b="0" dirty="0" smtClean="0">
                <a:latin typeface="Calibri"/>
                <a:cs typeface="Calibri"/>
              </a:rPr>
              <a:t>Restauration</a:t>
            </a:r>
            <a:endParaRPr lang="fr-CH" sz="1800" b="0" dirty="0">
              <a:latin typeface="Calibri"/>
              <a:cs typeface="Calibri"/>
            </a:endParaRP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543861"/>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t>26</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t>12.03.2015</a:t>
            </a:fld>
            <a:endParaRPr lang="fr-FR" sz="10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553487"/>
            <a:ext cx="7225872" cy="228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8" y="4587731"/>
            <a:ext cx="6811202" cy="219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4"/>
          <p:cNvSpPr>
            <a:spLocks noGrp="1"/>
          </p:cNvSpPr>
          <p:nvPr>
            <p:ph sz="half" idx="2"/>
          </p:nvPr>
        </p:nvSpPr>
        <p:spPr>
          <a:xfrm>
            <a:off x="426351" y="3880897"/>
            <a:ext cx="8611319" cy="499062"/>
          </a:xfrm>
        </p:spPr>
        <p:txBody>
          <a:bodyPr>
            <a:noAutofit/>
          </a:bodyPr>
          <a:lstStyle/>
          <a:p>
            <a:pPr marL="0" indent="0" algn="just">
              <a:buNone/>
            </a:pPr>
            <a:r>
              <a:rPr lang="fr-CH" sz="1300" dirty="0" smtClean="0">
                <a:solidFill>
                  <a:srgbClr val="000000"/>
                </a:solidFill>
              </a:rPr>
              <a:t>Que ce soit au niveau quantitatif ou qualitatif, près de la moitié des sondés continueront à offrir les mêmes prestations, les cinq prochaines années. Plus de 55% des répondants envisagent de rénover ou agrandir leurs infrastructures de restauration.</a:t>
            </a:r>
            <a:endParaRPr lang="fr-CH" sz="1300" dirty="0"/>
          </a:p>
        </p:txBody>
      </p:sp>
    </p:spTree>
    <p:extLst>
      <p:ext uri="{BB962C8B-B14F-4D97-AF65-F5344CB8AC3E}">
        <p14:creationId xmlns:p14="http://schemas.microsoft.com/office/powerpoint/2010/main" val="85360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704505"/>
            <a:ext cx="8750691" cy="667095"/>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Restauration</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586393"/>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27</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180745" y="5589433"/>
            <a:ext cx="6713353" cy="1077195"/>
          </a:xfrm>
        </p:spPr>
        <p:txBody>
          <a:bodyPr>
            <a:noAutofit/>
          </a:bodyPr>
          <a:lstStyle/>
          <a:p>
            <a:pPr marL="0" indent="0" algn="just">
              <a:buNone/>
            </a:pPr>
            <a:r>
              <a:rPr lang="fr-CH" sz="1300" dirty="0" smtClean="0">
                <a:solidFill>
                  <a:schemeClr val="tx1"/>
                </a:solidFill>
              </a:rPr>
              <a:t>Les activités de restauration sont très nettement perçues comme étant propices à valoriser les produits et l’image de l’exploitation. Les exploitants ne les considèrent pas comme étant contraignantes et estiment posséder les compétences nécessaires à leur réalisation. Enfin, les répondants sont enclins à penser que ces activités possèdent un potentiel de développement intéressant et répondent aux attentes de leur clientèle.</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1423855"/>
            <a:ext cx="164395" cy="8188964"/>
          </a:xfrm>
          <a:prstGeom prst="rect">
            <a:avLst/>
          </a:prstGeom>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7" y="1595828"/>
            <a:ext cx="8172170" cy="373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345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Restauration </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28</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276442" y="5443967"/>
            <a:ext cx="7424816" cy="1048908"/>
          </a:xfrm>
        </p:spPr>
        <p:txBody>
          <a:bodyPr>
            <a:noAutofit/>
          </a:bodyPr>
          <a:lstStyle/>
          <a:p>
            <a:pPr marL="0" indent="0" algn="just">
              <a:buNone/>
            </a:pPr>
            <a:r>
              <a:rPr lang="fr-CH" sz="1300" dirty="0" smtClean="0">
                <a:solidFill>
                  <a:schemeClr val="tx1"/>
                </a:solidFill>
              </a:rPr>
              <a:t>Avec une proportion supérieure à 72%, les produits valaisans et régionaux sont incontestablement ceux qui entrent le plus souvent dans la confection des mets proposés par les exploitants agritouristiques.</a:t>
            </a:r>
          </a:p>
          <a:p>
            <a:pPr marL="0" indent="0" algn="just">
              <a:buNone/>
            </a:pPr>
            <a:endParaRPr lang="fr-CH" sz="1300" dirty="0">
              <a:solidFill>
                <a:schemeClr val="tx1"/>
              </a:solidFill>
            </a:endParaRPr>
          </a:p>
          <a:p>
            <a:pPr marL="0" indent="0" algn="just">
              <a:buNone/>
            </a:pPr>
            <a:r>
              <a:rPr lang="fr-CH" sz="1300" dirty="0" smtClean="0">
                <a:solidFill>
                  <a:schemeClr val="tx1"/>
                </a:solidFill>
              </a:rPr>
              <a:t>Il est surprenant de constater la faible part de produits maison.</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6" y="1349484"/>
            <a:ext cx="164395" cy="8188964"/>
          </a:xfrm>
          <a:prstGeom prst="rect">
            <a:avLst/>
          </a:prstGeom>
        </p:spPr>
      </p:pic>
      <p:sp>
        <p:nvSpPr>
          <p:cNvPr id="2" name="ZoneTexte 1"/>
          <p:cNvSpPr txBox="1"/>
          <p:nvPr/>
        </p:nvSpPr>
        <p:spPr>
          <a:xfrm>
            <a:off x="472099" y="1775634"/>
            <a:ext cx="7197260" cy="338554"/>
          </a:xfrm>
          <a:prstGeom prst="rect">
            <a:avLst/>
          </a:prstGeom>
          <a:noFill/>
        </p:spPr>
        <p:txBody>
          <a:bodyPr wrap="square" rtlCol="0">
            <a:spAutoFit/>
          </a:bodyPr>
          <a:lstStyle/>
          <a:p>
            <a:r>
              <a:rPr lang="fr-CH" sz="1600" dirty="0" smtClean="0">
                <a:solidFill>
                  <a:schemeClr val="accent3"/>
                </a:solidFill>
              </a:rPr>
              <a:t>Quelle est la provenance des produits utilisés dans les mets proposés ?</a:t>
            </a:r>
            <a:endParaRPr lang="fr-CH" sz="1600" dirty="0">
              <a:solidFill>
                <a:schemeClr val="accent3"/>
              </a:solidFill>
            </a:endParaRPr>
          </a:p>
        </p:txBody>
      </p:sp>
      <p:graphicFrame>
        <p:nvGraphicFramePr>
          <p:cNvPr id="10" name="Graphique 3"/>
          <p:cNvGraphicFramePr>
            <a:graphicFrameLocks/>
          </p:cNvGraphicFramePr>
          <p:nvPr>
            <p:extLst>
              <p:ext uri="{D42A27DB-BD31-4B8C-83A1-F6EECF244321}">
                <p14:modId xmlns:p14="http://schemas.microsoft.com/office/powerpoint/2010/main" val="4161028108"/>
              </p:ext>
            </p:extLst>
          </p:nvPr>
        </p:nvGraphicFramePr>
        <p:xfrm>
          <a:off x="1883319" y="2228850"/>
          <a:ext cx="5377362" cy="2990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3495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Restauration</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29</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382771" y="4872631"/>
            <a:ext cx="6694303" cy="1060335"/>
          </a:xfrm>
        </p:spPr>
        <p:txBody>
          <a:bodyPr>
            <a:normAutofit/>
          </a:bodyPr>
          <a:lstStyle/>
          <a:p>
            <a:pPr marL="0" indent="0" algn="just">
              <a:buNone/>
            </a:pPr>
            <a:r>
              <a:rPr lang="fr-CH" sz="1300" dirty="0" smtClean="0">
                <a:solidFill>
                  <a:schemeClr val="tx1"/>
                </a:solidFill>
              </a:rPr>
              <a:t>Plus de 80% des répondants se disent entièrement ou plutôt satisfaits de leur service de restauration. Nul n’affirme être  pas du tout satisfait, ce qui confirme le fait qu’aucun exploitant n’envisage de cesser cette activité dans les cinq prochaines années.</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6" y="552001"/>
            <a:ext cx="164395" cy="8188964"/>
          </a:xfrm>
          <a:prstGeom prst="rect">
            <a:avLst/>
          </a:prstGeom>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7" y="1760415"/>
            <a:ext cx="6843917" cy="248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35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504000" y="864000"/>
            <a:ext cx="8229600"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1. Contexte</a:t>
            </a: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246137"/>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t>3</a:t>
            </a:fld>
            <a:endParaRPr lang="fr-FR" dirty="0"/>
          </a:p>
        </p:txBody>
      </p:sp>
      <p:sp>
        <p:nvSpPr>
          <p:cNvPr id="6" name="Espace réservé de la date 5"/>
          <p:cNvSpPr>
            <a:spLocks noGrp="1"/>
          </p:cNvSpPr>
          <p:nvPr>
            <p:ph type="dt" sz="half" idx="10"/>
          </p:nvPr>
        </p:nvSpPr>
        <p:spPr/>
        <p:txBody>
          <a:bodyPr/>
          <a:lstStyle/>
          <a:p>
            <a:fld id="{14DF63FC-0176-C94B-84D8-B26EF01BB85D}" type="datetime1">
              <a:rPr lang="fr-CH" sz="1000" smtClean="0"/>
              <a:t>12.03.2015</a:t>
            </a:fld>
            <a:endParaRPr lang="fr-FR" sz="1000" dirty="0"/>
          </a:p>
        </p:txBody>
      </p:sp>
      <p:sp>
        <p:nvSpPr>
          <p:cNvPr id="4" name="Rectangle 3"/>
          <p:cNvSpPr/>
          <p:nvPr/>
        </p:nvSpPr>
        <p:spPr>
          <a:xfrm>
            <a:off x="202019" y="2094888"/>
            <a:ext cx="8531581" cy="3693319"/>
          </a:xfrm>
          <a:prstGeom prst="rect">
            <a:avLst/>
          </a:prstGeom>
        </p:spPr>
        <p:txBody>
          <a:bodyPr wrap="square">
            <a:spAutoFit/>
          </a:bodyPr>
          <a:lstStyle/>
          <a:p>
            <a:pPr algn="just"/>
            <a:r>
              <a:rPr lang="fr-CH" dirty="0"/>
              <a:t>Les résultats présentés dans cette analyse </a:t>
            </a:r>
            <a:r>
              <a:rPr lang="fr-CH" dirty="0" smtClean="0"/>
              <a:t>descriptive, </a:t>
            </a:r>
            <a:r>
              <a:rPr lang="fr-CH" dirty="0"/>
              <a:t>sont le fruit d’une approche participative initiée par </a:t>
            </a:r>
            <a:r>
              <a:rPr lang="fr-CH" dirty="0" smtClean="0"/>
              <a:t>le service </a:t>
            </a:r>
            <a:r>
              <a:rPr lang="fr-CH" dirty="0"/>
              <a:t>cantonal de l’agriculture (SCA) de l’Etat du Valais en collaboration avec </a:t>
            </a:r>
            <a:r>
              <a:rPr lang="fr-CH" dirty="0" smtClean="0"/>
              <a:t>la Chambre </a:t>
            </a:r>
            <a:r>
              <a:rPr lang="fr-CH" dirty="0"/>
              <a:t>valaisanne d'agriculture et Valais/Wallis Promotion.</a:t>
            </a:r>
          </a:p>
          <a:p>
            <a:pPr algn="just"/>
            <a:endParaRPr lang="fr-CH" dirty="0"/>
          </a:p>
          <a:p>
            <a:pPr algn="just"/>
            <a:r>
              <a:rPr lang="fr-CH" dirty="0" smtClean="0"/>
              <a:t>Depuis 2011, le SCA récolte des données afin d’évaluer </a:t>
            </a:r>
            <a:r>
              <a:rPr lang="fr-CH" dirty="0"/>
              <a:t>le niveau de diversification des </a:t>
            </a:r>
            <a:r>
              <a:rPr lang="fr-CH" dirty="0" smtClean="0"/>
              <a:t>activités agritouristiques et de mieux connaître </a:t>
            </a:r>
            <a:r>
              <a:rPr lang="fr-CH" dirty="0"/>
              <a:t>les effets de la politique d’encouragement notamment sur le revenu </a:t>
            </a:r>
            <a:r>
              <a:rPr lang="fr-CH" dirty="0" smtClean="0"/>
              <a:t>complémentaire des exploitants. </a:t>
            </a:r>
          </a:p>
          <a:p>
            <a:pPr algn="just"/>
            <a:endParaRPr lang="fr-CH" dirty="0"/>
          </a:p>
          <a:p>
            <a:pPr algn="just"/>
            <a:r>
              <a:rPr lang="fr-CH" dirty="0" smtClean="0"/>
              <a:t>La volonté du SCA de sensibiliser les prestataires sur l’importance de livrer et partager ce genre d’informations rejoint pleinement les objectifs de l’Observatoire Valaisan du Tourisme. De ce fait l’OVT s’est montré très intéressé à soutenir les organisations susmentionnées pour collecter des données afin d’avoir une vue d’ensemble de la nature et de l’importance des activités agritouristiques dans le canton du Valais.</a:t>
            </a:r>
            <a:endParaRPr lang="fr-CH" dirty="0"/>
          </a:p>
        </p:txBody>
      </p:sp>
    </p:spTree>
    <p:extLst>
      <p:ext uri="{BB962C8B-B14F-4D97-AF65-F5344CB8AC3E}">
        <p14:creationId xmlns:p14="http://schemas.microsoft.com/office/powerpoint/2010/main" val="890413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Hébergement</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30</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297712" y="4872631"/>
            <a:ext cx="6693638" cy="1368681"/>
          </a:xfrm>
        </p:spPr>
        <p:txBody>
          <a:bodyPr>
            <a:normAutofit/>
          </a:bodyPr>
          <a:lstStyle/>
          <a:p>
            <a:pPr marL="0" indent="0" algn="just">
              <a:buNone/>
            </a:pPr>
            <a:r>
              <a:rPr lang="fr-CH" sz="1300" dirty="0" smtClean="0">
                <a:solidFill>
                  <a:schemeClr val="tx1"/>
                </a:solidFill>
              </a:rPr>
              <a:t>L’ensemble des 9 prestataires ayant annoncé offrir de l’hébergement ont répondu à cette question.</a:t>
            </a:r>
          </a:p>
          <a:p>
            <a:pPr marL="0" indent="0" algn="just">
              <a:buNone/>
            </a:pPr>
            <a:r>
              <a:rPr lang="fr-CH" sz="1300" dirty="0" smtClean="0">
                <a:solidFill>
                  <a:schemeClr val="tx1"/>
                </a:solidFill>
              </a:rPr>
              <a:t>Plus de la moitié des hébergements proposés sont des chambres d’hôtes. On remarquera que personne ne propose d’hébergement sur la paille mais certains s’orientent vers des hébergements plus «exotiques» comme des cabanes, des tipis ou des yourtes.</a:t>
            </a:r>
          </a:p>
          <a:p>
            <a:pPr marL="0" indent="0" algn="just">
              <a:buNone/>
            </a:pPr>
            <a:endParaRPr lang="fr-CH" sz="1300" dirty="0" smtClean="0">
              <a:solidFill>
                <a:schemeClr val="tx1"/>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6" y="552001"/>
            <a:ext cx="164395" cy="8188964"/>
          </a:xfrm>
          <a:prstGeom prst="rect">
            <a:avLst/>
          </a:prstGeom>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678217"/>
            <a:ext cx="6593955" cy="280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098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9" y="768304"/>
            <a:ext cx="8340463" cy="827716"/>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Hébergement</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90696"/>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31</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148855" y="4303362"/>
            <a:ext cx="7374805" cy="2480207"/>
          </a:xfrm>
        </p:spPr>
        <p:txBody>
          <a:bodyPr>
            <a:noAutofit/>
          </a:bodyPr>
          <a:lstStyle/>
          <a:p>
            <a:pPr marL="0" indent="0" algn="just">
              <a:lnSpc>
                <a:spcPct val="120000"/>
              </a:lnSpc>
              <a:buNone/>
            </a:pPr>
            <a:r>
              <a:rPr lang="fr-CH" sz="1300" dirty="0" smtClean="0">
                <a:solidFill>
                  <a:schemeClr val="tx1"/>
                </a:solidFill>
              </a:rPr>
              <a:t>Les moyennes du nombre de lits varient fortement en fonction du type d’hébergement, mais ils démontrent sans surprise que les hébergements agritouristiques sont caractérisés par des petites structures.  Les minimums et maximums indiqués sur ce graphique, correspondent au nombre minimum et maximum de lits relevés pour chaque catégorie d’hébergement. Le total indique quant à lui la somme des lits disponibles dans les établissements qui proposent ce type d’hébergement.</a:t>
            </a:r>
          </a:p>
          <a:p>
            <a:pPr marL="0" indent="0" algn="just">
              <a:lnSpc>
                <a:spcPct val="120000"/>
              </a:lnSpc>
              <a:buNone/>
            </a:pPr>
            <a:endParaRPr lang="fr-CH" sz="1300" dirty="0" smtClean="0">
              <a:solidFill>
                <a:schemeClr val="tx1"/>
              </a:solidFill>
            </a:endParaRPr>
          </a:p>
          <a:p>
            <a:pPr marL="0" indent="0" algn="just">
              <a:lnSpc>
                <a:spcPct val="120000"/>
              </a:lnSpc>
              <a:buNone/>
            </a:pPr>
            <a:r>
              <a:rPr lang="fr-CH" sz="1300" dirty="0" smtClean="0">
                <a:solidFill>
                  <a:schemeClr val="tx1"/>
                </a:solidFill>
              </a:rPr>
              <a:t>Le plus grand établissement comporte 33 lits et le plus petit 1 seul. </a:t>
            </a:r>
            <a:r>
              <a:rPr lang="fr-CH" sz="1300" dirty="0">
                <a:solidFill>
                  <a:schemeClr val="tx1"/>
                </a:solidFill>
              </a:rPr>
              <a:t>P</a:t>
            </a:r>
            <a:r>
              <a:rPr lang="fr-CH" sz="1300" dirty="0" smtClean="0">
                <a:solidFill>
                  <a:schemeClr val="tx1"/>
                </a:solidFill>
              </a:rPr>
              <a:t>lus il y a de lits disponibles, plus la charge de travail devient importante. Ces capacités modestes sont à mettre en relation avec le fait que 45% des sondés ont répondu que l’agritourisme représentait moins de 21% de leur charge de travail globale.</a:t>
            </a:r>
          </a:p>
          <a:p>
            <a:pPr marL="0" indent="0" algn="just">
              <a:buNone/>
            </a:pPr>
            <a:endParaRPr lang="fr-CH" sz="1200" dirty="0" smtClean="0">
              <a:solidFill>
                <a:schemeClr val="tx1"/>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6" y="126681"/>
            <a:ext cx="164395" cy="818896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39" y="1701201"/>
            <a:ext cx="7863199" cy="244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57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503998" y="757669"/>
            <a:ext cx="8229600" cy="90214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a:t>
            </a:r>
            <a:r>
              <a:rPr lang="fr-CH" sz="2600" dirty="0">
                <a:latin typeface="Calibri"/>
                <a:cs typeface="Calibri"/>
              </a:rPr>
              <a:t>Résultats</a:t>
            </a:r>
          </a:p>
          <a:p>
            <a:r>
              <a:rPr lang="fr-CH" sz="1800" b="0" dirty="0">
                <a:latin typeface="Calibri"/>
                <a:cs typeface="Calibri"/>
              </a:rPr>
              <a:t>H</a:t>
            </a:r>
            <a:r>
              <a:rPr lang="fr-CH" sz="1800" b="0" dirty="0" smtClean="0">
                <a:latin typeface="Calibri"/>
                <a:cs typeface="Calibri"/>
              </a:rPr>
              <a:t>ébergement</a:t>
            </a:r>
            <a:endParaRPr lang="fr-CH" sz="1800" b="0" dirty="0">
              <a:latin typeface="Calibri"/>
              <a:cs typeface="Calibri"/>
            </a:endParaRP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543861"/>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t>32</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t>12.03.2015</a:t>
            </a:fld>
            <a:endParaRPr lang="fr-FR" sz="1000" dirty="0"/>
          </a:p>
        </p:txBody>
      </p:sp>
      <p:sp>
        <p:nvSpPr>
          <p:cNvPr id="14" name="Content Placeholder 4"/>
          <p:cNvSpPr>
            <a:spLocks noGrp="1"/>
          </p:cNvSpPr>
          <p:nvPr>
            <p:ph sz="half" idx="2"/>
          </p:nvPr>
        </p:nvSpPr>
        <p:spPr>
          <a:xfrm>
            <a:off x="426351" y="3641872"/>
            <a:ext cx="8307247" cy="930127"/>
          </a:xfrm>
        </p:spPr>
        <p:txBody>
          <a:bodyPr>
            <a:noAutofit/>
          </a:bodyPr>
          <a:lstStyle/>
          <a:p>
            <a:pPr marL="0" indent="0" algn="just">
              <a:buNone/>
            </a:pPr>
            <a:r>
              <a:rPr lang="fr-CH" sz="1300" dirty="0" smtClean="0">
                <a:solidFill>
                  <a:schemeClr val="tx1"/>
                </a:solidFill>
              </a:rPr>
              <a:t>Au niveau quantitatif, pour les 2/3. aucun changement n’est prévu. Deux répondants souhaitent tout de même augmenter la capacité d’accueil de leur infrastructure alors qu’un seul envisage le contraire.</a:t>
            </a:r>
          </a:p>
          <a:p>
            <a:pPr marL="0" indent="0" algn="just">
              <a:buNone/>
            </a:pPr>
            <a:r>
              <a:rPr lang="fr-CH" sz="1300" dirty="0" smtClean="0">
                <a:solidFill>
                  <a:schemeClr val="tx1"/>
                </a:solidFill>
              </a:rPr>
              <a:t>Au niveau qualitatif, les avis sont très partagés, entre ceux qui ne veulent rien changer et ceux qui veulent augmenter en gamme de  qualité.</a:t>
            </a:r>
            <a:endParaRPr lang="fr-CH" sz="1300" dirty="0">
              <a:solidFill>
                <a:schemeClr val="tx1"/>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7" y="1590675"/>
            <a:ext cx="6817911" cy="202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7" y="4610100"/>
            <a:ext cx="6713062" cy="176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465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630527"/>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Hébergement</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649744"/>
            <a:ext cx="164395" cy="8188964"/>
          </a:xfrm>
          <a:prstGeom prst="rect">
            <a:avLst/>
          </a:prstGeom>
        </p:spPr>
      </p:pic>
      <p:sp>
        <p:nvSpPr>
          <p:cNvPr id="3" name="Espace réservé du numéro de diapositive 2"/>
          <p:cNvSpPr>
            <a:spLocks noGrp="1"/>
          </p:cNvSpPr>
          <p:nvPr>
            <p:ph type="sldNum" sz="quarter" idx="12"/>
          </p:nvPr>
        </p:nvSpPr>
        <p:spPr>
          <a:xfrm>
            <a:off x="6941536" y="6492875"/>
            <a:ext cx="2133600" cy="365125"/>
          </a:xfrm>
        </p:spPr>
        <p:txBody>
          <a:bodyPr/>
          <a:lstStyle/>
          <a:p>
            <a:fld id="{90DD2C6B-27DE-FA47-8F5D-2E0728E8EE60}" type="slidenum">
              <a:rPr lang="fr-FR" smtClean="0"/>
              <a:t>33</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5" y="1208318"/>
            <a:ext cx="164395" cy="8188964"/>
          </a:xfrm>
          <a:prstGeom prst="rect">
            <a:avLst/>
          </a:prstGeom>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87" y="1462313"/>
            <a:ext cx="8631866" cy="377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2"/>
          </p:nvPr>
        </p:nvSpPr>
        <p:spPr>
          <a:xfrm>
            <a:off x="97458" y="5388299"/>
            <a:ext cx="7079513" cy="1288949"/>
          </a:xfrm>
        </p:spPr>
        <p:txBody>
          <a:bodyPr>
            <a:noAutofit/>
          </a:bodyPr>
          <a:lstStyle/>
          <a:p>
            <a:pPr marL="0" indent="0" algn="just">
              <a:buNone/>
            </a:pPr>
            <a:r>
              <a:rPr lang="fr-CH" sz="1300" dirty="0" smtClean="0">
                <a:solidFill>
                  <a:schemeClr val="tx1"/>
                </a:solidFill>
              </a:rPr>
              <a:t>La perception est relativement similaire à celles des activités de restauration. A nouveau les exploitants sont enclins à dire que l’offre d’hébergement valorise les produits et surtout l’image de l’exploitation. L’avantage d’un rapport coût/bénéfice intéressant est plus fortement évoqué que pour la restauration. D’autre part, on remarque que les exploitants se considèrent compétents pour assumer ces tâches d’hébergement qui dans l’ensemble ne leur semblent pas trop contraignantes.</a:t>
            </a:r>
            <a:endParaRPr lang="fr-CH" sz="1300" dirty="0">
              <a:solidFill>
                <a:schemeClr val="tx1"/>
              </a:solidFill>
            </a:endParaRPr>
          </a:p>
        </p:txBody>
      </p:sp>
    </p:spTree>
    <p:extLst>
      <p:ext uri="{BB962C8B-B14F-4D97-AF65-F5344CB8AC3E}">
        <p14:creationId xmlns:p14="http://schemas.microsoft.com/office/powerpoint/2010/main" val="342565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Hébergement</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34</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382772" y="4872631"/>
            <a:ext cx="6751453" cy="1060335"/>
          </a:xfrm>
        </p:spPr>
        <p:txBody>
          <a:bodyPr>
            <a:normAutofit/>
          </a:bodyPr>
          <a:lstStyle/>
          <a:p>
            <a:pPr marL="0" indent="0" algn="just">
              <a:buNone/>
            </a:pPr>
            <a:r>
              <a:rPr lang="fr-CH" sz="1300" dirty="0" smtClean="0">
                <a:solidFill>
                  <a:schemeClr val="tx1"/>
                </a:solidFill>
              </a:rPr>
              <a:t>Tous les répondants sont satisfaits de leur service d’hébergement, avec même une proportion de 2/3 qui est entièrement satisfaite.</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6" y="552001"/>
            <a:ext cx="164395" cy="8188964"/>
          </a:xfrm>
          <a:prstGeom prst="rect">
            <a:avLst/>
          </a:prstGeom>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760415"/>
            <a:ext cx="7199600" cy="259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331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Formation continue</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35</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255181" y="3396478"/>
            <a:ext cx="8589281" cy="811864"/>
          </a:xfrm>
        </p:spPr>
        <p:txBody>
          <a:bodyPr>
            <a:normAutofit/>
          </a:bodyPr>
          <a:lstStyle/>
          <a:p>
            <a:pPr marL="0" indent="0" algn="just">
              <a:buNone/>
            </a:pPr>
            <a:r>
              <a:rPr lang="fr-CH" sz="1300" dirty="0" smtClean="0">
                <a:solidFill>
                  <a:schemeClr val="tx1"/>
                </a:solidFill>
              </a:rPr>
              <a:t>Vis-à-vis de la formation continue, les avis sont très partagés même si le non l’emporte d’une seule voix. </a:t>
            </a:r>
          </a:p>
          <a:p>
            <a:pPr marL="0" indent="0" algn="just">
              <a:buNone/>
            </a:pPr>
            <a:r>
              <a:rPr lang="fr-CH" sz="1300" dirty="0">
                <a:solidFill>
                  <a:schemeClr val="tx1"/>
                </a:solidFill>
              </a:rPr>
              <a:t>Pour les 25 exploitants qui </a:t>
            </a:r>
            <a:r>
              <a:rPr lang="fr-CH" sz="1300" dirty="0" smtClean="0">
                <a:solidFill>
                  <a:schemeClr val="tx1"/>
                </a:solidFill>
              </a:rPr>
              <a:t>sont intéressés </a:t>
            </a:r>
            <a:r>
              <a:rPr lang="fr-CH" sz="1300" dirty="0">
                <a:solidFill>
                  <a:schemeClr val="tx1"/>
                </a:solidFill>
              </a:rPr>
              <a:t>par des formations </a:t>
            </a:r>
            <a:r>
              <a:rPr lang="fr-CH" sz="1300" dirty="0" smtClean="0">
                <a:solidFill>
                  <a:schemeClr val="tx1"/>
                </a:solidFill>
              </a:rPr>
              <a:t>continues, le </a:t>
            </a:r>
            <a:r>
              <a:rPr lang="fr-CH" sz="1300" dirty="0">
                <a:solidFill>
                  <a:schemeClr val="tx1"/>
                </a:solidFill>
              </a:rPr>
              <a:t>sujet </a:t>
            </a:r>
            <a:r>
              <a:rPr lang="fr-CH" sz="1300" dirty="0" smtClean="0">
                <a:solidFill>
                  <a:schemeClr val="tx1"/>
                </a:solidFill>
              </a:rPr>
              <a:t>le plus demandé est le </a:t>
            </a:r>
            <a:r>
              <a:rPr lang="fr-CH" sz="1300" dirty="0">
                <a:solidFill>
                  <a:schemeClr val="tx1"/>
                </a:solidFill>
              </a:rPr>
              <a:t>marketing, </a:t>
            </a:r>
            <a:r>
              <a:rPr lang="fr-CH" sz="1300" dirty="0" smtClean="0">
                <a:solidFill>
                  <a:schemeClr val="tx1"/>
                </a:solidFill>
              </a:rPr>
              <a:t>qu’il s’agisse de marketing «classique» ou de l’apprentissage de nouvelles pratiques en termes de E-Marketing.  </a:t>
            </a:r>
            <a:endParaRPr lang="fr-CH" sz="1300" dirty="0">
              <a:solidFill>
                <a:schemeClr val="tx1"/>
              </a:solidFill>
            </a:endParaRPr>
          </a:p>
          <a:p>
            <a:pPr marL="0" indent="0" algn="just">
              <a:buNone/>
            </a:pPr>
            <a:endParaRPr lang="fr-CH" sz="1300" dirty="0" smtClean="0">
              <a:solidFill>
                <a:schemeClr val="tx1"/>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7" y="1760414"/>
            <a:ext cx="6192308" cy="163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8" y="4208341"/>
            <a:ext cx="6497506" cy="258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684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7" y="632940"/>
            <a:ext cx="8750691" cy="81421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Forces et faiblesses de l’agritourisme en Valais</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650191"/>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36</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42531" y="5370127"/>
            <a:ext cx="7570381" cy="1402813"/>
          </a:xfrm>
        </p:spPr>
        <p:txBody>
          <a:bodyPr>
            <a:normAutofit lnSpcReduction="10000"/>
          </a:bodyPr>
          <a:lstStyle/>
          <a:p>
            <a:pPr marL="0" indent="0" algn="just">
              <a:buNone/>
            </a:pPr>
            <a:r>
              <a:rPr lang="fr-CH" sz="1300" dirty="0" smtClean="0">
                <a:solidFill>
                  <a:schemeClr val="tx1"/>
                </a:solidFill>
              </a:rPr>
              <a:t>Les exploitants ont tendance à estimer que le développement constant de l’offre est bénéfique pour l’agritourisme en Valais. Ils plaident en faveur de la diversité.</a:t>
            </a:r>
          </a:p>
          <a:p>
            <a:pPr marL="0" indent="0" algn="just">
              <a:buNone/>
            </a:pPr>
            <a:r>
              <a:rPr lang="fr-CH" sz="1300" dirty="0" smtClean="0">
                <a:solidFill>
                  <a:schemeClr val="tx1"/>
                </a:solidFill>
              </a:rPr>
              <a:t>Les principales faiblesses sont le manque d’intégration des nouvelles technologies et le manque de développement de d’offres de type «package». L’offre est également perçue comme trop hétérogène et elle manque de cohérence à 54%. Cependant, la surreprésentation du côté du «pas du tout d’accord», contraste ce constat. Le </a:t>
            </a:r>
            <a:r>
              <a:rPr lang="fr-CH" sz="1300" dirty="0">
                <a:solidFill>
                  <a:schemeClr val="tx1"/>
                </a:solidFill>
              </a:rPr>
              <a:t>développement constant de l’offre est </a:t>
            </a:r>
            <a:r>
              <a:rPr lang="fr-CH" sz="1300" dirty="0" smtClean="0">
                <a:solidFill>
                  <a:schemeClr val="tx1"/>
                </a:solidFill>
              </a:rPr>
              <a:t>une force, tout comme l’est le travail de Valais/Wallis Promotion et le lobbying de Touruval.</a:t>
            </a:r>
          </a:p>
          <a:p>
            <a:pPr marL="0" indent="0" algn="just">
              <a:buNone/>
            </a:pPr>
            <a:endParaRPr lang="fr-CH" sz="1300" dirty="0" smtClean="0">
              <a:solidFill>
                <a:schemeClr val="tx1"/>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4" y="1275644"/>
            <a:ext cx="164395" cy="8188964"/>
          </a:xfrm>
          <a:prstGeom prst="rect">
            <a:avLst/>
          </a:prstGeom>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55" y="1483957"/>
            <a:ext cx="8410353" cy="38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191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7" y="632940"/>
            <a:ext cx="8750691" cy="814217"/>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Intérêt à livrer des données et à obtenir les résultats de l’analyse</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597026"/>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37</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42531" y="5454522"/>
            <a:ext cx="7570381" cy="1084521"/>
          </a:xfrm>
        </p:spPr>
        <p:txBody>
          <a:bodyPr>
            <a:normAutofit/>
          </a:bodyPr>
          <a:lstStyle/>
          <a:p>
            <a:pPr marL="0" indent="0" algn="just">
              <a:buNone/>
            </a:pPr>
            <a:r>
              <a:rPr lang="fr-CH" sz="1200" dirty="0" smtClean="0">
                <a:solidFill>
                  <a:schemeClr val="tx1"/>
                </a:solidFill>
              </a:rPr>
              <a:t>40 exploitants se disent disposés à collaborer avec l’OVT, il sera possible de contacter ceux (37) qui se sont volontairement identifiés en répondant au questionnaire.</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4" y="1296910"/>
            <a:ext cx="164395" cy="8188964"/>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20" y="1611788"/>
            <a:ext cx="7378995" cy="163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20" y="3396692"/>
            <a:ext cx="737899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597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4. Annexes</a:t>
            </a:r>
            <a:endParaRPr lang="fr-CH" sz="260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38</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4" y="2264513"/>
            <a:ext cx="164395" cy="818896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939" y="2007000"/>
            <a:ext cx="3826807" cy="392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179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4. Annexes</a:t>
            </a:r>
            <a:endParaRPr lang="fr-CH" sz="2600" dirty="0">
              <a:latin typeface="Calibri"/>
              <a:cs typeface="Calibri"/>
            </a:endParaRPr>
          </a:p>
          <a:p>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39</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4" y="2264513"/>
            <a:ext cx="164395" cy="8188964"/>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495550"/>
            <a:ext cx="9144000" cy="197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795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472101" y="747037"/>
            <a:ext cx="8229600" cy="944679"/>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2. Méthodologie</a:t>
            </a:r>
          </a:p>
          <a:p>
            <a:r>
              <a:rPr lang="fr-CH" sz="2600" dirty="0" smtClean="0">
                <a:latin typeface="Calibri"/>
                <a:cs typeface="Calibri"/>
              </a:rPr>
              <a:t> </a:t>
            </a:r>
            <a:r>
              <a:rPr lang="fr-CH" sz="1800" dirty="0" smtClean="0">
                <a:latin typeface="Calibri"/>
                <a:cs typeface="Calibri"/>
              </a:rPr>
              <a:t>Processus</a:t>
            </a: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394999"/>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t>4</a:t>
            </a:fld>
            <a:endParaRPr lang="fr-FR" dirty="0"/>
          </a:p>
        </p:txBody>
      </p:sp>
      <p:sp>
        <p:nvSpPr>
          <p:cNvPr id="6" name="Espace réservé de la date 5"/>
          <p:cNvSpPr>
            <a:spLocks noGrp="1"/>
          </p:cNvSpPr>
          <p:nvPr>
            <p:ph type="dt" sz="half" idx="10"/>
          </p:nvPr>
        </p:nvSpPr>
        <p:spPr/>
        <p:txBody>
          <a:bodyPr/>
          <a:lstStyle/>
          <a:p>
            <a:fld id="{14DF63FC-0176-C94B-84D8-B26EF01BB85D}" type="datetime1">
              <a:rPr lang="fr-CH" sz="1000" smtClean="0"/>
              <a:t>12.03.2015</a:t>
            </a:fld>
            <a:endParaRPr lang="fr-FR" sz="1000" dirty="0"/>
          </a:p>
        </p:txBody>
      </p:sp>
      <p:sp>
        <p:nvSpPr>
          <p:cNvPr id="4" name="Rectangle 3"/>
          <p:cNvSpPr/>
          <p:nvPr/>
        </p:nvSpPr>
        <p:spPr>
          <a:xfrm>
            <a:off x="202019" y="1775898"/>
            <a:ext cx="8531581" cy="4801314"/>
          </a:xfrm>
          <a:prstGeom prst="rect">
            <a:avLst/>
          </a:prstGeom>
        </p:spPr>
        <p:txBody>
          <a:bodyPr wrap="square">
            <a:spAutoFit/>
          </a:bodyPr>
          <a:lstStyle/>
          <a:p>
            <a:pPr marL="285750" indent="-285750" algn="just">
              <a:buFont typeface="Arial" panose="020B0604020202020204" pitchFamily="34" charset="0"/>
              <a:buChar char="•"/>
            </a:pPr>
            <a:r>
              <a:rPr lang="fr-CH" b="1" dirty="0" smtClean="0">
                <a:solidFill>
                  <a:schemeClr val="accent1"/>
                </a:solidFill>
              </a:rPr>
              <a:t>Définition des objectifs de l’enquête</a:t>
            </a:r>
          </a:p>
          <a:p>
            <a:pPr marL="742950" lvl="1" indent="-285750" algn="just">
              <a:buFont typeface="Arial" panose="020B0604020202020204" pitchFamily="34" charset="0"/>
              <a:buChar char="•"/>
            </a:pPr>
            <a:r>
              <a:rPr lang="fr-CH" dirty="0" smtClean="0"/>
              <a:t>SCA,  Chambre Valaisanne d’agriculture, Valais/Wallis Promotion et l’OVT</a:t>
            </a:r>
          </a:p>
          <a:p>
            <a:pPr marL="742950" lvl="1" indent="-285750" algn="just">
              <a:buFont typeface="Arial" panose="020B0604020202020204" pitchFamily="34" charset="0"/>
              <a:buChar char="•"/>
            </a:pPr>
            <a:endParaRPr lang="fr-CH" dirty="0"/>
          </a:p>
          <a:p>
            <a:pPr marL="285750" indent="-285750" algn="just">
              <a:buFont typeface="Arial" panose="020B0604020202020204" pitchFamily="34" charset="0"/>
              <a:buChar char="•"/>
            </a:pPr>
            <a:r>
              <a:rPr lang="fr-CH" b="1" dirty="0">
                <a:solidFill>
                  <a:schemeClr val="accent1"/>
                </a:solidFill>
              </a:rPr>
              <a:t>Rédaction d’une première version du questionnaire</a:t>
            </a:r>
          </a:p>
          <a:p>
            <a:pPr marL="742950" lvl="1" indent="-285750" algn="just">
              <a:buFont typeface="Arial" panose="020B0604020202020204" pitchFamily="34" charset="0"/>
              <a:buChar char="•"/>
            </a:pPr>
            <a:r>
              <a:rPr lang="fr-CH" dirty="0" smtClean="0"/>
              <a:t>OVT</a:t>
            </a:r>
          </a:p>
          <a:p>
            <a:pPr marL="742950" lvl="1" indent="-285750" algn="just">
              <a:buFont typeface="Arial" panose="020B0604020202020204" pitchFamily="34" charset="0"/>
              <a:buChar char="•"/>
            </a:pPr>
            <a:endParaRPr lang="fr-CH" dirty="0"/>
          </a:p>
          <a:p>
            <a:pPr marL="285750" indent="-285750" algn="just">
              <a:buFont typeface="Arial" panose="020B0604020202020204" pitchFamily="34" charset="0"/>
              <a:buChar char="•"/>
            </a:pPr>
            <a:r>
              <a:rPr lang="fr-CH" b="1" dirty="0" smtClean="0">
                <a:solidFill>
                  <a:schemeClr val="accent1"/>
                </a:solidFill>
              </a:rPr>
              <a:t>Modification et </a:t>
            </a:r>
            <a:r>
              <a:rPr lang="fr-CH" b="1" dirty="0">
                <a:solidFill>
                  <a:schemeClr val="accent1"/>
                </a:solidFill>
              </a:rPr>
              <a:t>validation du questionnaire</a:t>
            </a:r>
          </a:p>
          <a:p>
            <a:pPr marL="742950" lvl="1" indent="-285750" algn="just">
              <a:buFont typeface="Arial" panose="020B0604020202020204" pitchFamily="34" charset="0"/>
              <a:buChar char="•"/>
            </a:pPr>
            <a:r>
              <a:rPr lang="fr-CH" dirty="0" smtClean="0"/>
              <a:t>SCA, Chambre Valaisanne d’agriculture, Valais/Wallis Promotion </a:t>
            </a:r>
          </a:p>
          <a:p>
            <a:pPr marL="742950" lvl="1" indent="-285750" algn="just">
              <a:buFont typeface="Arial" panose="020B0604020202020204" pitchFamily="34" charset="0"/>
              <a:buChar char="•"/>
            </a:pPr>
            <a:endParaRPr lang="fr-CH" dirty="0"/>
          </a:p>
          <a:p>
            <a:pPr marL="285750" indent="-285750" algn="just">
              <a:buFont typeface="Arial" panose="020B0604020202020204" pitchFamily="34" charset="0"/>
              <a:buChar char="•"/>
            </a:pPr>
            <a:r>
              <a:rPr lang="fr-CH" b="1" dirty="0">
                <a:solidFill>
                  <a:schemeClr val="accent1"/>
                </a:solidFill>
              </a:rPr>
              <a:t>Mise en ligne du questionnaire en deux langues</a:t>
            </a:r>
          </a:p>
          <a:p>
            <a:pPr marL="742950" lvl="1" indent="-285750" algn="just">
              <a:buFont typeface="Arial" panose="020B0604020202020204" pitchFamily="34" charset="0"/>
              <a:buChar char="•"/>
            </a:pPr>
            <a:r>
              <a:rPr lang="fr-CH" dirty="0" smtClean="0"/>
              <a:t>OVT (107 questions)</a:t>
            </a:r>
          </a:p>
          <a:p>
            <a:pPr marL="742950" lvl="1" indent="-285750" algn="just">
              <a:buFont typeface="Arial" panose="020B0604020202020204" pitchFamily="34" charset="0"/>
              <a:buChar char="•"/>
            </a:pPr>
            <a:endParaRPr lang="fr-CH" dirty="0"/>
          </a:p>
          <a:p>
            <a:pPr marL="285750" indent="-285750" algn="just">
              <a:buFont typeface="Arial" panose="020B0604020202020204" pitchFamily="34" charset="0"/>
              <a:buChar char="•"/>
            </a:pPr>
            <a:r>
              <a:rPr lang="fr-CH" b="1" dirty="0">
                <a:solidFill>
                  <a:schemeClr val="accent1"/>
                </a:solidFill>
              </a:rPr>
              <a:t>Communication à la base de données (exploitants agritouristiques)</a:t>
            </a:r>
          </a:p>
          <a:p>
            <a:pPr marL="742950" lvl="1" indent="-285750" algn="just">
              <a:buFont typeface="Arial" panose="020B0604020202020204" pitchFamily="34" charset="0"/>
              <a:buChar char="•"/>
            </a:pPr>
            <a:r>
              <a:rPr lang="fr-CH" dirty="0" smtClean="0"/>
              <a:t>Chambre Valaisanne d’agriculture (300 exploitants contactés)</a:t>
            </a:r>
          </a:p>
          <a:p>
            <a:pPr marL="742950" lvl="1" indent="-285750" algn="just">
              <a:buFont typeface="Arial" panose="020B0604020202020204" pitchFamily="34" charset="0"/>
              <a:buChar char="•"/>
            </a:pPr>
            <a:endParaRPr lang="fr-CH" dirty="0"/>
          </a:p>
          <a:p>
            <a:pPr marL="285750" indent="-285750" algn="just">
              <a:buFont typeface="Arial" panose="020B0604020202020204" pitchFamily="34" charset="0"/>
              <a:buChar char="•"/>
            </a:pPr>
            <a:r>
              <a:rPr lang="fr-CH" b="1" dirty="0" smtClean="0">
                <a:solidFill>
                  <a:schemeClr val="accent1"/>
                </a:solidFill>
              </a:rPr>
              <a:t>Etablissement du rapport d’analyse descriptive</a:t>
            </a:r>
            <a:endParaRPr lang="fr-CH" b="1" dirty="0">
              <a:solidFill>
                <a:schemeClr val="accent1"/>
              </a:solidFill>
            </a:endParaRPr>
          </a:p>
          <a:p>
            <a:pPr marL="742950" lvl="1" indent="-285750" algn="just">
              <a:buFont typeface="Arial" panose="020B0604020202020204" pitchFamily="34" charset="0"/>
              <a:buChar char="•"/>
            </a:pPr>
            <a:r>
              <a:rPr lang="fr-CH" dirty="0" smtClean="0"/>
              <a:t>OVT (56 répondants soit un taux de retour de 18.6 %)</a:t>
            </a:r>
            <a:endParaRPr lang="fr-CH" dirty="0"/>
          </a:p>
        </p:txBody>
      </p:sp>
    </p:spTree>
    <p:extLst>
      <p:ext uri="{BB962C8B-B14F-4D97-AF65-F5344CB8AC3E}">
        <p14:creationId xmlns:p14="http://schemas.microsoft.com/office/powerpoint/2010/main" val="3056417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4. Annexes</a:t>
            </a:r>
            <a:endParaRPr lang="fr-CH" sz="260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40</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4" y="2264513"/>
            <a:ext cx="164395" cy="818896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14" y="2007000"/>
            <a:ext cx="7401959" cy="3658111"/>
          </a:xfrm>
          <a:prstGeom prst="rect">
            <a:avLst/>
          </a:prstGeom>
        </p:spPr>
      </p:pic>
    </p:spTree>
    <p:extLst>
      <p:ext uri="{BB962C8B-B14F-4D97-AF65-F5344CB8AC3E}">
        <p14:creationId xmlns:p14="http://schemas.microsoft.com/office/powerpoint/2010/main" val="12193816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5715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4. Annexes</a:t>
            </a:r>
            <a:endParaRPr lang="fr-CH" sz="260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416265"/>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41</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4" y="2264513"/>
            <a:ext cx="164395" cy="818896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2" y="2074740"/>
            <a:ext cx="8935698" cy="3839111"/>
          </a:xfrm>
          <a:prstGeom prst="rect">
            <a:avLst/>
          </a:prstGeom>
        </p:spPr>
      </p:pic>
    </p:spTree>
    <p:extLst>
      <p:ext uri="{BB962C8B-B14F-4D97-AF65-F5344CB8AC3E}">
        <p14:creationId xmlns:p14="http://schemas.microsoft.com/office/powerpoint/2010/main" val="804980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4000"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Contact</a:t>
            </a: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246137"/>
            <a:ext cx="164395" cy="8188964"/>
          </a:xfrm>
          <a:prstGeom prst="rect">
            <a:avLst/>
          </a:prstGeom>
        </p:spPr>
      </p:pic>
      <p:sp>
        <p:nvSpPr>
          <p:cNvPr id="16" name="Espace réservé du contenu 2"/>
          <p:cNvSpPr txBox="1">
            <a:spLocks/>
          </p:cNvSpPr>
          <p:nvPr/>
        </p:nvSpPr>
        <p:spPr>
          <a:xfrm>
            <a:off x="540000" y="2520000"/>
            <a:ext cx="3008313" cy="241737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800" kern="120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accent3"/>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97816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None/>
            </a:pPr>
            <a:r>
              <a:rPr lang="fr-CH" sz="1200" b="1" dirty="0" smtClean="0">
                <a:solidFill>
                  <a:schemeClr val="tx1"/>
                </a:solidFill>
                <a:latin typeface="+mn-lt"/>
              </a:rPr>
              <a:t>Observatoire </a:t>
            </a:r>
            <a:r>
              <a:rPr lang="fr-CH" sz="1200" b="1" dirty="0">
                <a:solidFill>
                  <a:schemeClr val="tx1"/>
                </a:solidFill>
                <a:latin typeface="+mn-lt"/>
              </a:rPr>
              <a:t>valaisan du tourisme</a:t>
            </a:r>
          </a:p>
          <a:p>
            <a:pPr marL="0" indent="0" algn="just">
              <a:buNone/>
            </a:pPr>
            <a:r>
              <a:rPr lang="fr-CH" sz="1200" b="1" dirty="0">
                <a:solidFill>
                  <a:schemeClr val="tx1"/>
                </a:solidFill>
                <a:latin typeface="+mn-lt"/>
              </a:rPr>
              <a:t>c/o Institut de Tourisme</a:t>
            </a:r>
            <a:endParaRPr lang="fr-CH" sz="1200" b="1" dirty="0" smtClean="0">
              <a:solidFill>
                <a:schemeClr val="tx1"/>
              </a:solidFill>
              <a:latin typeface="Calibri"/>
              <a:cs typeface="Calibri"/>
            </a:endParaRPr>
          </a:p>
          <a:p>
            <a:pPr marL="0" indent="0">
              <a:buNone/>
            </a:pPr>
            <a:r>
              <a:rPr lang="fr-FR" sz="1200" dirty="0" smtClean="0">
                <a:solidFill>
                  <a:schemeClr val="tx1"/>
                </a:solidFill>
                <a:latin typeface="Calibri"/>
                <a:cs typeface="Calibri"/>
              </a:rPr>
              <a:t>TechnoPôle 3</a:t>
            </a:r>
          </a:p>
          <a:p>
            <a:pPr marL="0" indent="0">
              <a:buNone/>
            </a:pPr>
            <a:r>
              <a:rPr lang="de-DE" sz="1200" dirty="0" smtClean="0">
                <a:solidFill>
                  <a:schemeClr val="tx1"/>
                </a:solidFill>
                <a:latin typeface="Calibri"/>
                <a:cs typeface="Calibri"/>
              </a:rPr>
              <a:t>CH - 3960 Sierre</a:t>
            </a:r>
          </a:p>
          <a:p>
            <a:pPr marL="0" indent="0">
              <a:buNone/>
            </a:pPr>
            <a:endParaRPr lang="de-DE" sz="1200" dirty="0" smtClean="0">
              <a:solidFill>
                <a:schemeClr val="tx1"/>
              </a:solidFill>
              <a:latin typeface="Calibri"/>
              <a:cs typeface="Calibri"/>
            </a:endParaRPr>
          </a:p>
          <a:p>
            <a:pPr marL="0" indent="0">
              <a:buNone/>
            </a:pPr>
            <a:r>
              <a:rPr lang="en-US" sz="1200" dirty="0" smtClean="0">
                <a:solidFill>
                  <a:schemeClr val="tx1"/>
                </a:solidFill>
                <a:latin typeface="Calibri"/>
                <a:cs typeface="Calibri"/>
              </a:rPr>
              <a:t>T </a:t>
            </a:r>
            <a:r>
              <a:rPr lang="en-US" sz="1200" dirty="0">
                <a:solidFill>
                  <a:schemeClr val="tx1"/>
                </a:solidFill>
                <a:latin typeface="Calibri"/>
                <a:cs typeface="Calibri"/>
              </a:rPr>
              <a:t>+41 27 606 90 88</a:t>
            </a:r>
          </a:p>
          <a:p>
            <a:pPr marL="0" indent="0">
              <a:buNone/>
            </a:pPr>
            <a:r>
              <a:rPr lang="en-US" sz="1200" dirty="0">
                <a:solidFill>
                  <a:schemeClr val="tx1"/>
                </a:solidFill>
                <a:latin typeface="Calibri"/>
                <a:cs typeface="Calibri"/>
              </a:rPr>
              <a:t>F +41 27 606 90 </a:t>
            </a:r>
            <a:r>
              <a:rPr lang="en-US" sz="1200" dirty="0" smtClean="0">
                <a:solidFill>
                  <a:schemeClr val="tx1"/>
                </a:solidFill>
                <a:latin typeface="Calibri"/>
                <a:cs typeface="Calibri"/>
              </a:rPr>
              <a:t>00</a:t>
            </a:r>
          </a:p>
          <a:p>
            <a:pPr marL="0" indent="0">
              <a:buNone/>
            </a:pPr>
            <a:endParaRPr lang="en-US" sz="1200" dirty="0">
              <a:solidFill>
                <a:schemeClr val="tx1"/>
              </a:solidFill>
              <a:latin typeface="Calibri"/>
              <a:cs typeface="Calibri"/>
            </a:endParaRPr>
          </a:p>
          <a:p>
            <a:pPr marL="0" indent="0">
              <a:buNone/>
            </a:pPr>
            <a:r>
              <a:rPr lang="en-US" sz="1200" dirty="0">
                <a:solidFill>
                  <a:schemeClr val="tx1"/>
                </a:solidFill>
                <a:latin typeface="Calibri"/>
                <a:cs typeface="Calibri"/>
              </a:rPr>
              <a:t>info@tourobs.ch</a:t>
            </a:r>
          </a:p>
          <a:p>
            <a:pPr marL="0" indent="0">
              <a:buNone/>
            </a:pPr>
            <a:r>
              <a:rPr lang="en-US" sz="1200" dirty="0">
                <a:solidFill>
                  <a:schemeClr val="tx1"/>
                </a:solidFill>
                <a:latin typeface="Calibri"/>
                <a:cs typeface="Calibri"/>
              </a:rPr>
              <a:t>www.tourobs.ch</a:t>
            </a:r>
            <a:endParaRPr lang="fr-CH" sz="1200" dirty="0" smtClean="0">
              <a:solidFill>
                <a:schemeClr val="tx1"/>
              </a:solidFill>
              <a:latin typeface="Calibri"/>
              <a:cs typeface="Calibri"/>
            </a:endParaRPr>
          </a:p>
          <a:p>
            <a:pPr marL="0" indent="0" algn="just">
              <a:buNone/>
            </a:pPr>
            <a:endParaRPr lang="fr-CH" sz="1100" dirty="0" smtClean="0">
              <a:solidFill>
                <a:schemeClr val="tx1"/>
              </a:solidFill>
              <a:latin typeface="Calibri"/>
              <a:cs typeface="Calibri"/>
            </a:endParaRPr>
          </a:p>
        </p:txBody>
      </p:sp>
      <p:pic>
        <p:nvPicPr>
          <p:cNvPr id="17" name="Image 16" descr="logo_OVT_Q_72dp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409" y="2379855"/>
            <a:ext cx="3576283" cy="958767"/>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42</a:t>
            </a:fld>
            <a:endParaRPr lang="fr-FR" dirty="0"/>
          </a:p>
        </p:txBody>
      </p:sp>
      <p:sp>
        <p:nvSpPr>
          <p:cNvPr id="5" name="Espace réservé de la date 4"/>
          <p:cNvSpPr>
            <a:spLocks noGrp="1"/>
          </p:cNvSpPr>
          <p:nvPr>
            <p:ph type="dt" sz="half" idx="10"/>
          </p:nvPr>
        </p:nvSpPr>
        <p:spPr/>
        <p:txBody>
          <a:bodyPr/>
          <a:lstStyle/>
          <a:p>
            <a:fld id="{1A25B766-1931-784F-ADCA-45752A747EF7}" type="datetime1">
              <a:rPr lang="fr-CH" sz="1000" smtClean="0"/>
              <a:t>12.03.2015</a:t>
            </a:fld>
            <a:endParaRPr lang="fr-FR" sz="1000" dirty="0"/>
          </a:p>
        </p:txBody>
      </p:sp>
      <p:pic>
        <p:nvPicPr>
          <p:cNvPr id="18" name="Image 1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005285" y="1766147"/>
            <a:ext cx="163823" cy="5170980"/>
          </a:xfrm>
          <a:prstGeom prst="rect">
            <a:avLst/>
          </a:prstGeom>
        </p:spPr>
      </p:pic>
    </p:spTree>
    <p:extLst>
      <p:ext uri="{BB962C8B-B14F-4D97-AF65-F5344CB8AC3E}">
        <p14:creationId xmlns:p14="http://schemas.microsoft.com/office/powerpoint/2010/main" val="3638552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425302" y="1814788"/>
            <a:ext cx="3579982" cy="5043211"/>
          </a:xfrm>
        </p:spPr>
        <p:txBody>
          <a:bodyPr lIns="0" tIns="0" rIns="0" bIns="0">
            <a:noAutofit/>
          </a:bodyPr>
          <a:lstStyle/>
          <a:p>
            <a:pPr algn="just">
              <a:spcBef>
                <a:spcPts val="0"/>
              </a:spcBef>
              <a:spcAft>
                <a:spcPts val="500"/>
              </a:spcAft>
            </a:pPr>
            <a:r>
              <a:rPr lang="fr-CH" sz="1300" dirty="0">
                <a:solidFill>
                  <a:srgbClr val="000000"/>
                </a:solidFill>
              </a:rPr>
              <a:t>Les résultats de l’analyse sont présentés sous forme de </a:t>
            </a:r>
            <a:r>
              <a:rPr lang="fr-CH" sz="1300" dirty="0">
                <a:solidFill>
                  <a:srgbClr val="FF0000"/>
                </a:solidFill>
              </a:rPr>
              <a:t>graphiques</a:t>
            </a:r>
            <a:r>
              <a:rPr lang="fr-CH" sz="1300" dirty="0">
                <a:solidFill>
                  <a:srgbClr val="000000"/>
                </a:solidFill>
              </a:rPr>
              <a:t> et/ou </a:t>
            </a:r>
            <a:r>
              <a:rPr lang="fr-CH" sz="1300" dirty="0">
                <a:solidFill>
                  <a:srgbClr val="FF0000"/>
                </a:solidFill>
              </a:rPr>
              <a:t>de tableaux de fréquences</a:t>
            </a:r>
          </a:p>
          <a:p>
            <a:pPr algn="just">
              <a:spcBef>
                <a:spcPts val="0"/>
              </a:spcBef>
              <a:spcAft>
                <a:spcPts val="500"/>
              </a:spcAft>
            </a:pPr>
            <a:r>
              <a:rPr lang="fr-CH" sz="1300" dirty="0">
                <a:solidFill>
                  <a:srgbClr val="000000"/>
                </a:solidFill>
              </a:rPr>
              <a:t>Les tableaux de fréquences peuvent présenter les résultats </a:t>
            </a:r>
            <a:r>
              <a:rPr lang="fr-CH" sz="1300" dirty="0">
                <a:solidFill>
                  <a:srgbClr val="FF0000"/>
                </a:solidFill>
              </a:rPr>
              <a:t>d’analyses</a:t>
            </a:r>
            <a:r>
              <a:rPr lang="fr-CH" sz="1300" dirty="0">
                <a:solidFill>
                  <a:srgbClr val="000000"/>
                </a:solidFill>
              </a:rPr>
              <a:t> </a:t>
            </a:r>
            <a:r>
              <a:rPr lang="fr-CH" sz="1300" dirty="0">
                <a:solidFill>
                  <a:srgbClr val="FF0000"/>
                </a:solidFill>
              </a:rPr>
              <a:t>simples</a:t>
            </a:r>
            <a:r>
              <a:rPr lang="fr-CH" sz="1300" dirty="0">
                <a:solidFill>
                  <a:srgbClr val="000000"/>
                </a:solidFill>
              </a:rPr>
              <a:t> ou </a:t>
            </a:r>
            <a:r>
              <a:rPr lang="fr-CH" sz="1300" dirty="0">
                <a:solidFill>
                  <a:srgbClr val="FF0000"/>
                </a:solidFill>
              </a:rPr>
              <a:t>d’analyses</a:t>
            </a:r>
            <a:r>
              <a:rPr lang="fr-CH" sz="1300" dirty="0">
                <a:solidFill>
                  <a:srgbClr val="000000"/>
                </a:solidFill>
              </a:rPr>
              <a:t> </a:t>
            </a:r>
            <a:r>
              <a:rPr lang="fr-CH" sz="1300" dirty="0">
                <a:solidFill>
                  <a:srgbClr val="FF0000"/>
                </a:solidFill>
              </a:rPr>
              <a:t>croisées</a:t>
            </a:r>
          </a:p>
          <a:p>
            <a:pPr algn="just">
              <a:spcBef>
                <a:spcPts val="0"/>
              </a:spcBef>
              <a:spcAft>
                <a:spcPts val="500"/>
              </a:spcAft>
            </a:pPr>
            <a:r>
              <a:rPr lang="fr-CH" sz="1300" dirty="0">
                <a:solidFill>
                  <a:srgbClr val="000000"/>
                </a:solidFill>
              </a:rPr>
              <a:t>Un tri croisé permet de mettre en évidence des différences de comportement sur les sous-populations étudiées.</a:t>
            </a:r>
          </a:p>
          <a:p>
            <a:pPr algn="just">
              <a:spcBef>
                <a:spcPts val="0"/>
              </a:spcBef>
              <a:spcAft>
                <a:spcPts val="500"/>
              </a:spcAft>
            </a:pPr>
            <a:r>
              <a:rPr lang="fr-CH" sz="1300" dirty="0">
                <a:solidFill>
                  <a:srgbClr val="000000"/>
                </a:solidFill>
              </a:rPr>
              <a:t>Dans la suite de ce rapport, les résultats des analyses croisées sont présentés dans des tableaux dont les valeurs sont, en fonction de leur signification statistique, affichées en </a:t>
            </a:r>
            <a:r>
              <a:rPr lang="fr-CH" sz="1300" dirty="0">
                <a:solidFill>
                  <a:srgbClr val="FF0000"/>
                </a:solidFill>
              </a:rPr>
              <a:t>noir</a:t>
            </a:r>
            <a:r>
              <a:rPr lang="fr-CH" sz="1300" dirty="0">
                <a:solidFill>
                  <a:srgbClr val="000000"/>
                </a:solidFill>
              </a:rPr>
              <a:t>, </a:t>
            </a:r>
            <a:r>
              <a:rPr lang="fr-CH" sz="1300" dirty="0" smtClean="0">
                <a:solidFill>
                  <a:srgbClr val="FF0000"/>
                </a:solidFill>
              </a:rPr>
              <a:t>rose </a:t>
            </a:r>
            <a:r>
              <a:rPr lang="fr-CH" sz="1300" dirty="0" smtClean="0">
                <a:solidFill>
                  <a:srgbClr val="000000"/>
                </a:solidFill>
              </a:rPr>
              <a:t>ou </a:t>
            </a:r>
            <a:r>
              <a:rPr lang="fr-CH" sz="1300" dirty="0">
                <a:solidFill>
                  <a:srgbClr val="FF0000"/>
                </a:solidFill>
              </a:rPr>
              <a:t>bleu</a:t>
            </a:r>
            <a:r>
              <a:rPr lang="fr-CH" sz="1300" dirty="0">
                <a:solidFill>
                  <a:srgbClr val="000000"/>
                </a:solidFill>
              </a:rPr>
              <a:t>. </a:t>
            </a:r>
          </a:p>
          <a:p>
            <a:pPr algn="just">
              <a:spcBef>
                <a:spcPts val="0"/>
              </a:spcBef>
              <a:spcAft>
                <a:spcPts val="500"/>
              </a:spcAft>
            </a:pPr>
            <a:r>
              <a:rPr lang="fr-CH" sz="1300" dirty="0">
                <a:solidFill>
                  <a:srgbClr val="000000"/>
                </a:solidFill>
              </a:rPr>
              <a:t>Bien que les valeurs en noir ne doivent pas être négligées, ce sont essentiellement les résultats en </a:t>
            </a:r>
            <a:r>
              <a:rPr lang="fr-CH" sz="1300" dirty="0" smtClean="0">
                <a:solidFill>
                  <a:srgbClr val="000000"/>
                </a:solidFill>
              </a:rPr>
              <a:t>rose et </a:t>
            </a:r>
            <a:r>
              <a:rPr lang="fr-CH" sz="1300" dirty="0">
                <a:solidFill>
                  <a:srgbClr val="000000"/>
                </a:solidFill>
              </a:rPr>
              <a:t>bleu qui méritent une attention particulière.</a:t>
            </a:r>
          </a:p>
          <a:p>
            <a:pPr algn="just">
              <a:spcBef>
                <a:spcPts val="0"/>
              </a:spcBef>
              <a:spcAft>
                <a:spcPts val="500"/>
              </a:spcAft>
            </a:pPr>
            <a:r>
              <a:rPr lang="fr-CH" sz="1300" dirty="0">
                <a:solidFill>
                  <a:srgbClr val="000000"/>
                </a:solidFill>
              </a:rPr>
              <a:t>En effet, un résultat bleu signifie que l’observation est caractérisée par une </a:t>
            </a:r>
            <a:r>
              <a:rPr lang="fr-CH" sz="1300" dirty="0" smtClean="0">
                <a:solidFill>
                  <a:srgbClr val="FF0000"/>
                </a:solidFill>
              </a:rPr>
              <a:t>surreprésentation </a:t>
            </a:r>
            <a:r>
              <a:rPr lang="fr-CH" sz="1300" dirty="0">
                <a:solidFill>
                  <a:srgbClr val="000000"/>
                </a:solidFill>
              </a:rPr>
              <a:t>statistique. A l’inverse, une valeur en </a:t>
            </a:r>
            <a:r>
              <a:rPr lang="fr-CH" sz="1300" dirty="0" smtClean="0">
                <a:solidFill>
                  <a:srgbClr val="000000"/>
                </a:solidFill>
              </a:rPr>
              <a:t>rose indique </a:t>
            </a:r>
            <a:r>
              <a:rPr lang="fr-CH" sz="1300" dirty="0">
                <a:solidFill>
                  <a:srgbClr val="000000"/>
                </a:solidFill>
              </a:rPr>
              <a:t>une </a:t>
            </a:r>
            <a:r>
              <a:rPr lang="fr-CH" sz="1300" dirty="0">
                <a:solidFill>
                  <a:srgbClr val="FF0000"/>
                </a:solidFill>
              </a:rPr>
              <a:t>sous-représentation</a:t>
            </a:r>
            <a:r>
              <a:rPr lang="fr-CH" sz="1300" dirty="0">
                <a:solidFill>
                  <a:srgbClr val="000000"/>
                </a:solidFill>
              </a:rPr>
              <a:t> statistique</a:t>
            </a:r>
            <a:r>
              <a:rPr lang="fr-CH" sz="1300" dirty="0" smtClean="0">
                <a:solidFill>
                  <a:srgbClr val="000000"/>
                </a:solidFill>
              </a:rPr>
              <a:t>.</a:t>
            </a:r>
          </a:p>
          <a:p>
            <a:pPr algn="just">
              <a:spcBef>
                <a:spcPts val="0"/>
              </a:spcBef>
              <a:spcAft>
                <a:spcPts val="500"/>
              </a:spcAft>
            </a:pPr>
            <a:r>
              <a:rPr lang="fr-CH" sz="1300" dirty="0">
                <a:solidFill>
                  <a:srgbClr val="000000"/>
                </a:solidFill>
              </a:rPr>
              <a:t>A titre d’exemple, le tableau ci-contre laisse apparaître les résultats d’un tri croisé entre le genre et la profession du répondant.</a:t>
            </a:r>
          </a:p>
          <a:p>
            <a:pPr algn="just">
              <a:spcBef>
                <a:spcPts val="0"/>
              </a:spcBef>
              <a:spcAft>
                <a:spcPts val="500"/>
              </a:spcAft>
            </a:pPr>
            <a:endParaRPr lang="fr-CH" sz="1300" dirty="0" smtClean="0">
              <a:solidFill>
                <a:srgbClr val="000000"/>
              </a:solidFill>
            </a:endParaRPr>
          </a:p>
          <a:p>
            <a:pPr algn="just">
              <a:spcAft>
                <a:spcPts val="500"/>
              </a:spcAft>
            </a:pPr>
            <a:endParaRPr lang="fr-FR" sz="1300" dirty="0">
              <a:solidFill>
                <a:srgbClr val="000000"/>
              </a:solidFill>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005285" y="1766147"/>
            <a:ext cx="163823" cy="5170980"/>
          </a:xfrm>
          <a:prstGeom prst="rect">
            <a:avLst/>
          </a:prstGeom>
        </p:spPr>
      </p:pic>
      <p:sp>
        <p:nvSpPr>
          <p:cNvPr id="9" name="Titre 1"/>
          <p:cNvSpPr txBox="1">
            <a:spLocks/>
          </p:cNvSpPr>
          <p:nvPr/>
        </p:nvSpPr>
        <p:spPr>
          <a:xfrm>
            <a:off x="504000" y="864000"/>
            <a:ext cx="8229600"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2. Méthodologie</a:t>
            </a:r>
            <a:endParaRPr lang="fr-CH" sz="2600" b="0" dirty="0" smtClean="0">
              <a:latin typeface="Calibri"/>
              <a:cs typeface="Calibri"/>
            </a:endParaRPr>
          </a:p>
          <a:p>
            <a:r>
              <a:rPr lang="fr-CH" sz="1800" b="0" dirty="0" smtClean="0">
                <a:latin typeface="Calibri"/>
                <a:cs typeface="Calibri"/>
              </a:rPr>
              <a:t>Précision sur la manière d’interpréter certains résultats </a:t>
            </a:r>
            <a:endParaRPr lang="fr-CH" sz="1800" b="0" dirty="0">
              <a:latin typeface="Calibri"/>
              <a:cs typeface="Calibri"/>
            </a:endParaRPr>
          </a:p>
        </p:txBody>
      </p:sp>
      <p:pic>
        <p:nvPicPr>
          <p:cNvPr id="10" name="Image 9"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2282" y="-2246137"/>
            <a:ext cx="164395" cy="8188964"/>
          </a:xfrm>
          <a:prstGeom prst="rect">
            <a:avLst/>
          </a:prstGeom>
        </p:spPr>
      </p:pic>
      <p:sp>
        <p:nvSpPr>
          <p:cNvPr id="5" name="Espace réservé du numéro de diapositive 4"/>
          <p:cNvSpPr>
            <a:spLocks noGrp="1"/>
          </p:cNvSpPr>
          <p:nvPr>
            <p:ph type="sldNum" sz="quarter" idx="12"/>
          </p:nvPr>
        </p:nvSpPr>
        <p:spPr/>
        <p:txBody>
          <a:bodyPr/>
          <a:lstStyle/>
          <a:p>
            <a:fld id="{90DD2C6B-27DE-FA47-8F5D-2E0728E8EE60}" type="slidenum">
              <a:rPr lang="fr-FR" smtClean="0"/>
              <a:t>5</a:t>
            </a:fld>
            <a:endParaRPr lang="fr-FR" dirty="0"/>
          </a:p>
        </p:txBody>
      </p:sp>
      <p:sp>
        <p:nvSpPr>
          <p:cNvPr id="6" name="Espace réservé de la date 5"/>
          <p:cNvSpPr>
            <a:spLocks noGrp="1"/>
          </p:cNvSpPr>
          <p:nvPr>
            <p:ph type="dt" sz="half" idx="10"/>
          </p:nvPr>
        </p:nvSpPr>
        <p:spPr/>
        <p:txBody>
          <a:bodyPr/>
          <a:lstStyle/>
          <a:p>
            <a:fld id="{7E459CA7-B39B-AD40-AD58-0AE49C18C9CF}" type="datetime1">
              <a:rPr lang="fr-CH" sz="1000" smtClean="0"/>
              <a:t>12.03.2015</a:t>
            </a:fld>
            <a:endParaRPr lang="fr-FR" sz="1000" dirty="0"/>
          </a:p>
        </p:txBody>
      </p:sp>
      <p:pic>
        <p:nvPicPr>
          <p:cNvPr id="11"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6550"/>
          <a:stretch/>
        </p:blipFill>
        <p:spPr>
          <a:xfrm>
            <a:off x="4169108" y="1814787"/>
            <a:ext cx="3252418" cy="4863335"/>
          </a:xfrm>
          <a:noFill/>
        </p:spPr>
      </p:pic>
    </p:spTree>
    <p:extLst>
      <p:ext uri="{BB962C8B-B14F-4D97-AF65-F5344CB8AC3E}">
        <p14:creationId xmlns:p14="http://schemas.microsoft.com/office/powerpoint/2010/main" val="2667254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Activités agritouristiques en général</a:t>
            </a:r>
            <a:endParaRPr lang="fr-CH" sz="1800" b="0" dirty="0">
              <a:latin typeface="Calibri"/>
              <a:cs typeface="Calibri"/>
            </a:endParaRPr>
          </a:p>
        </p:txBody>
      </p:sp>
      <p:pic>
        <p:nvPicPr>
          <p:cNvPr id="8"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04777" y="-2255628"/>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6</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503998" y="4774021"/>
            <a:ext cx="6439727" cy="1692168"/>
          </a:xfrm>
        </p:spPr>
        <p:txBody>
          <a:bodyPr>
            <a:normAutofit/>
          </a:bodyPr>
          <a:lstStyle/>
          <a:p>
            <a:pPr marL="0" indent="0" algn="just">
              <a:buNone/>
            </a:pPr>
            <a:r>
              <a:rPr lang="fr-CH" sz="1300" dirty="0" smtClean="0">
                <a:solidFill>
                  <a:srgbClr val="000000"/>
                </a:solidFill>
              </a:rPr>
              <a:t>Plus de 50% des activités agritouristiques s’exercent dans des </a:t>
            </a:r>
            <a:r>
              <a:rPr lang="fr-CH" sz="1300" dirty="0" smtClean="0">
                <a:solidFill>
                  <a:srgbClr val="000000"/>
                </a:solidFill>
              </a:rPr>
              <a:t>exploitations viti-vinicole </a:t>
            </a:r>
            <a:r>
              <a:rPr lang="fr-CH" sz="1300" dirty="0" smtClean="0">
                <a:solidFill>
                  <a:srgbClr val="000000"/>
                </a:solidFill>
              </a:rPr>
              <a:t>ou de </a:t>
            </a:r>
            <a:r>
              <a:rPr lang="fr-CH" sz="1300" dirty="0" smtClean="0">
                <a:solidFill>
                  <a:srgbClr val="000000"/>
                </a:solidFill>
              </a:rPr>
              <a:t>plaine. </a:t>
            </a:r>
          </a:p>
          <a:p>
            <a:pPr marL="0" indent="0" algn="just">
              <a:buNone/>
            </a:pPr>
            <a:endParaRPr lang="fr-CH" sz="1300" dirty="0">
              <a:solidFill>
                <a:srgbClr val="000000"/>
              </a:solidFill>
            </a:endParaRPr>
          </a:p>
          <a:p>
            <a:pPr marL="0" indent="0" algn="just">
              <a:buNone/>
            </a:pPr>
            <a:r>
              <a:rPr lang="fr-CH" sz="1300" dirty="0" smtClean="0">
                <a:solidFill>
                  <a:srgbClr val="000000"/>
                </a:solidFill>
              </a:rPr>
              <a:t>Les exploitations de montagne et d’alpage représentent</a:t>
            </a:r>
            <a:r>
              <a:rPr lang="fr-CH" sz="1300" dirty="0" smtClean="0">
                <a:solidFill>
                  <a:srgbClr val="000000"/>
                </a:solidFill>
              </a:rPr>
              <a:t>, quant à elles, un peu moins de 40%.</a:t>
            </a:r>
            <a:endParaRPr lang="fr-CH" sz="1300" dirty="0" smtClean="0">
              <a:solidFill>
                <a:srgbClr val="000000"/>
              </a:solidFill>
            </a:endParaRPr>
          </a:p>
          <a:p>
            <a:pPr marL="0" indent="0" algn="just">
              <a:buNone/>
            </a:pPr>
            <a:endParaRPr lang="fr-CH" sz="1300" dirty="0" smtClean="0">
              <a:solidFill>
                <a:srgbClr val="000000"/>
              </a:solidFill>
            </a:endParaRPr>
          </a:p>
          <a:p>
            <a:pPr marL="0" indent="0" algn="just">
              <a:buNone/>
            </a:pPr>
            <a:endParaRPr lang="fr-CH" sz="1300" dirty="0" smtClean="0">
              <a:solidFill>
                <a:srgbClr val="000000"/>
              </a:solidFill>
            </a:endParaRPr>
          </a:p>
        </p:txBody>
      </p:sp>
      <p:pic>
        <p:nvPicPr>
          <p:cNvPr id="11"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10307" y="509417"/>
            <a:ext cx="164395" cy="8188964"/>
          </a:xfrm>
          <a:prstGeom prst="rect">
            <a:avLst/>
          </a:prstGeom>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98" y="2007000"/>
            <a:ext cx="6740640" cy="234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989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Activités agritouristiques en général </a:t>
            </a:r>
          </a:p>
          <a:p>
            <a:r>
              <a:rPr lang="fr-CH" sz="1800" b="0" dirty="0" smtClean="0">
                <a:latin typeface="Calibri"/>
                <a:cs typeface="Calibri"/>
              </a:rPr>
              <a:t>Autres types d’exploitation</a:t>
            </a:r>
            <a:endParaRPr lang="fr-CH" sz="1800" b="0" dirty="0">
              <a:latin typeface="Calibri"/>
              <a:cs typeface="Calibri"/>
            </a:endParaRPr>
          </a:p>
        </p:txBody>
      </p:sp>
      <p:pic>
        <p:nvPicPr>
          <p:cNvPr id="8"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04777" y="-1904739"/>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7</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pic>
        <p:nvPicPr>
          <p:cNvPr id="11" name="Image 7" descr="ombre_Dro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10307" y="509417"/>
            <a:ext cx="164395" cy="8188964"/>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33" y="2445488"/>
            <a:ext cx="8068866" cy="188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282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Activités agritouristiques en général</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8</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148856" y="4909382"/>
            <a:ext cx="7485321" cy="1692168"/>
          </a:xfrm>
        </p:spPr>
        <p:txBody>
          <a:bodyPr>
            <a:normAutofit fontScale="92500" lnSpcReduction="20000"/>
          </a:bodyPr>
          <a:lstStyle/>
          <a:p>
            <a:pPr marL="0" indent="0" algn="just">
              <a:buNone/>
            </a:pPr>
            <a:r>
              <a:rPr lang="fr-CH" sz="1400" dirty="0" smtClean="0">
                <a:solidFill>
                  <a:schemeClr val="tx1"/>
                </a:solidFill>
              </a:rPr>
              <a:t>La prestation la plus souvent proposée est la vente directe de produits, avec seulement 6 personnes interrogées qui n’offrent pas ce </a:t>
            </a:r>
            <a:r>
              <a:rPr lang="fr-CH" sz="1400" dirty="0">
                <a:solidFill>
                  <a:schemeClr val="tx1"/>
                </a:solidFill>
              </a:rPr>
              <a:t>service</a:t>
            </a:r>
            <a:r>
              <a:rPr lang="fr-CH" sz="1400" dirty="0" smtClean="0">
                <a:solidFill>
                  <a:schemeClr val="tx1"/>
                </a:solidFill>
              </a:rPr>
              <a:t>. Les </a:t>
            </a:r>
            <a:r>
              <a:rPr lang="fr-CH" sz="1400" dirty="0">
                <a:solidFill>
                  <a:schemeClr val="tx1"/>
                </a:solidFill>
              </a:rPr>
              <a:t>dégustations commentées sont </a:t>
            </a:r>
            <a:r>
              <a:rPr lang="fr-CH" sz="1400" dirty="0" smtClean="0">
                <a:solidFill>
                  <a:schemeClr val="tx1"/>
                </a:solidFill>
              </a:rPr>
              <a:t>aussi en vogue, avec plus de la moitié des répondants qui proposent cette offre. Les visites guidées et la restauration concernent également une proportion importante de répondants. </a:t>
            </a:r>
            <a:endParaRPr lang="fr-CH" sz="1400" dirty="0">
              <a:solidFill>
                <a:schemeClr val="tx1"/>
              </a:solidFill>
            </a:endParaRPr>
          </a:p>
          <a:p>
            <a:pPr marL="0" indent="0" algn="just">
              <a:buNone/>
            </a:pPr>
            <a:endParaRPr lang="fr-CH" sz="1400" dirty="0" smtClean="0">
              <a:solidFill>
                <a:schemeClr val="tx1"/>
              </a:solidFill>
            </a:endParaRPr>
          </a:p>
          <a:p>
            <a:pPr marL="0" indent="0" algn="just">
              <a:buNone/>
            </a:pPr>
            <a:r>
              <a:rPr lang="fr-CH" sz="1400" dirty="0" smtClean="0">
                <a:solidFill>
                  <a:schemeClr val="tx1"/>
                </a:solidFill>
              </a:rPr>
              <a:t>Seul 9 des 53 exploitants </a:t>
            </a:r>
            <a:r>
              <a:rPr lang="fr-CH" sz="1400" dirty="0" smtClean="0">
                <a:solidFill>
                  <a:srgbClr val="000000"/>
                </a:solidFill>
              </a:rPr>
              <a:t>interrogés</a:t>
            </a:r>
            <a:r>
              <a:rPr lang="fr-CH" sz="1400" dirty="0" smtClean="0">
                <a:solidFill>
                  <a:schemeClr val="tx1"/>
                </a:solidFill>
              </a:rPr>
              <a:t> offrent une possibilité d’hébergement et</a:t>
            </a:r>
            <a:r>
              <a:rPr lang="fr-CH" sz="1400" dirty="0">
                <a:solidFill>
                  <a:schemeClr val="tx1"/>
                </a:solidFill>
              </a:rPr>
              <a:t> </a:t>
            </a:r>
            <a:r>
              <a:rPr lang="fr-CH" sz="1400" dirty="0" smtClean="0">
                <a:solidFill>
                  <a:schemeClr val="tx1"/>
                </a:solidFill>
              </a:rPr>
              <a:t>les prestations de bien-être sont proposées seulement par 4 établissements. </a:t>
            </a:r>
            <a:r>
              <a:rPr lang="fr-CH" sz="1400" dirty="0">
                <a:solidFill>
                  <a:schemeClr val="tx1"/>
                </a:solidFill>
              </a:rPr>
              <a:t>C</a:t>
            </a:r>
            <a:r>
              <a:rPr lang="fr-CH" sz="1400" dirty="0" smtClean="0">
                <a:solidFill>
                  <a:schemeClr val="tx1"/>
                </a:solidFill>
              </a:rPr>
              <a:t>e dernier point peut s’expliquer par l’investissement que cela représente (achat d’un spa, sauna ou autre) mais aussi par la qualification supplémentaire que cela demande, si l’on entend proposer des massages ou des soins corporels de qualité. </a:t>
            </a:r>
          </a:p>
          <a:p>
            <a:pPr marL="0" indent="0" algn="just">
              <a:buNone/>
            </a:pPr>
            <a:endParaRPr lang="fr-CH" sz="1300" dirty="0" smtClean="0">
              <a:solidFill>
                <a:schemeClr val="tx1"/>
              </a:solidFill>
            </a:endParaRP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20940" y="739465"/>
            <a:ext cx="164395" cy="8188964"/>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883276"/>
            <a:ext cx="6782851" cy="286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323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03998" y="864000"/>
            <a:ext cx="8750691" cy="1143000"/>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2000" b="1" i="0" kern="1200">
                <a:solidFill>
                  <a:schemeClr val="accent1"/>
                </a:solidFill>
                <a:latin typeface="Arial Bold"/>
                <a:ea typeface="+mj-ea"/>
                <a:cs typeface="Arial Bold"/>
              </a:defRPr>
            </a:lvl1pPr>
          </a:lstStyle>
          <a:p>
            <a:r>
              <a:rPr lang="fr-CH" sz="2600" dirty="0" smtClean="0">
                <a:latin typeface="Calibri"/>
                <a:cs typeface="Calibri"/>
              </a:rPr>
              <a:t>3. Résultats</a:t>
            </a:r>
            <a:endParaRPr lang="fr-CH" sz="2600" dirty="0">
              <a:latin typeface="Calibri"/>
              <a:cs typeface="Calibri"/>
            </a:endParaRPr>
          </a:p>
          <a:p>
            <a:r>
              <a:rPr lang="fr-CH" sz="1800" b="0" dirty="0" smtClean="0">
                <a:latin typeface="Calibri"/>
                <a:cs typeface="Calibri"/>
              </a:rPr>
              <a:t>Activités agritouristiques en général</a:t>
            </a:r>
            <a:endParaRPr lang="fr-CH" sz="1800" b="0" dirty="0">
              <a:latin typeface="Calibri"/>
              <a:cs typeface="Calibri"/>
            </a:endParaRPr>
          </a:p>
        </p:txBody>
      </p:sp>
      <p:pic>
        <p:nvPicPr>
          <p:cNvPr id="8"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2256770"/>
            <a:ext cx="164395" cy="8188964"/>
          </a:xfrm>
          <a:prstGeom prst="rect">
            <a:avLst/>
          </a:prstGeom>
        </p:spPr>
      </p:pic>
      <p:sp>
        <p:nvSpPr>
          <p:cNvPr id="3" name="Espace réservé du numéro de diapositive 2"/>
          <p:cNvSpPr>
            <a:spLocks noGrp="1"/>
          </p:cNvSpPr>
          <p:nvPr>
            <p:ph type="sldNum" sz="quarter" idx="12"/>
          </p:nvPr>
        </p:nvSpPr>
        <p:spPr/>
        <p:txBody>
          <a:bodyPr/>
          <a:lstStyle/>
          <a:p>
            <a:fld id="{90DD2C6B-27DE-FA47-8F5D-2E0728E8EE60}" type="slidenum">
              <a:rPr lang="fr-FR" smtClean="0"/>
              <a:t>9</a:t>
            </a:fld>
            <a:endParaRPr lang="fr-FR" dirty="0"/>
          </a:p>
        </p:txBody>
      </p:sp>
      <p:sp>
        <p:nvSpPr>
          <p:cNvPr id="4" name="Espace réservé de la date 3"/>
          <p:cNvSpPr>
            <a:spLocks noGrp="1"/>
          </p:cNvSpPr>
          <p:nvPr>
            <p:ph type="dt" sz="half" idx="10"/>
          </p:nvPr>
        </p:nvSpPr>
        <p:spPr/>
        <p:txBody>
          <a:bodyPr/>
          <a:lstStyle/>
          <a:p>
            <a:fld id="{2318BF92-F8C6-7B41-B95A-73AE9397C1B6}" type="datetime1">
              <a:rPr lang="fr-CH" sz="1000" smtClean="0"/>
              <a:t>12.03.2015</a:t>
            </a:fld>
            <a:endParaRPr lang="fr-FR" sz="1000" dirty="0"/>
          </a:p>
        </p:txBody>
      </p:sp>
      <p:sp>
        <p:nvSpPr>
          <p:cNvPr id="5" name="Content Placeholder 4"/>
          <p:cNvSpPr>
            <a:spLocks noGrp="1"/>
          </p:cNvSpPr>
          <p:nvPr>
            <p:ph sz="half" idx="2"/>
          </p:nvPr>
        </p:nvSpPr>
        <p:spPr>
          <a:xfrm>
            <a:off x="255182" y="4601038"/>
            <a:ext cx="7410892" cy="1692168"/>
          </a:xfrm>
        </p:spPr>
        <p:txBody>
          <a:bodyPr>
            <a:normAutofit/>
          </a:bodyPr>
          <a:lstStyle/>
          <a:p>
            <a:pPr marL="0" indent="0" algn="just">
              <a:buNone/>
            </a:pPr>
            <a:r>
              <a:rPr lang="fr-CH" sz="1300" dirty="0" smtClean="0">
                <a:solidFill>
                  <a:schemeClr val="tx1"/>
                </a:solidFill>
              </a:rPr>
              <a:t>Même si l’été domine (plus de 86% des réponses), les activités agritouristiques sont caractérisées par un étalement tout au long de l’année. Il est particulièrement intéressant de constater les bons résultats obtenus sur l’automne et le printemps. Cette situation contraste nettement avec la forte saisonnalité connue en Valais pour d’autres pratiques touristiques.</a:t>
            </a:r>
          </a:p>
          <a:p>
            <a:pPr marL="0" indent="0" algn="just">
              <a:buNone/>
            </a:pPr>
            <a:endParaRPr lang="fr-CH" sz="1300" dirty="0" smtClean="0">
              <a:solidFill>
                <a:schemeClr val="tx1"/>
              </a:solidFill>
            </a:endParaRPr>
          </a:p>
          <a:p>
            <a:pPr marL="0" indent="0" algn="just">
              <a:buNone/>
            </a:pPr>
            <a:r>
              <a:rPr lang="fr-CH" sz="1300" dirty="0" smtClean="0">
                <a:solidFill>
                  <a:schemeClr val="tx1"/>
                </a:solidFill>
              </a:rPr>
              <a:t>Relevons enfin qu’avec près de 50% qui proposent des activités sur demande, les exploitants agritouristiques font tout de même preuve de souplesse pour satisfaire leur clientèle. </a:t>
            </a:r>
          </a:p>
        </p:txBody>
      </p:sp>
      <p:pic>
        <p:nvPicPr>
          <p:cNvPr id="11" name="Image 7" descr="ombre_Dro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10307" y="378792"/>
            <a:ext cx="164395" cy="8188964"/>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8" y="1837712"/>
            <a:ext cx="7019663" cy="21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484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_templatePPT_OVT">
  <a:themeElements>
    <a:clrScheme name="OVT_2013">
      <a:dk1>
        <a:srgbClr val="000000"/>
      </a:dk1>
      <a:lt1>
        <a:srgbClr val="FFFFFF"/>
      </a:lt1>
      <a:dk2>
        <a:srgbClr val="000000"/>
      </a:dk2>
      <a:lt2>
        <a:srgbClr val="808080"/>
      </a:lt2>
      <a:accent1>
        <a:srgbClr val="E2001A"/>
      </a:accent1>
      <a:accent2>
        <a:srgbClr val="A40000"/>
      </a:accent2>
      <a:accent3>
        <a:srgbClr val="E67C3F"/>
      </a:accent3>
      <a:accent4>
        <a:srgbClr val="95AE4C"/>
      </a:accent4>
      <a:accent5>
        <a:srgbClr val="41A5BF"/>
      </a:accent5>
      <a:accent6>
        <a:srgbClr val="976F9D"/>
      </a:accent6>
      <a:hlink>
        <a:srgbClr val="C35360"/>
      </a:hlink>
      <a:folHlink>
        <a:srgbClr val="968E8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VT_2013">
    <a:dk1>
      <a:srgbClr val="000000"/>
    </a:dk1>
    <a:lt1>
      <a:srgbClr val="FFFFFF"/>
    </a:lt1>
    <a:dk2>
      <a:srgbClr val="000000"/>
    </a:dk2>
    <a:lt2>
      <a:srgbClr val="808080"/>
    </a:lt2>
    <a:accent1>
      <a:srgbClr val="E2001A"/>
    </a:accent1>
    <a:accent2>
      <a:srgbClr val="A40000"/>
    </a:accent2>
    <a:accent3>
      <a:srgbClr val="E67C3F"/>
    </a:accent3>
    <a:accent4>
      <a:srgbClr val="95AE4C"/>
    </a:accent4>
    <a:accent5>
      <a:srgbClr val="41A5BF"/>
    </a:accent5>
    <a:accent6>
      <a:srgbClr val="976F9D"/>
    </a:accent6>
    <a:hlink>
      <a:srgbClr val="C35360"/>
    </a:hlink>
    <a:folHlink>
      <a:srgbClr val="968E8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FR_templatePPT_OVT</Template>
  <TotalTime>0</TotalTime>
  <Words>2804</Words>
  <Application>Microsoft Office PowerPoint</Application>
  <PresentationFormat>On-screen Show (4:3)</PresentationFormat>
  <Paragraphs>281</Paragraphs>
  <Slides>42</Slides>
  <Notes>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FR_templatePPT_OVT</vt:lpstr>
      <vt:lpstr>         Activités agritouristiques en Valais    Analyse des résultats de l’enquête  de l’automne 2014          </vt:lpstr>
      <vt:lpstr>Table des matières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HES-SO // Valais - Wallis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Enquête sur les activités agritouristiques en Valais  Analyse descriptive</dc:title>
  <dc:creator>valentin.gaillet</dc:creator>
  <cp:lastModifiedBy>Valentine Gaillet</cp:lastModifiedBy>
  <cp:revision>188</cp:revision>
  <cp:lastPrinted>2015-02-04T11:11:57Z</cp:lastPrinted>
  <dcterms:created xsi:type="dcterms:W3CDTF">2015-01-22T08:51:33Z</dcterms:created>
  <dcterms:modified xsi:type="dcterms:W3CDTF">2015-03-12T11:44:58Z</dcterms:modified>
</cp:coreProperties>
</file>