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28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notesSlides/notesSlide32.xml" ContentType="application/vnd.openxmlformats-officedocument.presentationml.notesSl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notesSlides/notesSlide33.xml" ContentType="application/vnd.openxmlformats-officedocument.presentationml.notesSl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notesSlides/notesSlide34.xml" ContentType="application/vnd.openxmlformats-officedocument.presentationml.notesSl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notesSlides/notesSlide38.xml" ContentType="application/vnd.openxmlformats-officedocument.presentationml.notesSl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notesSlides/notesSlide39.xml" ContentType="application/vnd.openxmlformats-officedocument.presentationml.notesSl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notesSlides/notesSlide40.xml" ContentType="application/vnd.openxmlformats-officedocument.presentationml.notesSl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notesSlides/notesSlide41.xml" ContentType="application/vnd.openxmlformats-officedocument.presentationml.notesSlide+xml"/>
  <Override PartName="/ppt/charts/chart28.xml" ContentType="application/vnd.openxmlformats-officedocument.drawingml.chart+xml"/>
  <Override PartName="/ppt/notesSlides/notesSlide42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43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44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45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46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49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  <p:sldMasterId id="2147483660" r:id="rId2"/>
  </p:sldMasterIdLst>
  <p:notesMasterIdLst>
    <p:notesMasterId r:id="rId53"/>
  </p:notesMasterIdLst>
  <p:handoutMasterIdLst>
    <p:handoutMasterId r:id="rId54"/>
  </p:handoutMasterIdLst>
  <p:sldIdLst>
    <p:sldId id="308" r:id="rId3"/>
    <p:sldId id="267" r:id="rId4"/>
    <p:sldId id="513" r:id="rId5"/>
    <p:sldId id="514" r:id="rId6"/>
    <p:sldId id="515" r:id="rId7"/>
    <p:sldId id="516" r:id="rId8"/>
    <p:sldId id="517" r:id="rId9"/>
    <p:sldId id="464" r:id="rId10"/>
    <p:sldId id="468" r:id="rId11"/>
    <p:sldId id="405" r:id="rId12"/>
    <p:sldId id="471" r:id="rId13"/>
    <p:sldId id="442" r:id="rId14"/>
    <p:sldId id="444" r:id="rId15"/>
    <p:sldId id="492" r:id="rId16"/>
    <p:sldId id="493" r:id="rId17"/>
    <p:sldId id="445" r:id="rId18"/>
    <p:sldId id="469" r:id="rId19"/>
    <p:sldId id="447" r:id="rId20"/>
    <p:sldId id="490" r:id="rId21"/>
    <p:sldId id="491" r:id="rId22"/>
    <p:sldId id="494" r:id="rId23"/>
    <p:sldId id="473" r:id="rId24"/>
    <p:sldId id="495" r:id="rId25"/>
    <p:sldId id="474" r:id="rId26"/>
    <p:sldId id="496" r:id="rId27"/>
    <p:sldId id="448" r:id="rId28"/>
    <p:sldId id="497" r:id="rId29"/>
    <p:sldId id="449" r:id="rId30"/>
    <p:sldId id="512" r:id="rId31"/>
    <p:sldId id="467" r:id="rId32"/>
    <p:sldId id="475" r:id="rId33"/>
    <p:sldId id="452" r:id="rId34"/>
    <p:sldId id="499" r:id="rId35"/>
    <p:sldId id="500" r:id="rId36"/>
    <p:sldId id="501" r:id="rId37"/>
    <p:sldId id="525" r:id="rId38"/>
    <p:sldId id="453" r:id="rId39"/>
    <p:sldId id="477" r:id="rId40"/>
    <p:sldId id="507" r:id="rId41"/>
    <p:sldId id="509" r:id="rId42"/>
    <p:sldId id="506" r:id="rId43"/>
    <p:sldId id="527" r:id="rId44"/>
    <p:sldId id="476" r:id="rId45"/>
    <p:sldId id="480" r:id="rId46"/>
    <p:sldId id="484" r:id="rId47"/>
    <p:sldId id="479" r:id="rId48"/>
    <p:sldId id="470" r:id="rId49"/>
    <p:sldId id="481" r:id="rId50"/>
    <p:sldId id="482" r:id="rId51"/>
    <p:sldId id="310" r:id="rId5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0A033A-BBAF-463B-AB9D-6F9D5C06825B}">
          <p14:sldIdLst>
            <p14:sldId id="308"/>
            <p14:sldId id="267"/>
            <p14:sldId id="513"/>
            <p14:sldId id="514"/>
            <p14:sldId id="515"/>
            <p14:sldId id="516"/>
            <p14:sldId id="517"/>
            <p14:sldId id="464"/>
            <p14:sldId id="468"/>
            <p14:sldId id="405"/>
            <p14:sldId id="471"/>
            <p14:sldId id="442"/>
            <p14:sldId id="444"/>
            <p14:sldId id="492"/>
            <p14:sldId id="493"/>
            <p14:sldId id="445"/>
            <p14:sldId id="469"/>
            <p14:sldId id="447"/>
            <p14:sldId id="490"/>
            <p14:sldId id="491"/>
            <p14:sldId id="494"/>
            <p14:sldId id="473"/>
            <p14:sldId id="495"/>
            <p14:sldId id="474"/>
            <p14:sldId id="496"/>
            <p14:sldId id="448"/>
            <p14:sldId id="497"/>
            <p14:sldId id="449"/>
            <p14:sldId id="512"/>
            <p14:sldId id="467"/>
            <p14:sldId id="475"/>
            <p14:sldId id="452"/>
            <p14:sldId id="499"/>
            <p14:sldId id="500"/>
            <p14:sldId id="501"/>
            <p14:sldId id="525"/>
            <p14:sldId id="453"/>
            <p14:sldId id="477"/>
            <p14:sldId id="507"/>
            <p14:sldId id="509"/>
            <p14:sldId id="506"/>
            <p14:sldId id="527"/>
            <p14:sldId id="476"/>
            <p14:sldId id="480"/>
            <p14:sldId id="484"/>
            <p14:sldId id="479"/>
            <p14:sldId id="470"/>
            <p14:sldId id="481"/>
            <p14:sldId id="482"/>
            <p14:sldId id="31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3E0"/>
    <a:srgbClr val="978166"/>
    <a:srgbClr val="9F8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6" autoAdjust="0"/>
    <p:restoredTop sz="92289" autoAdjust="0"/>
  </p:normalViewPr>
  <p:slideViewPr>
    <p:cSldViewPr snapToGrid="0" snapToObjects="1">
      <p:cViewPr>
        <p:scale>
          <a:sx n="100" d="100"/>
          <a:sy n="100" d="100"/>
        </p:scale>
        <p:origin x="-124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0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INSTIT\ITO\_Observatoire_Valaisan\14_T-Moval\Workshops\Valais\Copy%20of%20Copy%20of%20Manova-comparaison-vs-aut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INSTIT\ITO\_Observatoire_Valaisan\14_T-Moval\Workshops\Valais\Copy%20of%20Copy%20of%20Manova-comparaison-vs-aut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LHDATA\HOME\STAFF\VALENTIN.GAILLET\Manova\VS_AUT\Copy%20of%20Manova-comparaison-vs-aut2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3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VLHDATA\HOME\STAFF\VALENTIN.GAILLET\Manova\VS_AUT\Copy%20of%20Manova-comparaison-vs-aut2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84676409796762"/>
          <c:y val="3.1746064382181853E-2"/>
          <c:w val="0.78590474183868375"/>
          <c:h val="0.89770604025796019"/>
        </c:manualLayout>
      </c:layout>
      <c:barChart>
        <c:barDir val="bar"/>
        <c:grouping val="clustered"/>
        <c:varyColors val="0"/>
        <c:ser>
          <c:idx val="0"/>
          <c:order val="0"/>
          <c:tx>
            <c:v>Salzburgerland (7226)</c:v>
          </c:tx>
          <c:spPr>
            <a:solidFill>
              <a:srgbClr val="41A5BF">
                <a:lumMod val="75000"/>
              </a:srgb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'Pays de domicile'!$A$5:$A$21</c:f>
              <c:strCache>
                <c:ptCount val="17"/>
                <c:pt idx="0">
                  <c:v>Afrique</c:v>
                </c:pt>
                <c:pt idx="1">
                  <c:v>Hongrie</c:v>
                </c:pt>
                <c:pt idx="2">
                  <c:v>Russie</c:v>
                </c:pt>
                <c:pt idx="3">
                  <c:v>République Tchèque</c:v>
                </c:pt>
                <c:pt idx="4">
                  <c:v>Australie (incl. Nouvelle-Zélande)</c:v>
                </c:pt>
                <c:pt idx="5">
                  <c:v>Amérique</c:v>
                </c:pt>
                <c:pt idx="6">
                  <c:v>Autriche</c:v>
                </c:pt>
                <c:pt idx="7">
                  <c:v>Reste de l'Asie</c:v>
                </c:pt>
                <c:pt idx="8">
                  <c:v>Italie</c:v>
                </c:pt>
                <c:pt idx="9">
                  <c:v>Reste du monde</c:v>
                </c:pt>
                <c:pt idx="10">
                  <c:v>Reste de l'Europe</c:v>
                </c:pt>
                <c:pt idx="11">
                  <c:v>Pays-Bas</c:v>
                </c:pt>
                <c:pt idx="12">
                  <c:v>Royaume-Uni</c:v>
                </c:pt>
                <c:pt idx="13">
                  <c:v>France</c:v>
                </c:pt>
                <c:pt idx="14">
                  <c:v>Belgique</c:v>
                </c:pt>
                <c:pt idx="15">
                  <c:v>Allemagne</c:v>
                </c:pt>
                <c:pt idx="16">
                  <c:v>Suisse</c:v>
                </c:pt>
              </c:strCache>
            </c:strRef>
          </c:cat>
          <c:val>
            <c:numRef>
              <c:f>'Pays de domicile'!$C$5:$C$21</c:f>
              <c:numCache>
                <c:formatCode>0.00%</c:formatCode>
                <c:ptCount val="17"/>
                <c:pt idx="0">
                  <c:v>7.9677654997461694E-5</c:v>
                </c:pt>
                <c:pt idx="1">
                  <c:v>7.8014186253908147E-3</c:v>
                </c:pt>
                <c:pt idx="2">
                  <c:v>1.0675966386419187E-2</c:v>
                </c:pt>
                <c:pt idx="3">
                  <c:v>2.6155252706714888E-2</c:v>
                </c:pt>
                <c:pt idx="4">
                  <c:v>2.0698986591105046E-3</c:v>
                </c:pt>
                <c:pt idx="5">
                  <c:v>1.2349789925869978E-2</c:v>
                </c:pt>
                <c:pt idx="6">
                  <c:v>0.25660973939390236</c:v>
                </c:pt>
                <c:pt idx="7">
                  <c:v>2.1732308038428211E-2</c:v>
                </c:pt>
                <c:pt idx="8">
                  <c:v>1.4330538330189949E-2</c:v>
                </c:pt>
                <c:pt idx="9">
                  <c:v>3.1793610806291816E-3</c:v>
                </c:pt>
                <c:pt idx="10">
                  <c:v>6.9317596935740675E-2</c:v>
                </c:pt>
                <c:pt idx="11">
                  <c:v>9.131987103315288E-2</c:v>
                </c:pt>
                <c:pt idx="12">
                  <c:v>2.888687292875107E-2</c:v>
                </c:pt>
                <c:pt idx="13">
                  <c:v>4.3993938706695804E-3</c:v>
                </c:pt>
                <c:pt idx="14">
                  <c:v>1.943110903939298E-2</c:v>
                </c:pt>
                <c:pt idx="15">
                  <c:v>0.42327028011578288</c:v>
                </c:pt>
                <c:pt idx="16">
                  <c:v>8.3909252748574099E-3</c:v>
                </c:pt>
              </c:numCache>
            </c:numRef>
          </c:val>
        </c:ser>
        <c:ser>
          <c:idx val="1"/>
          <c:order val="1"/>
          <c:tx>
            <c:v>Valais (5967)</c:v>
          </c:tx>
          <c:spPr>
            <a:solidFill>
              <a:srgbClr val="A40000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'Pays de domicile'!$A$5:$A$21</c:f>
              <c:strCache>
                <c:ptCount val="17"/>
                <c:pt idx="0">
                  <c:v>Afrique</c:v>
                </c:pt>
                <c:pt idx="1">
                  <c:v>Hongrie</c:v>
                </c:pt>
                <c:pt idx="2">
                  <c:v>Russie</c:v>
                </c:pt>
                <c:pt idx="3">
                  <c:v>République Tchèque</c:v>
                </c:pt>
                <c:pt idx="4">
                  <c:v>Australie (incl. Nouvelle-Zélande)</c:v>
                </c:pt>
                <c:pt idx="5">
                  <c:v>Amérique</c:v>
                </c:pt>
                <c:pt idx="6">
                  <c:v>Autriche</c:v>
                </c:pt>
                <c:pt idx="7">
                  <c:v>Reste de l'Asie</c:v>
                </c:pt>
                <c:pt idx="8">
                  <c:v>Italie</c:v>
                </c:pt>
                <c:pt idx="9">
                  <c:v>Reste du monde</c:v>
                </c:pt>
                <c:pt idx="10">
                  <c:v>Reste de l'Europe</c:v>
                </c:pt>
                <c:pt idx="11">
                  <c:v>Pays-Bas</c:v>
                </c:pt>
                <c:pt idx="12">
                  <c:v>Royaume-Uni</c:v>
                </c:pt>
                <c:pt idx="13">
                  <c:v>France</c:v>
                </c:pt>
                <c:pt idx="14">
                  <c:v>Belgique</c:v>
                </c:pt>
                <c:pt idx="15">
                  <c:v>Allemagne</c:v>
                </c:pt>
                <c:pt idx="16">
                  <c:v>Suisse</c:v>
                </c:pt>
              </c:strCache>
            </c:strRef>
          </c:cat>
          <c:val>
            <c:numRef>
              <c:f>'Pays de domicile'!$B$5:$B$21</c:f>
              <c:numCache>
                <c:formatCode>0.00%</c:formatCode>
                <c:ptCount val="17"/>
                <c:pt idx="0">
                  <c:v>1.56385631541522E-4</c:v>
                </c:pt>
                <c:pt idx="1">
                  <c:v>3.8766484690180798E-4</c:v>
                </c:pt>
                <c:pt idx="2">
                  <c:v>4.4901981224022299E-4</c:v>
                </c:pt>
                <c:pt idx="3">
                  <c:v>8.0327709025165405E-4</c:v>
                </c:pt>
                <c:pt idx="4">
                  <c:v>1.06976601739345E-3</c:v>
                </c:pt>
                <c:pt idx="5">
                  <c:v>2.7741347446403998E-3</c:v>
                </c:pt>
                <c:pt idx="6">
                  <c:v>2.9378625199352501E-3</c:v>
                </c:pt>
                <c:pt idx="7">
                  <c:v>4.8269091628992504E-3</c:v>
                </c:pt>
                <c:pt idx="8">
                  <c:v>1.0826666433371147E-2</c:v>
                </c:pt>
                <c:pt idx="9">
                  <c:v>1.7140290605138001E-2</c:v>
                </c:pt>
                <c:pt idx="10">
                  <c:v>1.8837313113168781E-2</c:v>
                </c:pt>
                <c:pt idx="11">
                  <c:v>4.1557266400036562E-2</c:v>
                </c:pt>
                <c:pt idx="12">
                  <c:v>5.16585889906035E-2</c:v>
                </c:pt>
                <c:pt idx="13">
                  <c:v>5.3439707673812661E-2</c:v>
                </c:pt>
                <c:pt idx="14">
                  <c:v>5.5026528164416083E-2</c:v>
                </c:pt>
                <c:pt idx="15">
                  <c:v>0.12335762662500896</c:v>
                </c:pt>
                <c:pt idx="16">
                  <c:v>0.61474695130704227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4845952"/>
        <c:axId val="115900416"/>
      </c:barChart>
      <c:catAx>
        <c:axId val="114845952"/>
        <c:scaling>
          <c:orientation val="minMax"/>
        </c:scaling>
        <c:delete val="0"/>
        <c:axPos val="l"/>
        <c:majorTickMark val="none"/>
        <c:minorTickMark val="none"/>
        <c:tickLblPos val="nextTo"/>
        <c:crossAx val="115900416"/>
        <c:crosses val="autoZero"/>
        <c:auto val="1"/>
        <c:lblAlgn val="ctr"/>
        <c:lblOffset val="100"/>
        <c:noMultiLvlLbl val="0"/>
      </c:catAx>
      <c:valAx>
        <c:axId val="11590041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14845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15555456656903"/>
          <c:y val="0.4287952020658452"/>
          <c:w val="0.2119342713610213"/>
          <c:h val="0.1049298569175698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807226501680941E-2"/>
          <c:y val="3.174603968154973E-2"/>
          <c:w val="0.7464774927642801"/>
          <c:h val="0.9139448627963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'Source d''information'!$A$5</c:f>
              <c:strCache>
                <c:ptCount val="1"/>
                <c:pt idx="0">
                  <c:v>Auprès d'amis/de la famille_x000d_
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d''information'!$D$3</c:f>
              <c:strCache>
                <c:ptCount val="1"/>
                <c:pt idx="0">
                  <c:v>Été (905)</c:v>
                </c:pt>
              </c:strCache>
            </c:strRef>
          </c:cat>
          <c:val>
            <c:numRef>
              <c:f>'Source d''information'!$D$5</c:f>
              <c:numCache>
                <c:formatCode>0.00%</c:formatCode>
                <c:ptCount val="1"/>
                <c:pt idx="0">
                  <c:v>0.39319201428051914</c:v>
                </c:pt>
              </c:numCache>
            </c:numRef>
          </c:val>
        </c:ser>
        <c:ser>
          <c:idx val="1"/>
          <c:order val="1"/>
          <c:tx>
            <c:strRef>
              <c:f>'Source d''information'!$A$6</c:f>
              <c:strCache>
                <c:ptCount val="1"/>
                <c:pt idx="0">
                  <c:v>Sur Internet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d''information'!$D$3</c:f>
              <c:strCache>
                <c:ptCount val="1"/>
                <c:pt idx="0">
                  <c:v>Été (905)</c:v>
                </c:pt>
              </c:strCache>
            </c:strRef>
          </c:cat>
          <c:val>
            <c:numRef>
              <c:f>'Source d''information'!$D$6</c:f>
              <c:numCache>
                <c:formatCode>0.00%</c:formatCode>
                <c:ptCount val="1"/>
                <c:pt idx="0">
                  <c:v>0.41069388753054037</c:v>
                </c:pt>
              </c:numCache>
            </c:numRef>
          </c:val>
        </c:ser>
        <c:ser>
          <c:idx val="2"/>
          <c:order val="2"/>
          <c:tx>
            <c:strRef>
              <c:f>'Source d''information'!$A$7</c:f>
              <c:strCache>
                <c:ptCount val="1"/>
                <c:pt idx="0">
                  <c:v>Aucune information prise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d''information'!$D$3</c:f>
              <c:strCache>
                <c:ptCount val="1"/>
                <c:pt idx="0">
                  <c:v>Été (905)</c:v>
                </c:pt>
              </c:strCache>
            </c:strRef>
          </c:cat>
          <c:val>
            <c:numRef>
              <c:f>'Source d''information'!$D$7</c:f>
              <c:numCache>
                <c:formatCode>0.00%</c:formatCode>
                <c:ptCount val="1"/>
                <c:pt idx="0">
                  <c:v>0.14832236631163098</c:v>
                </c:pt>
              </c:numCache>
            </c:numRef>
          </c:val>
        </c:ser>
        <c:ser>
          <c:idx val="3"/>
          <c:order val="3"/>
          <c:tx>
            <c:strRef>
              <c:f>'Source d''information'!$A$8</c:f>
              <c:strCache>
                <c:ptCount val="1"/>
                <c:pt idx="0">
                  <c:v>Sur des portails Internet de réservation de voyages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d''information'!$D$3</c:f>
              <c:strCache>
                <c:ptCount val="1"/>
                <c:pt idx="0">
                  <c:v>Été (905)</c:v>
                </c:pt>
              </c:strCache>
            </c:strRef>
          </c:cat>
          <c:val>
            <c:numRef>
              <c:f>'Source d''information'!$D$8</c:f>
              <c:numCache>
                <c:formatCode>0.00%</c:formatCode>
                <c:ptCount val="1"/>
                <c:pt idx="0">
                  <c:v>6.4703995511972034E-2</c:v>
                </c:pt>
              </c:numCache>
            </c:numRef>
          </c:val>
        </c:ser>
        <c:ser>
          <c:idx val="4"/>
          <c:order val="4"/>
          <c:tx>
            <c:strRef>
              <c:f>'Source d''information'!$A$9</c:f>
              <c:strCache>
                <c:ptCount val="1"/>
                <c:pt idx="0">
                  <c:v>Information touristique de la région de vacances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d''information'!$D$3</c:f>
              <c:strCache>
                <c:ptCount val="1"/>
                <c:pt idx="0">
                  <c:v>Été (905)</c:v>
                </c:pt>
              </c:strCache>
            </c:strRef>
          </c:cat>
          <c:val>
            <c:numRef>
              <c:f>'Source d''information'!$D$9</c:f>
              <c:numCache>
                <c:formatCode>0.00%</c:formatCode>
                <c:ptCount val="1"/>
                <c:pt idx="0">
                  <c:v>9.7577564241395964E-2</c:v>
                </c:pt>
              </c:numCache>
            </c:numRef>
          </c:val>
        </c:ser>
        <c:ser>
          <c:idx val="5"/>
          <c:order val="5"/>
          <c:tx>
            <c:strRef>
              <c:f>'Source d''information'!$A$10</c:f>
              <c:strCache>
                <c:ptCount val="1"/>
                <c:pt idx="0">
                  <c:v>A l'endroit de l'hébergement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d''information'!$D$3</c:f>
              <c:strCache>
                <c:ptCount val="1"/>
                <c:pt idx="0">
                  <c:v>Été (905)</c:v>
                </c:pt>
              </c:strCache>
            </c:strRef>
          </c:cat>
          <c:val>
            <c:numRef>
              <c:f>'Source d''information'!$D$10</c:f>
              <c:numCache>
                <c:formatCode>0.00%</c:formatCode>
                <c:ptCount val="1"/>
                <c:pt idx="0">
                  <c:v>9.2171728314547285E-2</c:v>
                </c:pt>
              </c:numCache>
            </c:numRef>
          </c:val>
        </c:ser>
        <c:ser>
          <c:idx val="6"/>
          <c:order val="6"/>
          <c:tx>
            <c:strRef>
              <c:f>'Source d''information'!$A$11</c:f>
              <c:strCache>
                <c:ptCount val="1"/>
                <c:pt idx="0">
                  <c:v>Autre source d'information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d''information'!$D$3</c:f>
              <c:strCache>
                <c:ptCount val="1"/>
                <c:pt idx="0">
                  <c:v>Été (905)</c:v>
                </c:pt>
              </c:strCache>
            </c:strRef>
          </c:cat>
          <c:val>
            <c:numRef>
              <c:f>'Source d''information'!$D$11</c:f>
              <c:numCache>
                <c:formatCode>0.00%</c:formatCode>
                <c:ptCount val="1"/>
                <c:pt idx="0">
                  <c:v>5.8868109730976483E-2</c:v>
                </c:pt>
              </c:numCache>
            </c:numRef>
          </c:val>
        </c:ser>
        <c:ser>
          <c:idx val="7"/>
          <c:order val="7"/>
          <c:tx>
            <c:strRef>
              <c:f>'Source d''information'!$A$12</c:f>
              <c:strCache>
                <c:ptCount val="1"/>
                <c:pt idx="0">
                  <c:v>Prospectus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d''information'!$D$3</c:f>
              <c:strCache>
                <c:ptCount val="1"/>
                <c:pt idx="0">
                  <c:v>Été (905)</c:v>
                </c:pt>
              </c:strCache>
            </c:strRef>
          </c:cat>
          <c:val>
            <c:numRef>
              <c:f>'Source d''information'!$D$12</c:f>
              <c:numCache>
                <c:formatCode>0.00%</c:formatCode>
                <c:ptCount val="1"/>
                <c:pt idx="0">
                  <c:v>7.5329925534601133E-2</c:v>
                </c:pt>
              </c:numCache>
            </c:numRef>
          </c:val>
        </c:ser>
        <c:ser>
          <c:idx val="8"/>
          <c:order val="8"/>
          <c:tx>
            <c:strRef>
              <c:f>'Source d''information'!$A$13</c:f>
              <c:strCache>
                <c:ptCount val="1"/>
                <c:pt idx="0">
                  <c:v>Magazines/guides de voyage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d''information'!$D$3</c:f>
              <c:strCache>
                <c:ptCount val="1"/>
                <c:pt idx="0">
                  <c:v>Été (905)</c:v>
                </c:pt>
              </c:strCache>
            </c:strRef>
          </c:cat>
          <c:val>
            <c:numRef>
              <c:f>'Source d''information'!$D$13</c:f>
              <c:numCache>
                <c:formatCode>0.00%</c:formatCode>
                <c:ptCount val="1"/>
                <c:pt idx="0">
                  <c:v>8.1841603732258503E-2</c:v>
                </c:pt>
              </c:numCache>
            </c:numRef>
          </c:val>
        </c:ser>
        <c:ser>
          <c:idx val="9"/>
          <c:order val="9"/>
          <c:tx>
            <c:strRef>
              <c:f>'Source d''information'!$A$14</c:f>
              <c:strCache>
                <c:ptCount val="1"/>
                <c:pt idx="0">
                  <c:v>Ne sait pas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d''information'!$D$3</c:f>
              <c:strCache>
                <c:ptCount val="1"/>
                <c:pt idx="0">
                  <c:v>Été (905)</c:v>
                </c:pt>
              </c:strCache>
            </c:strRef>
          </c:cat>
          <c:val>
            <c:numRef>
              <c:f>'Source d''information'!$D$14</c:f>
              <c:numCache>
                <c:formatCode>0.00%</c:formatCode>
                <c:ptCount val="1"/>
                <c:pt idx="0">
                  <c:v>3.4637371351702348E-2</c:v>
                </c:pt>
              </c:numCache>
            </c:numRef>
          </c:val>
        </c:ser>
        <c:ser>
          <c:idx val="10"/>
          <c:order val="10"/>
          <c:tx>
            <c:strRef>
              <c:f>'Source d''information'!$A$15</c:f>
              <c:strCache>
                <c:ptCount val="1"/>
                <c:pt idx="0">
                  <c:v>Sur des réseaux sociaux (Web)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d''information'!$D$3</c:f>
              <c:strCache>
                <c:ptCount val="1"/>
                <c:pt idx="0">
                  <c:v>Été (905)</c:v>
                </c:pt>
              </c:strCache>
            </c:strRef>
          </c:cat>
          <c:val>
            <c:numRef>
              <c:f>'Source d''information'!$D$15</c:f>
              <c:numCache>
                <c:formatCode>0.00%</c:formatCode>
                <c:ptCount val="1"/>
                <c:pt idx="0">
                  <c:v>3.4270528536123092E-2</c:v>
                </c:pt>
              </c:numCache>
            </c:numRef>
          </c:val>
        </c:ser>
        <c:ser>
          <c:idx val="11"/>
          <c:order val="11"/>
          <c:tx>
            <c:strRef>
              <c:f>'Source d''information'!$A$16</c:f>
              <c:strCache>
                <c:ptCount val="1"/>
                <c:pt idx="0">
                  <c:v>Agence de voyage_x000d_
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d''information'!$D$3</c:f>
              <c:strCache>
                <c:ptCount val="1"/>
                <c:pt idx="0">
                  <c:v>Été (905)</c:v>
                </c:pt>
              </c:strCache>
            </c:strRef>
          </c:cat>
          <c:val>
            <c:numRef>
              <c:f>'Source d''information'!$D$16</c:f>
              <c:numCache>
                <c:formatCode>0.00%</c:formatCode>
                <c:ptCount val="1"/>
                <c:pt idx="0">
                  <c:v>1.4481337227141818E-2</c:v>
                </c:pt>
              </c:numCache>
            </c:numRef>
          </c:val>
        </c:ser>
        <c:ser>
          <c:idx val="12"/>
          <c:order val="12"/>
          <c:tx>
            <c:strRef>
              <c:f>'Source d''information'!$A$17</c:f>
              <c:strCache>
                <c:ptCount val="1"/>
                <c:pt idx="0">
                  <c:v>Reportages ou publicités dans les médias_x000d_
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d''information'!$D$3</c:f>
              <c:strCache>
                <c:ptCount val="1"/>
                <c:pt idx="0">
                  <c:v>Été (905)</c:v>
                </c:pt>
              </c:strCache>
            </c:strRef>
          </c:cat>
          <c:val>
            <c:numRef>
              <c:f>'Source d''information'!$D$17</c:f>
              <c:numCache>
                <c:formatCode>0.00%</c:formatCode>
                <c:ptCount val="1"/>
                <c:pt idx="0">
                  <c:v>2.0487101250153791E-2</c:v>
                </c:pt>
              </c:numCache>
            </c:numRef>
          </c:val>
        </c:ser>
        <c:ser>
          <c:idx val="13"/>
          <c:order val="13"/>
          <c:tx>
            <c:strRef>
              <c:f>'Source d''information'!$A$18</c:f>
              <c:strCache>
                <c:ptCount val="1"/>
                <c:pt idx="0">
                  <c:v>Catalogues du tour opérateur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d''information'!$D$3</c:f>
              <c:strCache>
                <c:ptCount val="1"/>
                <c:pt idx="0">
                  <c:v>Été (905)</c:v>
                </c:pt>
              </c:strCache>
            </c:strRef>
          </c:cat>
          <c:val>
            <c:numRef>
              <c:f>'Source d''information'!$D$18</c:f>
              <c:numCache>
                <c:formatCode>0.00%</c:formatCode>
                <c:ptCount val="1"/>
                <c:pt idx="0">
                  <c:v>9.8764609740224271E-3</c:v>
                </c:pt>
              </c:numCache>
            </c:numRef>
          </c:val>
        </c:ser>
        <c:ser>
          <c:idx val="14"/>
          <c:order val="14"/>
          <c:tx>
            <c:strRef>
              <c:f>'Source d''information'!$A$19</c:f>
              <c:strCache>
                <c:ptCount val="1"/>
                <c:pt idx="0">
                  <c:v>Visite sur un salon/une foire_x000d_
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d''information'!$D$3</c:f>
              <c:strCache>
                <c:ptCount val="1"/>
                <c:pt idx="0">
                  <c:v>Été (905)</c:v>
                </c:pt>
              </c:strCache>
            </c:strRef>
          </c:cat>
          <c:val>
            <c:numRef>
              <c:f>'Source d''information'!$D$19</c:f>
              <c:numCache>
                <c:formatCode>0.00%</c:formatCode>
                <c:ptCount val="1"/>
                <c:pt idx="0">
                  <c:v>2.7397518967866236E-3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142464"/>
        <c:axId val="141824768"/>
      </c:barChart>
      <c:catAx>
        <c:axId val="142142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1824768"/>
        <c:crosses val="autoZero"/>
        <c:auto val="1"/>
        <c:lblAlgn val="ctr"/>
        <c:lblOffset val="100"/>
        <c:noMultiLvlLbl val="0"/>
      </c:catAx>
      <c:valAx>
        <c:axId val="1418247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214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59321226789012"/>
          <c:y val="2.8000742720068413E-2"/>
          <c:w val="0.23273829833770779"/>
          <c:h val="0.95173332949768974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6901219924642"/>
          <c:y val="3.3803668060011012E-2"/>
          <c:w val="0.6842713081917392"/>
          <c:h val="0.89770604025796019"/>
        </c:manualLayout>
      </c:layout>
      <c:barChart>
        <c:barDir val="bar"/>
        <c:grouping val="clustered"/>
        <c:varyColors val="0"/>
        <c:ser>
          <c:idx val="0"/>
          <c:order val="0"/>
          <c:tx>
            <c:v>Salzburgerland (7003)</c:v>
          </c:tx>
          <c:spPr>
            <a:solidFill>
              <a:srgbClr val="41A5BF">
                <a:lumMod val="75000"/>
              </a:srgb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d''information'!$K$5:$K$19</c:f>
              <c:strCache>
                <c:ptCount val="15"/>
                <c:pt idx="0">
                  <c:v>Visite sur un salon/une foire_x000d_
</c:v>
                </c:pt>
                <c:pt idx="1">
                  <c:v>Catalogues du tour opérateur</c:v>
                </c:pt>
                <c:pt idx="2">
                  <c:v>Reportages ou publicités dans les médias_x000d_
</c:v>
                </c:pt>
                <c:pt idx="3">
                  <c:v>Sur des réseaux sociaux (Web)</c:v>
                </c:pt>
                <c:pt idx="4">
                  <c:v>Agence de voyage_x000d_
</c:v>
                </c:pt>
                <c:pt idx="5">
                  <c:v>Ne sait pas</c:v>
                </c:pt>
                <c:pt idx="6">
                  <c:v>Magazines/guides de voyage</c:v>
                </c:pt>
                <c:pt idx="7">
                  <c:v>Prospectus</c:v>
                </c:pt>
                <c:pt idx="8">
                  <c:v>Autre source d'information</c:v>
                </c:pt>
                <c:pt idx="9">
                  <c:v>A l'endroit de l'hébergement</c:v>
                </c:pt>
                <c:pt idx="10">
                  <c:v>Information touristique de la région de vacances</c:v>
                </c:pt>
                <c:pt idx="11">
                  <c:v>Sur des portails Internet de réservation de voyages</c:v>
                </c:pt>
                <c:pt idx="12">
                  <c:v>Aucune information prise</c:v>
                </c:pt>
                <c:pt idx="13">
                  <c:v>Sur Internet</c:v>
                </c:pt>
                <c:pt idx="14">
                  <c:v>Auprès d'amis/de la famille_x000d_
</c:v>
                </c:pt>
              </c:strCache>
            </c:strRef>
          </c:cat>
          <c:val>
            <c:numRef>
              <c:f>'Source d''information'!$M$5:$M$19</c:f>
              <c:numCache>
                <c:formatCode>0.00%</c:formatCode>
                <c:ptCount val="15"/>
                <c:pt idx="0">
                  <c:v>6.8814991710293505E-3</c:v>
                </c:pt>
                <c:pt idx="1">
                  <c:v>3.3700162172693074E-2</c:v>
                </c:pt>
                <c:pt idx="2">
                  <c:v>3.1746810514522571E-2</c:v>
                </c:pt>
                <c:pt idx="3">
                  <c:v>2.093462478405889E-2</c:v>
                </c:pt>
                <c:pt idx="4">
                  <c:v>5.0613018422868791E-2</c:v>
                </c:pt>
                <c:pt idx="5">
                  <c:v>2.4376960645395518E-2</c:v>
                </c:pt>
                <c:pt idx="6">
                  <c:v>5.8150441398190707E-2</c:v>
                </c:pt>
                <c:pt idx="7">
                  <c:v>9.8347497142054596E-2</c:v>
                </c:pt>
                <c:pt idx="8">
                  <c:v>4.2257393135161324E-2</c:v>
                </c:pt>
                <c:pt idx="9">
                  <c:v>7.4059672380130392E-2</c:v>
                </c:pt>
                <c:pt idx="10">
                  <c:v>6.5491264363296386E-2</c:v>
                </c:pt>
                <c:pt idx="11">
                  <c:v>0.15936795873405168</c:v>
                </c:pt>
                <c:pt idx="12">
                  <c:v>9.2385830308023886E-2</c:v>
                </c:pt>
                <c:pt idx="13">
                  <c:v>0.51991903591913258</c:v>
                </c:pt>
                <c:pt idx="14">
                  <c:v>0.21650629258520565</c:v>
                </c:pt>
              </c:numCache>
            </c:numRef>
          </c:val>
        </c:ser>
        <c:ser>
          <c:idx val="1"/>
          <c:order val="1"/>
          <c:tx>
            <c:v>Valais (5103)</c:v>
          </c:tx>
          <c:spPr>
            <a:solidFill>
              <a:srgbClr val="A40000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d''information'!$K$5:$K$19</c:f>
              <c:strCache>
                <c:ptCount val="15"/>
                <c:pt idx="0">
                  <c:v>Visite sur un salon/une foire_x000d_
</c:v>
                </c:pt>
                <c:pt idx="1">
                  <c:v>Catalogues du tour opérateur</c:v>
                </c:pt>
                <c:pt idx="2">
                  <c:v>Reportages ou publicités dans les médias_x000d_
</c:v>
                </c:pt>
                <c:pt idx="3">
                  <c:v>Sur des réseaux sociaux (Web)</c:v>
                </c:pt>
                <c:pt idx="4">
                  <c:v>Agence de voyage_x000d_
</c:v>
                </c:pt>
                <c:pt idx="5">
                  <c:v>Ne sait pas</c:v>
                </c:pt>
                <c:pt idx="6">
                  <c:v>Magazines/guides de voyage</c:v>
                </c:pt>
                <c:pt idx="7">
                  <c:v>Prospectus</c:v>
                </c:pt>
                <c:pt idx="8">
                  <c:v>Autre source d'information</c:v>
                </c:pt>
                <c:pt idx="9">
                  <c:v>A l'endroit de l'hébergement</c:v>
                </c:pt>
                <c:pt idx="10">
                  <c:v>Information touristique de la région de vacances</c:v>
                </c:pt>
                <c:pt idx="11">
                  <c:v>Sur des portails Internet de réservation de voyages</c:v>
                </c:pt>
                <c:pt idx="12">
                  <c:v>Aucune information prise</c:v>
                </c:pt>
                <c:pt idx="13">
                  <c:v>Sur Internet</c:v>
                </c:pt>
                <c:pt idx="14">
                  <c:v>Auprès d'amis/de la famille_x000d_
</c:v>
                </c:pt>
              </c:strCache>
            </c:strRef>
          </c:cat>
          <c:val>
            <c:numRef>
              <c:f>'Source d''information'!$L$5:$L$19</c:f>
              <c:numCache>
                <c:formatCode>0.00%</c:formatCode>
                <c:ptCount val="15"/>
                <c:pt idx="0">
                  <c:v>2.1315251616353592E-3</c:v>
                </c:pt>
                <c:pt idx="1">
                  <c:v>1.2999716228285638E-2</c:v>
                </c:pt>
                <c:pt idx="2">
                  <c:v>1.855593318189332E-2</c:v>
                </c:pt>
                <c:pt idx="3">
                  <c:v>2.6184385860824701E-2</c:v>
                </c:pt>
                <c:pt idx="4">
                  <c:v>2.6184385860824701E-2</c:v>
                </c:pt>
                <c:pt idx="5">
                  <c:v>4.345975819556834E-2</c:v>
                </c:pt>
                <c:pt idx="6">
                  <c:v>5.3729992544945752E-2</c:v>
                </c:pt>
                <c:pt idx="7">
                  <c:v>5.4674233754507036E-2</c:v>
                </c:pt>
                <c:pt idx="8">
                  <c:v>6.1212932121155375E-2</c:v>
                </c:pt>
                <c:pt idx="9">
                  <c:v>7.000145941922048E-2</c:v>
                </c:pt>
                <c:pt idx="10">
                  <c:v>7.0751263375464182E-2</c:v>
                </c:pt>
                <c:pt idx="11">
                  <c:v>7.9316695868900153E-2</c:v>
                </c:pt>
                <c:pt idx="12">
                  <c:v>0.16987419232556397</c:v>
                </c:pt>
                <c:pt idx="13">
                  <c:v>0.34955546375549001</c:v>
                </c:pt>
                <c:pt idx="14">
                  <c:v>0.42431408061907172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861632"/>
        <c:axId val="141863168"/>
      </c:barChart>
      <c:catAx>
        <c:axId val="141861632"/>
        <c:scaling>
          <c:orientation val="minMax"/>
        </c:scaling>
        <c:delete val="0"/>
        <c:axPos val="l"/>
        <c:majorTickMark val="none"/>
        <c:minorTickMark val="none"/>
        <c:tickLblPos val="nextTo"/>
        <c:crossAx val="141863168"/>
        <c:crosses val="autoZero"/>
        <c:auto val="1"/>
        <c:lblAlgn val="ctr"/>
        <c:lblOffset val="100"/>
        <c:noMultiLvlLbl val="0"/>
      </c:catAx>
      <c:valAx>
        <c:axId val="14186316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41861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44540633171318"/>
          <c:y val="0.31034396163442535"/>
          <c:w val="0.13843908348229456"/>
          <c:h val="0.21516055863387448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807226501680941E-2"/>
          <c:y val="3.174603968154973E-2"/>
          <c:w val="0.7464774927642801"/>
          <c:h val="0.9139448627963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'Mode de réservation'!$A$5</c:f>
              <c:strCache>
                <c:ptCount val="1"/>
                <c:pt idx="0">
                  <c:v>Directement auprès de l'hébergement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('Mode de réservation'!$B$3;'Mode de réservation'!$D$3;'Mode de réservation'!$F$3)</c:f>
              <c:strCache>
                <c:ptCount val="3"/>
                <c:pt idx="0">
                  <c:v>Hiver/Été (3779)</c:v>
                </c:pt>
                <c:pt idx="1">
                  <c:v>Hiver (3074)</c:v>
                </c:pt>
                <c:pt idx="2">
                  <c:v>Été (705)</c:v>
                </c:pt>
              </c:strCache>
            </c:strRef>
          </c:cat>
          <c:val>
            <c:numRef>
              <c:f>('Mode de réservation'!$B$5;'Mode de réservation'!$D$5;'Mode de réservation'!$F$5)</c:f>
              <c:numCache>
                <c:formatCode>0.00%</c:formatCode>
                <c:ptCount val="3"/>
                <c:pt idx="0">
                  <c:v>0.42473935332871704</c:v>
                </c:pt>
                <c:pt idx="1">
                  <c:v>0.45097678464786156</c:v>
                </c:pt>
                <c:pt idx="2">
                  <c:v>0.39371133324456509</c:v>
                </c:pt>
              </c:numCache>
            </c:numRef>
          </c:val>
        </c:ser>
        <c:ser>
          <c:idx val="1"/>
          <c:order val="1"/>
          <c:tx>
            <c:strRef>
              <c:f>'Mode de réservation'!$A$6</c:f>
              <c:strCache>
                <c:ptCount val="1"/>
                <c:pt idx="0">
                  <c:v>Aucune réservation effectuée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('Mode de réservation'!$B$3;'Mode de réservation'!$D$3;'Mode de réservation'!$F$3)</c:f>
              <c:strCache>
                <c:ptCount val="3"/>
                <c:pt idx="0">
                  <c:v>Hiver/Été (3779)</c:v>
                </c:pt>
                <c:pt idx="1">
                  <c:v>Hiver (3074)</c:v>
                </c:pt>
                <c:pt idx="2">
                  <c:v>Été (705)</c:v>
                </c:pt>
              </c:strCache>
            </c:strRef>
          </c:cat>
          <c:val>
            <c:numRef>
              <c:f>('Mode de réservation'!$B$6;'Mode de réservation'!$D$6;'Mode de réservation'!$F$6)</c:f>
              <c:numCache>
                <c:formatCode>0.00%</c:formatCode>
                <c:ptCount val="3"/>
                <c:pt idx="0">
                  <c:v>0.28356047093024273</c:v>
                </c:pt>
                <c:pt idx="1">
                  <c:v>0.28232156611824699</c:v>
                </c:pt>
                <c:pt idx="2">
                  <c:v>0.28502558246960713</c:v>
                </c:pt>
              </c:numCache>
            </c:numRef>
          </c:val>
        </c:ser>
        <c:ser>
          <c:idx val="2"/>
          <c:order val="2"/>
          <c:tx>
            <c:strRef>
              <c:f>'Mode de réservation'!$A$7</c:f>
              <c:strCache>
                <c:ptCount val="1"/>
                <c:pt idx="0">
                  <c:v>Portail internet de réservation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('Mode de réservation'!$B$3;'Mode de réservation'!$D$3;'Mode de réservation'!$F$3)</c:f>
              <c:strCache>
                <c:ptCount val="3"/>
                <c:pt idx="0">
                  <c:v>Hiver/Été (3779)</c:v>
                </c:pt>
                <c:pt idx="1">
                  <c:v>Hiver (3074)</c:v>
                </c:pt>
                <c:pt idx="2">
                  <c:v>Été (705)</c:v>
                </c:pt>
              </c:strCache>
            </c:strRef>
          </c:cat>
          <c:val>
            <c:numRef>
              <c:f>('Mode de réservation'!$B$7;'Mode de réservation'!$D$7;'Mode de réservation'!$F$7)</c:f>
              <c:numCache>
                <c:formatCode>0.00%</c:formatCode>
                <c:ptCount val="3"/>
                <c:pt idx="0">
                  <c:v>0.14526699474417842</c:v>
                </c:pt>
                <c:pt idx="1">
                  <c:v>0.1223441559778557</c:v>
                </c:pt>
                <c:pt idx="2">
                  <c:v>0.17237522393688395</c:v>
                </c:pt>
              </c:numCache>
            </c:numRef>
          </c:val>
        </c:ser>
        <c:ser>
          <c:idx val="3"/>
          <c:order val="3"/>
          <c:tx>
            <c:strRef>
              <c:f>'Mode de réservation'!$A$8</c:f>
              <c:strCache>
                <c:ptCount val="1"/>
                <c:pt idx="0">
                  <c:v>Ne sait pas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('Mode de réservation'!$B$3;'Mode de réservation'!$D$3;'Mode de réservation'!$F$3)</c:f>
              <c:strCache>
                <c:ptCount val="3"/>
                <c:pt idx="0">
                  <c:v>Hiver/Été (3779)</c:v>
                </c:pt>
                <c:pt idx="1">
                  <c:v>Hiver (3074)</c:v>
                </c:pt>
                <c:pt idx="2">
                  <c:v>Été (705)</c:v>
                </c:pt>
              </c:strCache>
            </c:strRef>
          </c:cat>
          <c:val>
            <c:numRef>
              <c:f>('Mode de réservation'!$B$8;'Mode de réservation'!$D$8;'Mode de réservation'!$F$8)</c:f>
              <c:numCache>
                <c:formatCode>0.00%</c:formatCode>
                <c:ptCount val="3"/>
                <c:pt idx="0">
                  <c:v>8.7836186893315266E-2</c:v>
                </c:pt>
                <c:pt idx="1">
                  <c:v>8.5975204545551534E-2</c:v>
                </c:pt>
                <c:pt idx="2">
                  <c:v>9.0036958644189091E-2</c:v>
                </c:pt>
              </c:numCache>
            </c:numRef>
          </c:val>
        </c:ser>
        <c:ser>
          <c:idx val="4"/>
          <c:order val="4"/>
          <c:tx>
            <c:strRef>
              <c:f>'Mode de réservation'!$A$9</c:f>
              <c:strCache>
                <c:ptCount val="1"/>
                <c:pt idx="0">
                  <c:v>Agence de voyage/tour opérateur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('Mode de réservation'!$B$3;'Mode de réservation'!$D$3;'Mode de réservation'!$F$3)</c:f>
              <c:strCache>
                <c:ptCount val="3"/>
                <c:pt idx="0">
                  <c:v>Hiver/Été (3779)</c:v>
                </c:pt>
                <c:pt idx="1">
                  <c:v>Hiver (3074)</c:v>
                </c:pt>
                <c:pt idx="2">
                  <c:v>Été (705)</c:v>
                </c:pt>
              </c:strCache>
            </c:strRef>
          </c:cat>
          <c:val>
            <c:numRef>
              <c:f>('Mode de réservation'!$B$9;'Mode de réservation'!$D$9;'Mode de réservation'!$F$9)</c:f>
              <c:numCache>
                <c:formatCode>0.00%</c:formatCode>
                <c:ptCount val="3"/>
                <c:pt idx="0">
                  <c:v>4.3469441441678573E-2</c:v>
                </c:pt>
                <c:pt idx="1">
                  <c:v>4.6430171287537625E-2</c:v>
                </c:pt>
                <c:pt idx="2">
                  <c:v>3.9968123648650877E-2</c:v>
                </c:pt>
              </c:numCache>
            </c:numRef>
          </c:val>
        </c:ser>
        <c:ser>
          <c:idx val="5"/>
          <c:order val="5"/>
          <c:tx>
            <c:strRef>
              <c:f>'Mode de réservation'!$A$10</c:f>
              <c:strCache>
                <c:ptCount val="1"/>
                <c:pt idx="0">
                  <c:v>Office de tourisme régional/local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('Mode de réservation'!$B$3;'Mode de réservation'!$D$3;'Mode de réservation'!$F$3)</c:f>
              <c:strCache>
                <c:ptCount val="3"/>
                <c:pt idx="0">
                  <c:v>Hiver/Été (3779)</c:v>
                </c:pt>
                <c:pt idx="1">
                  <c:v>Hiver (3074)</c:v>
                </c:pt>
                <c:pt idx="2">
                  <c:v>Été (705)</c:v>
                </c:pt>
              </c:strCache>
            </c:strRef>
          </c:cat>
          <c:val>
            <c:numRef>
              <c:f>('Mode de réservation'!$B$10;'Mode de réservation'!$D$10;'Mode de réservation'!$F$10)</c:f>
              <c:numCache>
                <c:formatCode>0.00%</c:formatCode>
                <c:ptCount val="3"/>
                <c:pt idx="0">
                  <c:v>1.5127552661867966E-2</c:v>
                </c:pt>
                <c:pt idx="1">
                  <c:v>1.1952117422946754E-2</c:v>
                </c:pt>
                <c:pt idx="2">
                  <c:v>1.8882778056103854E-2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941760"/>
        <c:axId val="141951744"/>
      </c:barChart>
      <c:catAx>
        <c:axId val="141941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1951744"/>
        <c:crosses val="autoZero"/>
        <c:auto val="1"/>
        <c:lblAlgn val="ctr"/>
        <c:lblOffset val="100"/>
        <c:noMultiLvlLbl val="0"/>
      </c:catAx>
      <c:valAx>
        <c:axId val="1419517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1941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59315062655042"/>
          <c:y val="0.12556275680500706"/>
          <c:w val="0.23273829833770779"/>
          <c:h val="0.63543500988145718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152039449074667"/>
          <c:y val="3.6656477897613234E-2"/>
          <c:w val="0.44668778311595697"/>
          <c:h val="0.92668704420477355"/>
        </c:manualLayout>
      </c:layout>
      <c:barChart>
        <c:barDir val="bar"/>
        <c:grouping val="clustered"/>
        <c:varyColors val="0"/>
        <c:ser>
          <c:idx val="1"/>
          <c:order val="0"/>
          <c:tx>
            <c:v>Salzburgerland (6937)</c:v>
          </c:tx>
          <c:spPr>
            <a:solidFill>
              <a:srgbClr val="4BACC6">
                <a:lumMod val="75000"/>
              </a:srgb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'Mode de réservation'!$V$5:$V$10</c:f>
              <c:strCache>
                <c:ptCount val="6"/>
                <c:pt idx="0">
                  <c:v>Office de tourisme régional/local</c:v>
                </c:pt>
                <c:pt idx="1">
                  <c:v>Agence de voyage/tour opérateur</c:v>
                </c:pt>
                <c:pt idx="2">
                  <c:v>Ne sait pas</c:v>
                </c:pt>
                <c:pt idx="3">
                  <c:v>Portail internet de réservation</c:v>
                </c:pt>
                <c:pt idx="4">
                  <c:v>Aucune réservation effectuée</c:v>
                </c:pt>
                <c:pt idx="5">
                  <c:v>Directement auprès de l'hébergement</c:v>
                </c:pt>
              </c:strCache>
            </c:strRef>
          </c:cat>
          <c:val>
            <c:numRef>
              <c:f>'Mode de réservation'!$X$5:$X$10</c:f>
              <c:numCache>
                <c:formatCode>0.00%</c:formatCode>
                <c:ptCount val="6"/>
                <c:pt idx="0">
                  <c:v>1.3225981914992507E-2</c:v>
                </c:pt>
                <c:pt idx="1">
                  <c:v>0.11222781104824145</c:v>
                </c:pt>
                <c:pt idx="2">
                  <c:v>5.0651247014695228E-2</c:v>
                </c:pt>
                <c:pt idx="3">
                  <c:v>0.22603258950184216</c:v>
                </c:pt>
                <c:pt idx="4">
                  <c:v>6.4233359783081617E-2</c:v>
                </c:pt>
                <c:pt idx="5">
                  <c:v>0.53362901073714708</c:v>
                </c:pt>
              </c:numCache>
            </c:numRef>
          </c:val>
        </c:ser>
        <c:ser>
          <c:idx val="0"/>
          <c:order val="1"/>
          <c:tx>
            <c:v>Valais (3779)</c:v>
          </c:tx>
          <c:spPr>
            <a:solidFill>
              <a:schemeClr val="accent2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'Mode de réservation'!$V$5:$V$10</c:f>
              <c:strCache>
                <c:ptCount val="6"/>
                <c:pt idx="0">
                  <c:v>Office de tourisme régional/local</c:v>
                </c:pt>
                <c:pt idx="1">
                  <c:v>Agence de voyage/tour opérateur</c:v>
                </c:pt>
                <c:pt idx="2">
                  <c:v>Ne sait pas</c:v>
                </c:pt>
                <c:pt idx="3">
                  <c:v>Portail internet de réservation</c:v>
                </c:pt>
                <c:pt idx="4">
                  <c:v>Aucune réservation effectuée</c:v>
                </c:pt>
                <c:pt idx="5">
                  <c:v>Directement auprès de l'hébergement</c:v>
                </c:pt>
              </c:strCache>
            </c:strRef>
          </c:cat>
          <c:val>
            <c:numRef>
              <c:f>'Mode de réservation'!$W$5:$W$10</c:f>
              <c:numCache>
                <c:formatCode>0.00%</c:formatCode>
                <c:ptCount val="6"/>
                <c:pt idx="0">
                  <c:v>1.5127552661867966E-2</c:v>
                </c:pt>
                <c:pt idx="1">
                  <c:v>4.3469441441678573E-2</c:v>
                </c:pt>
                <c:pt idx="2">
                  <c:v>8.7836186893315266E-2</c:v>
                </c:pt>
                <c:pt idx="3">
                  <c:v>0.14526699474417842</c:v>
                </c:pt>
                <c:pt idx="4">
                  <c:v>0.28356047093024273</c:v>
                </c:pt>
                <c:pt idx="5">
                  <c:v>0.42473935332871704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1997184"/>
        <c:axId val="141998720"/>
      </c:barChart>
      <c:catAx>
        <c:axId val="141997184"/>
        <c:scaling>
          <c:orientation val="minMax"/>
        </c:scaling>
        <c:delete val="0"/>
        <c:axPos val="l"/>
        <c:majorTickMark val="none"/>
        <c:minorTickMark val="none"/>
        <c:tickLblPos val="nextTo"/>
        <c:crossAx val="141998720"/>
        <c:crosses val="autoZero"/>
        <c:auto val="1"/>
        <c:lblAlgn val="ctr"/>
        <c:lblOffset val="100"/>
        <c:noMultiLvlLbl val="0"/>
      </c:catAx>
      <c:valAx>
        <c:axId val="141998720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41997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807226501680941E-2"/>
          <c:y val="3.174603968154973E-2"/>
          <c:w val="0.7464774927642801"/>
          <c:h val="0.9139448627963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'Canaux de réservation'!$A$5</c:f>
              <c:strCache>
                <c:ptCount val="1"/>
                <c:pt idx="0">
                  <c:v>E-Mail 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('Canaux de réservation'!$B$3;'Canaux de réservation'!$D$3;'Canaux de réservation'!$F$3)</c:f>
              <c:strCache>
                <c:ptCount val="3"/>
                <c:pt idx="0">
                  <c:v>Hiver/Été (4347)</c:v>
                </c:pt>
                <c:pt idx="1">
                  <c:v>Hiver (3578)</c:v>
                </c:pt>
                <c:pt idx="2">
                  <c:v>Été (769)</c:v>
                </c:pt>
              </c:strCache>
            </c:strRef>
          </c:cat>
          <c:val>
            <c:numRef>
              <c:f>('Canaux de réservation'!$B$5;'Canaux de réservation'!$D$5;'Canaux de réservation'!$F$5)</c:f>
              <c:numCache>
                <c:formatCode>0.00%</c:formatCode>
                <c:ptCount val="3"/>
                <c:pt idx="0">
                  <c:v>0.288195044988934</c:v>
                </c:pt>
                <c:pt idx="1">
                  <c:v>0.29226712297319457</c:v>
                </c:pt>
                <c:pt idx="2">
                  <c:v>0.28239337486485377</c:v>
                </c:pt>
              </c:numCache>
            </c:numRef>
          </c:val>
        </c:ser>
        <c:ser>
          <c:idx val="1"/>
          <c:order val="1"/>
          <c:tx>
            <c:strRef>
              <c:f>'Canaux de réservation'!$A$6</c:f>
              <c:strCache>
                <c:ptCount val="1"/>
                <c:pt idx="0">
                  <c:v>Aucune réservation effectuée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('Canaux de réservation'!$B$3;'Canaux de réservation'!$D$3;'Canaux de réservation'!$F$3)</c:f>
              <c:strCache>
                <c:ptCount val="3"/>
                <c:pt idx="0">
                  <c:v>Hiver/Été (4347)</c:v>
                </c:pt>
                <c:pt idx="1">
                  <c:v>Hiver (3578)</c:v>
                </c:pt>
                <c:pt idx="2">
                  <c:v>Été (769)</c:v>
                </c:pt>
              </c:strCache>
            </c:strRef>
          </c:cat>
          <c:val>
            <c:numRef>
              <c:f>('Canaux de réservation'!$B$6;'Canaux de réservation'!$D$6;'Canaux de réservation'!$F$6)</c:f>
              <c:numCache>
                <c:formatCode>0.00%</c:formatCode>
                <c:ptCount val="3"/>
                <c:pt idx="0">
                  <c:v>0.26451426411048595</c:v>
                </c:pt>
                <c:pt idx="1">
                  <c:v>0.25555017132446378</c:v>
                </c:pt>
                <c:pt idx="2">
                  <c:v>0.27728580471141823</c:v>
                </c:pt>
              </c:numCache>
            </c:numRef>
          </c:val>
        </c:ser>
        <c:ser>
          <c:idx val="2"/>
          <c:order val="2"/>
          <c:tx>
            <c:strRef>
              <c:f>'Canaux de réservation'!$A$7</c:f>
              <c:strCache>
                <c:ptCount val="1"/>
                <c:pt idx="0">
                  <c:v>Téléphone/courrier/fax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('Canaux de réservation'!$B$3;'Canaux de réservation'!$D$3;'Canaux de réservation'!$F$3)</c:f>
              <c:strCache>
                <c:ptCount val="3"/>
                <c:pt idx="0">
                  <c:v>Hiver/Été (4347)</c:v>
                </c:pt>
                <c:pt idx="1">
                  <c:v>Hiver (3578)</c:v>
                </c:pt>
                <c:pt idx="2">
                  <c:v>Été (769)</c:v>
                </c:pt>
              </c:strCache>
            </c:strRef>
          </c:cat>
          <c:val>
            <c:numRef>
              <c:f>('Canaux de réservation'!$B$7;'Canaux de réservation'!$D$7;'Canaux de réservation'!$F$7)</c:f>
              <c:numCache>
                <c:formatCode>0.00%</c:formatCode>
                <c:ptCount val="3"/>
                <c:pt idx="0">
                  <c:v>0.19171983344872168</c:v>
                </c:pt>
                <c:pt idx="1">
                  <c:v>0.1971252888630253</c:v>
                </c:pt>
                <c:pt idx="2">
                  <c:v>0.18401844135715861</c:v>
                </c:pt>
              </c:numCache>
            </c:numRef>
          </c:val>
        </c:ser>
        <c:ser>
          <c:idx val="3"/>
          <c:order val="3"/>
          <c:tx>
            <c:strRef>
              <c:f>'Canaux de réservation'!$A$8</c:f>
              <c:strCache>
                <c:ptCount val="1"/>
                <c:pt idx="0">
                  <c:v>Réservation en ligne (PAS par e-mail)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('Canaux de réservation'!$B$3;'Canaux de réservation'!$D$3;'Canaux de réservation'!$F$3)</c:f>
              <c:strCache>
                <c:ptCount val="3"/>
                <c:pt idx="0">
                  <c:v>Hiver/Été (4347)</c:v>
                </c:pt>
                <c:pt idx="1">
                  <c:v>Hiver (3578)</c:v>
                </c:pt>
                <c:pt idx="2">
                  <c:v>Été (769)</c:v>
                </c:pt>
              </c:strCache>
            </c:strRef>
          </c:cat>
          <c:val>
            <c:numRef>
              <c:f>('Canaux de réservation'!$B$8;'Canaux de réservation'!$D$8;'Canaux de réservation'!$F$8)</c:f>
              <c:numCache>
                <c:formatCode>0.00%</c:formatCode>
                <c:ptCount val="3"/>
                <c:pt idx="0">
                  <c:v>0.12118288115782401</c:v>
                </c:pt>
                <c:pt idx="1">
                  <c:v>0.14236688632380726</c:v>
                </c:pt>
                <c:pt idx="2">
                  <c:v>9.1001089366289742E-2</c:v>
                </c:pt>
              </c:numCache>
            </c:numRef>
          </c:val>
        </c:ser>
        <c:ser>
          <c:idx val="4"/>
          <c:order val="4"/>
          <c:tx>
            <c:strRef>
              <c:f>'Canaux de réservation'!$A$9</c:f>
              <c:strCache>
                <c:ptCount val="1"/>
                <c:pt idx="0">
                  <c:v>En personne (à l'agence de voyage/ sur place dans la région de vacances)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('Canaux de réservation'!$B$3;'Canaux de réservation'!$D$3;'Canaux de réservation'!$F$3)</c:f>
              <c:strCache>
                <c:ptCount val="3"/>
                <c:pt idx="0">
                  <c:v>Hiver/Été (4347)</c:v>
                </c:pt>
                <c:pt idx="1">
                  <c:v>Hiver (3578)</c:v>
                </c:pt>
                <c:pt idx="2">
                  <c:v>Été (769)</c:v>
                </c:pt>
              </c:strCache>
            </c:strRef>
          </c:cat>
          <c:val>
            <c:numRef>
              <c:f>('Canaux de réservation'!$B$9;'Canaux de réservation'!$D$9;'Canaux de réservation'!$F$9)</c:f>
              <c:numCache>
                <c:formatCode>0.00%</c:formatCode>
                <c:ptCount val="3"/>
                <c:pt idx="0">
                  <c:v>8.3274981532881306E-2</c:v>
                </c:pt>
                <c:pt idx="1">
                  <c:v>5.952039931595602E-2</c:v>
                </c:pt>
                <c:pt idx="2">
                  <c:v>0.11711918846865887</c:v>
                </c:pt>
              </c:numCache>
            </c:numRef>
          </c:val>
        </c:ser>
        <c:ser>
          <c:idx val="5"/>
          <c:order val="5"/>
          <c:tx>
            <c:strRef>
              <c:f>'Canaux de réservation'!$A$10</c:f>
              <c:strCache>
                <c:ptCount val="1"/>
                <c:pt idx="0">
                  <c:v>Ne sait pas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('Canaux de réservation'!$B$3;'Canaux de réservation'!$D$3;'Canaux de réservation'!$F$3)</c:f>
              <c:strCache>
                <c:ptCount val="3"/>
                <c:pt idx="0">
                  <c:v>Hiver/Été (4347)</c:v>
                </c:pt>
                <c:pt idx="1">
                  <c:v>Hiver (3578)</c:v>
                </c:pt>
                <c:pt idx="2">
                  <c:v>Été (769)</c:v>
                </c:pt>
              </c:strCache>
            </c:strRef>
          </c:cat>
          <c:val>
            <c:numRef>
              <c:f>('Canaux de réservation'!$B$10;'Canaux de réservation'!$D$10;'Canaux de réservation'!$F$10)</c:f>
              <c:numCache>
                <c:formatCode>0.00%</c:formatCode>
                <c:ptCount val="3"/>
                <c:pt idx="0">
                  <c:v>5.1112994761153142E-2</c:v>
                </c:pt>
                <c:pt idx="1">
                  <c:v>5.317013119955296E-2</c:v>
                </c:pt>
                <c:pt idx="2">
                  <c:v>4.8182101231620679E-2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426048"/>
        <c:axId val="141440128"/>
      </c:barChart>
      <c:catAx>
        <c:axId val="141426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1440128"/>
        <c:crosses val="autoZero"/>
        <c:auto val="1"/>
        <c:lblAlgn val="ctr"/>
        <c:lblOffset val="100"/>
        <c:noMultiLvlLbl val="0"/>
      </c:catAx>
      <c:valAx>
        <c:axId val="14144012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1426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59317585301834"/>
          <c:y val="0.16884682920176464"/>
          <c:w val="0.23273829833770779"/>
          <c:h val="0.51641022338315712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152039449074667"/>
          <c:y val="3.6656477897613234E-2"/>
          <c:w val="0.44668778311595697"/>
          <c:h val="0.92668704420477355"/>
        </c:manualLayout>
      </c:layout>
      <c:barChart>
        <c:barDir val="bar"/>
        <c:grouping val="clustered"/>
        <c:varyColors val="0"/>
        <c:ser>
          <c:idx val="1"/>
          <c:order val="0"/>
          <c:tx>
            <c:v>Salzburgerland (7036)</c:v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'Canaux de réservation'!$X$4:$X$9</c:f>
              <c:strCache>
                <c:ptCount val="6"/>
                <c:pt idx="0">
                  <c:v>Ne sait pas</c:v>
                </c:pt>
                <c:pt idx="1">
                  <c:v>En personne (à l'agence de voyage/ sur place dans la région de vacances)</c:v>
                </c:pt>
                <c:pt idx="2">
                  <c:v>Réservation en ligne (PAS par e-mail)</c:v>
                </c:pt>
                <c:pt idx="3">
                  <c:v>Téléphone/courrier/fax</c:v>
                </c:pt>
                <c:pt idx="4">
                  <c:v>Aucune réservation effectuée</c:v>
                </c:pt>
                <c:pt idx="5">
                  <c:v>E-Mail </c:v>
                </c:pt>
              </c:strCache>
            </c:strRef>
          </c:cat>
          <c:val>
            <c:numRef>
              <c:f>'Canaux de réservation'!$Z$4:$Z$9</c:f>
              <c:numCache>
                <c:formatCode>0.00%</c:formatCode>
                <c:ptCount val="6"/>
                <c:pt idx="0">
                  <c:v>4.1103690308664349E-2</c:v>
                </c:pt>
                <c:pt idx="1">
                  <c:v>0.12230231026936032</c:v>
                </c:pt>
                <c:pt idx="2">
                  <c:v>0.2816665535666189</c:v>
                </c:pt>
                <c:pt idx="3">
                  <c:v>0.19273440633616962</c:v>
                </c:pt>
                <c:pt idx="4">
                  <c:v>6.4705605981638395E-2</c:v>
                </c:pt>
                <c:pt idx="5">
                  <c:v>0.29748743353754836</c:v>
                </c:pt>
              </c:numCache>
            </c:numRef>
          </c:val>
        </c:ser>
        <c:ser>
          <c:idx val="0"/>
          <c:order val="1"/>
          <c:tx>
            <c:v>Valais (4347)</c:v>
          </c:tx>
          <c:spPr>
            <a:solidFill>
              <a:schemeClr val="accent2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'Canaux de réservation'!$X$4:$X$9</c:f>
              <c:strCache>
                <c:ptCount val="6"/>
                <c:pt idx="0">
                  <c:v>Ne sait pas</c:v>
                </c:pt>
                <c:pt idx="1">
                  <c:v>En personne (à l'agence de voyage/ sur place dans la région de vacances)</c:v>
                </c:pt>
                <c:pt idx="2">
                  <c:v>Réservation en ligne (PAS par e-mail)</c:v>
                </c:pt>
                <c:pt idx="3">
                  <c:v>Téléphone/courrier/fax</c:v>
                </c:pt>
                <c:pt idx="4">
                  <c:v>Aucune réservation effectuée</c:v>
                </c:pt>
                <c:pt idx="5">
                  <c:v>E-Mail </c:v>
                </c:pt>
              </c:strCache>
            </c:strRef>
          </c:cat>
          <c:val>
            <c:numRef>
              <c:f>'Canaux de réservation'!$Y$4:$Y$9</c:f>
              <c:numCache>
                <c:formatCode>0.00%</c:formatCode>
                <c:ptCount val="6"/>
                <c:pt idx="0">
                  <c:v>5.1112994761153142E-2</c:v>
                </c:pt>
                <c:pt idx="1">
                  <c:v>8.3274981532881306E-2</c:v>
                </c:pt>
                <c:pt idx="2">
                  <c:v>0.12118288115782401</c:v>
                </c:pt>
                <c:pt idx="3">
                  <c:v>0.19171983344872168</c:v>
                </c:pt>
                <c:pt idx="4">
                  <c:v>0.26451426411048595</c:v>
                </c:pt>
                <c:pt idx="5">
                  <c:v>0.288195044988934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1493760"/>
        <c:axId val="141495296"/>
      </c:barChart>
      <c:catAx>
        <c:axId val="141493760"/>
        <c:scaling>
          <c:orientation val="minMax"/>
        </c:scaling>
        <c:delete val="0"/>
        <c:axPos val="l"/>
        <c:majorTickMark val="none"/>
        <c:minorTickMark val="none"/>
        <c:tickLblPos val="nextTo"/>
        <c:crossAx val="141495296"/>
        <c:crosses val="autoZero"/>
        <c:auto val="1"/>
        <c:lblAlgn val="ctr"/>
        <c:lblOffset val="100"/>
        <c:noMultiLvlLbl val="0"/>
      </c:catAx>
      <c:valAx>
        <c:axId val="14149529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41493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807226501680941E-2"/>
          <c:y val="3.174603968154973E-2"/>
          <c:w val="0.7464774927642801"/>
          <c:h val="0.9139448627963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'Prise de décision'!$A$5</c:f>
              <c:strCache>
                <c:ptCount val="1"/>
                <c:pt idx="0">
                  <c:v>Spontanément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'Prise de décision'!$B$3:$D$3</c:f>
              <c:strCache>
                <c:ptCount val="3"/>
                <c:pt idx="0">
                  <c:v>Hiver/Été (5539)</c:v>
                </c:pt>
                <c:pt idx="1">
                  <c:v>Hiver (4568)</c:v>
                </c:pt>
                <c:pt idx="2">
                  <c:v>Été (971)</c:v>
                </c:pt>
              </c:strCache>
            </c:strRef>
          </c:cat>
          <c:val>
            <c:numRef>
              <c:f>'Prise de décision'!$B$5:$D$5</c:f>
              <c:numCache>
                <c:formatCode>0.00%</c:formatCode>
                <c:ptCount val="3"/>
                <c:pt idx="0">
                  <c:v>0.25939943771779828</c:v>
                </c:pt>
                <c:pt idx="1">
                  <c:v>0.20187480973019445</c:v>
                </c:pt>
                <c:pt idx="2">
                  <c:v>0.33690937477450272</c:v>
                </c:pt>
              </c:numCache>
            </c:numRef>
          </c:val>
        </c:ser>
        <c:ser>
          <c:idx val="1"/>
          <c:order val="1"/>
          <c:tx>
            <c:strRef>
              <c:f>'Prise de décision'!$A$6</c:f>
              <c:strCache>
                <c:ptCount val="1"/>
                <c:pt idx="0">
                  <c:v>1 à 2 semaines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'Prise de décision'!$B$3:$D$3</c:f>
              <c:strCache>
                <c:ptCount val="3"/>
                <c:pt idx="0">
                  <c:v>Hiver/Été (5539)</c:v>
                </c:pt>
                <c:pt idx="1">
                  <c:v>Hiver (4568)</c:v>
                </c:pt>
                <c:pt idx="2">
                  <c:v>Été (971)</c:v>
                </c:pt>
              </c:strCache>
            </c:strRef>
          </c:cat>
          <c:val>
            <c:numRef>
              <c:f>'Prise de décision'!$B$6:$D$6</c:f>
              <c:numCache>
                <c:formatCode>0.00%</c:formatCode>
                <c:ptCount val="3"/>
                <c:pt idx="0">
                  <c:v>6.6802744564118707E-2</c:v>
                </c:pt>
                <c:pt idx="1">
                  <c:v>4.6706587550056779E-2</c:v>
                </c:pt>
                <c:pt idx="2">
                  <c:v>9.3880744365825372E-2</c:v>
                </c:pt>
              </c:numCache>
            </c:numRef>
          </c:val>
        </c:ser>
        <c:ser>
          <c:idx val="2"/>
          <c:order val="2"/>
          <c:tx>
            <c:strRef>
              <c:f>'Prise de décision'!$A$7</c:f>
              <c:strCache>
                <c:ptCount val="1"/>
                <c:pt idx="0">
                  <c:v>2 à 4 semaines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'Prise de décision'!$B$3:$D$3</c:f>
              <c:strCache>
                <c:ptCount val="3"/>
                <c:pt idx="0">
                  <c:v>Hiver/Été (5539)</c:v>
                </c:pt>
                <c:pt idx="1">
                  <c:v>Hiver (4568)</c:v>
                </c:pt>
                <c:pt idx="2">
                  <c:v>Été (971)</c:v>
                </c:pt>
              </c:strCache>
            </c:strRef>
          </c:cat>
          <c:val>
            <c:numRef>
              <c:f>'Prise de décision'!$B$7:$D$7</c:f>
              <c:numCache>
                <c:formatCode>0.00%</c:formatCode>
                <c:ptCount val="3"/>
                <c:pt idx="0">
                  <c:v>4.958944948335673E-2</c:v>
                </c:pt>
                <c:pt idx="1">
                  <c:v>5.9422559163163274E-2</c:v>
                </c:pt>
                <c:pt idx="2">
                  <c:v>3.634010326389546E-2</c:v>
                </c:pt>
              </c:numCache>
            </c:numRef>
          </c:val>
        </c:ser>
        <c:ser>
          <c:idx val="3"/>
          <c:order val="3"/>
          <c:tx>
            <c:strRef>
              <c:f>'Prise de décision'!$A$8</c:f>
              <c:strCache>
                <c:ptCount val="1"/>
                <c:pt idx="0">
                  <c:v>1 à 2 mois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'Prise de décision'!$B$3:$D$3</c:f>
              <c:strCache>
                <c:ptCount val="3"/>
                <c:pt idx="0">
                  <c:v>Hiver/Été (5539)</c:v>
                </c:pt>
                <c:pt idx="1">
                  <c:v>Hiver (4568)</c:v>
                </c:pt>
                <c:pt idx="2">
                  <c:v>Été (971)</c:v>
                </c:pt>
              </c:strCache>
            </c:strRef>
          </c:cat>
          <c:val>
            <c:numRef>
              <c:f>'Prise de décision'!$B$8:$D$8</c:f>
              <c:numCache>
                <c:formatCode>0.00%</c:formatCode>
                <c:ptCount val="3"/>
                <c:pt idx="0">
                  <c:v>7.0802057576374033E-2</c:v>
                </c:pt>
                <c:pt idx="1">
                  <c:v>7.0220101173278385E-2</c:v>
                </c:pt>
                <c:pt idx="2">
                  <c:v>7.1586198313162624E-2</c:v>
                </c:pt>
              </c:numCache>
            </c:numRef>
          </c:val>
        </c:ser>
        <c:ser>
          <c:idx val="4"/>
          <c:order val="4"/>
          <c:tx>
            <c:strRef>
              <c:f>'Prise de décision'!$A$9</c:f>
              <c:strCache>
                <c:ptCount val="1"/>
                <c:pt idx="0">
                  <c:v>2 à 4 mois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'Prise de décision'!$B$3:$D$3</c:f>
              <c:strCache>
                <c:ptCount val="3"/>
                <c:pt idx="0">
                  <c:v>Hiver/Été (5539)</c:v>
                </c:pt>
                <c:pt idx="1">
                  <c:v>Hiver (4568)</c:v>
                </c:pt>
                <c:pt idx="2">
                  <c:v>Été (971)</c:v>
                </c:pt>
              </c:strCache>
            </c:strRef>
          </c:cat>
          <c:val>
            <c:numRef>
              <c:f>'Prise de décision'!$B$9:$D$9</c:f>
              <c:numCache>
                <c:formatCode>0.00%</c:formatCode>
                <c:ptCount val="3"/>
                <c:pt idx="0">
                  <c:v>0.13544863041625188</c:v>
                </c:pt>
                <c:pt idx="1">
                  <c:v>0.12453590279175711</c:v>
                </c:pt>
                <c:pt idx="2">
                  <c:v>0.15015267737634386</c:v>
                </c:pt>
              </c:numCache>
            </c:numRef>
          </c:val>
        </c:ser>
        <c:ser>
          <c:idx val="5"/>
          <c:order val="5"/>
          <c:tx>
            <c:strRef>
              <c:f>'Prise de décision'!$A$10</c:f>
              <c:strCache>
                <c:ptCount val="1"/>
                <c:pt idx="0">
                  <c:v>4 à 6 mois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'Prise de décision'!$B$3:$D$3</c:f>
              <c:strCache>
                <c:ptCount val="3"/>
                <c:pt idx="0">
                  <c:v>Hiver/Été (5539)</c:v>
                </c:pt>
                <c:pt idx="1">
                  <c:v>Hiver (4568)</c:v>
                </c:pt>
                <c:pt idx="2">
                  <c:v>Été (971)</c:v>
                </c:pt>
              </c:strCache>
            </c:strRef>
          </c:cat>
          <c:val>
            <c:numRef>
              <c:f>'Prise de décision'!$B$10:$D$10</c:f>
              <c:numCache>
                <c:formatCode>0.00%</c:formatCode>
                <c:ptCount val="3"/>
                <c:pt idx="0">
                  <c:v>7.7289069513269124E-2</c:v>
                </c:pt>
                <c:pt idx="1">
                  <c:v>8.479396862059152E-2</c:v>
                </c:pt>
                <c:pt idx="2">
                  <c:v>6.7176804944590329E-2</c:v>
                </c:pt>
              </c:numCache>
            </c:numRef>
          </c:val>
        </c:ser>
        <c:ser>
          <c:idx val="6"/>
          <c:order val="6"/>
          <c:tx>
            <c:strRef>
              <c:f>'Prise de décision'!$A$11</c:f>
              <c:strCache>
                <c:ptCount val="1"/>
                <c:pt idx="0">
                  <c:v>Plus de 6 mois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'Prise de décision'!$B$3:$D$3</c:f>
              <c:strCache>
                <c:ptCount val="3"/>
                <c:pt idx="0">
                  <c:v>Hiver/Été (5539)</c:v>
                </c:pt>
                <c:pt idx="1">
                  <c:v>Hiver (4568)</c:v>
                </c:pt>
                <c:pt idx="2">
                  <c:v>Été (971)</c:v>
                </c:pt>
              </c:strCache>
            </c:strRef>
          </c:cat>
          <c:val>
            <c:numRef>
              <c:f>'Prise de décision'!$B$11:$D$11</c:f>
              <c:numCache>
                <c:formatCode>0.00%</c:formatCode>
                <c:ptCount val="3"/>
                <c:pt idx="0">
                  <c:v>0.2712274569446263</c:v>
                </c:pt>
                <c:pt idx="1">
                  <c:v>0.3361274068346029</c:v>
                </c:pt>
                <c:pt idx="2">
                  <c:v>0.1837798504683294</c:v>
                </c:pt>
              </c:numCache>
            </c:numRef>
          </c:val>
        </c:ser>
        <c:ser>
          <c:idx val="7"/>
          <c:order val="7"/>
          <c:tx>
            <c:strRef>
              <c:f>'Prise de décision'!$A$12</c:f>
              <c:strCache>
                <c:ptCount val="1"/>
                <c:pt idx="0">
                  <c:v>Ne sais pas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'Prise de décision'!$B$3:$D$3</c:f>
              <c:strCache>
                <c:ptCount val="3"/>
                <c:pt idx="0">
                  <c:v>Hiver/Été (5539)</c:v>
                </c:pt>
                <c:pt idx="1">
                  <c:v>Hiver (4568)</c:v>
                </c:pt>
                <c:pt idx="2">
                  <c:v>Été (971)</c:v>
                </c:pt>
              </c:strCache>
            </c:strRef>
          </c:cat>
          <c:val>
            <c:numRef>
              <c:f>'Prise de décision'!$B$12:$D$12</c:f>
              <c:numCache>
                <c:formatCode>0.00%</c:formatCode>
                <c:ptCount val="3"/>
                <c:pt idx="0">
                  <c:v>6.9441153784204929E-2</c:v>
                </c:pt>
                <c:pt idx="1">
                  <c:v>7.6318664136355685E-2</c:v>
                </c:pt>
                <c:pt idx="2">
                  <c:v>6.0174246493350111E-2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417920"/>
        <c:axId val="142419072"/>
      </c:barChart>
      <c:catAx>
        <c:axId val="1424179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2419072"/>
        <c:crosses val="autoZero"/>
        <c:auto val="1"/>
        <c:lblAlgn val="ctr"/>
        <c:lblOffset val="100"/>
        <c:noMultiLvlLbl val="0"/>
      </c:catAx>
      <c:valAx>
        <c:axId val="1424190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2417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12202524963708"/>
          <c:y val="0.12519183179025697"/>
          <c:w val="0.12696549802783033"/>
          <c:h val="0.6102201263303626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152039449074667"/>
          <c:y val="3.6656477897613234E-2"/>
          <c:w val="0.44668778311595697"/>
          <c:h val="0.92668704420477355"/>
        </c:manualLayout>
      </c:layout>
      <c:barChart>
        <c:barDir val="bar"/>
        <c:grouping val="clustered"/>
        <c:varyColors val="0"/>
        <c:ser>
          <c:idx val="1"/>
          <c:order val="0"/>
          <c:tx>
            <c:v>Salzburgerland (7160)</c:v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'Prise de décision'!$A$75:$A$82</c:f>
              <c:strCache>
                <c:ptCount val="8"/>
                <c:pt idx="0">
                  <c:v>Ne sais pas</c:v>
                </c:pt>
                <c:pt idx="1">
                  <c:v>Plus de 6 mois</c:v>
                </c:pt>
                <c:pt idx="2">
                  <c:v>4 à 6 mois</c:v>
                </c:pt>
                <c:pt idx="3">
                  <c:v>2 à 4 mois</c:v>
                </c:pt>
                <c:pt idx="4">
                  <c:v>1 à 2 mois</c:v>
                </c:pt>
                <c:pt idx="5">
                  <c:v>2 à 4 semaines</c:v>
                </c:pt>
                <c:pt idx="6">
                  <c:v>1 à 2 semaines</c:v>
                </c:pt>
                <c:pt idx="7">
                  <c:v>Spontanément</c:v>
                </c:pt>
              </c:strCache>
            </c:strRef>
          </c:cat>
          <c:val>
            <c:numRef>
              <c:f>'Prise de décision'!$C$75:$C$82</c:f>
              <c:numCache>
                <c:formatCode>0.00%</c:formatCode>
                <c:ptCount val="8"/>
                <c:pt idx="0">
                  <c:v>2.9167351906419354E-2</c:v>
                </c:pt>
                <c:pt idx="1">
                  <c:v>0.23493950668791605</c:v>
                </c:pt>
                <c:pt idx="2">
                  <c:v>0.14738478896069274</c:v>
                </c:pt>
                <c:pt idx="3">
                  <c:v>0.2008286897885567</c:v>
                </c:pt>
                <c:pt idx="4">
                  <c:v>0.12227208579256328</c:v>
                </c:pt>
                <c:pt idx="5">
                  <c:v>8.652517005552128E-2</c:v>
                </c:pt>
                <c:pt idx="6">
                  <c:v>5.6098854349832659E-2</c:v>
                </c:pt>
                <c:pt idx="7">
                  <c:v>0.1227835524584979</c:v>
                </c:pt>
              </c:numCache>
            </c:numRef>
          </c:val>
        </c:ser>
        <c:ser>
          <c:idx val="0"/>
          <c:order val="1"/>
          <c:tx>
            <c:v>Valais (5539)</c:v>
          </c:tx>
          <c:spPr>
            <a:solidFill>
              <a:schemeClr val="accent2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'Prise de décision'!$A$75:$A$82</c:f>
              <c:strCache>
                <c:ptCount val="8"/>
                <c:pt idx="0">
                  <c:v>Ne sais pas</c:v>
                </c:pt>
                <c:pt idx="1">
                  <c:v>Plus de 6 mois</c:v>
                </c:pt>
                <c:pt idx="2">
                  <c:v>4 à 6 mois</c:v>
                </c:pt>
                <c:pt idx="3">
                  <c:v>2 à 4 mois</c:v>
                </c:pt>
                <c:pt idx="4">
                  <c:v>1 à 2 mois</c:v>
                </c:pt>
                <c:pt idx="5">
                  <c:v>2 à 4 semaines</c:v>
                </c:pt>
                <c:pt idx="6">
                  <c:v>1 à 2 semaines</c:v>
                </c:pt>
                <c:pt idx="7">
                  <c:v>Spontanément</c:v>
                </c:pt>
              </c:strCache>
            </c:strRef>
          </c:cat>
          <c:val>
            <c:numRef>
              <c:f>'Prise de décision'!$B$75:$B$82</c:f>
              <c:numCache>
                <c:formatCode>0.00%</c:formatCode>
                <c:ptCount val="8"/>
                <c:pt idx="0">
                  <c:v>6.9441153784204929E-2</c:v>
                </c:pt>
                <c:pt idx="1">
                  <c:v>0.2712274569446263</c:v>
                </c:pt>
                <c:pt idx="2">
                  <c:v>7.7289069513269124E-2</c:v>
                </c:pt>
                <c:pt idx="3">
                  <c:v>0.13544863041625188</c:v>
                </c:pt>
                <c:pt idx="4">
                  <c:v>7.0802057576374033E-2</c:v>
                </c:pt>
                <c:pt idx="5">
                  <c:v>4.958944948335673E-2</c:v>
                </c:pt>
                <c:pt idx="6">
                  <c:v>6.6802744564118707E-2</c:v>
                </c:pt>
                <c:pt idx="7">
                  <c:v>0.25939943771779828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2487552"/>
        <c:axId val="142489088"/>
      </c:barChart>
      <c:catAx>
        <c:axId val="142487552"/>
        <c:scaling>
          <c:orientation val="minMax"/>
        </c:scaling>
        <c:delete val="0"/>
        <c:axPos val="l"/>
        <c:majorTickMark val="none"/>
        <c:minorTickMark val="none"/>
        <c:tickLblPos val="nextTo"/>
        <c:crossAx val="142489088"/>
        <c:crosses val="autoZero"/>
        <c:auto val="1"/>
        <c:lblAlgn val="ctr"/>
        <c:lblOffset val="100"/>
        <c:noMultiLvlLbl val="0"/>
      </c:catAx>
      <c:valAx>
        <c:axId val="14248908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42487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152039449074667"/>
          <c:y val="3.6656477897613234E-2"/>
          <c:w val="0.44668778311595697"/>
          <c:h val="0.92668704420477355"/>
        </c:manualLayout>
      </c:layout>
      <c:barChart>
        <c:barDir val="bar"/>
        <c:grouping val="clustered"/>
        <c:varyColors val="0"/>
        <c:ser>
          <c:idx val="1"/>
          <c:order val="0"/>
          <c:tx>
            <c:v>Salzburgerland (3615)</c:v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'Raison du voyage-top ten'!$E$5:$E$14</c:f>
              <c:strCache>
                <c:ptCount val="10"/>
                <c:pt idx="0">
                  <c:v>Atmosphère/ambiance</c:v>
                </c:pt>
                <c:pt idx="1">
                  <c:v>Hospitalité/accueil</c:v>
                </c:pt>
                <c:pt idx="2">
                  <c:v>Air pur/climat sain</c:v>
                </c:pt>
                <c:pt idx="3">
                  <c:v>Bonnes expériences par le passé</c:v>
                </c:pt>
                <c:pt idx="4">
                  <c:v>Tranquilité</c:v>
                </c:pt>
                <c:pt idx="5">
                  <c:v>Paysages et nature</c:v>
                </c:pt>
                <c:pt idx="6">
                  <c:v>Garantie de neige</c:v>
                </c:pt>
                <c:pt idx="7">
                  <c:v>Attractivité du domaine skiable</c:v>
                </c:pt>
                <c:pt idx="8">
                  <c:v>Offre de sports d'hiver</c:v>
                </c:pt>
                <c:pt idx="9">
                  <c:v>Montagnes</c:v>
                </c:pt>
              </c:strCache>
            </c:strRef>
          </c:cat>
          <c:val>
            <c:numRef>
              <c:f>'Raison du voyage-top ten'!$G$5:$G$14</c:f>
              <c:numCache>
                <c:formatCode>0.00%</c:formatCode>
                <c:ptCount val="10"/>
                <c:pt idx="0">
                  <c:v>0.18651158874015444</c:v>
                </c:pt>
                <c:pt idx="1">
                  <c:v>0.30749470163233944</c:v>
                </c:pt>
                <c:pt idx="2">
                  <c:v>0.22527406438497211</c:v>
                </c:pt>
                <c:pt idx="3">
                  <c:v>0.31990158821472364</c:v>
                </c:pt>
                <c:pt idx="4">
                  <c:v>0.28935913233036065</c:v>
                </c:pt>
                <c:pt idx="5">
                  <c:v>0.33252215101748162</c:v>
                </c:pt>
                <c:pt idx="6">
                  <c:v>0.37248994046623579</c:v>
                </c:pt>
                <c:pt idx="7">
                  <c:v>0.58556935323200709</c:v>
                </c:pt>
                <c:pt idx="8">
                  <c:v>0.79046399866997552</c:v>
                </c:pt>
                <c:pt idx="9">
                  <c:v>0.7987976848147712</c:v>
                </c:pt>
              </c:numCache>
            </c:numRef>
          </c:val>
        </c:ser>
        <c:ser>
          <c:idx val="0"/>
          <c:order val="1"/>
          <c:tx>
            <c:v>Valais (4828)</c:v>
          </c:tx>
          <c:spPr>
            <a:solidFill>
              <a:schemeClr val="accent2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'Raison du voyage-top ten'!$E$5:$E$14</c:f>
              <c:strCache>
                <c:ptCount val="10"/>
                <c:pt idx="0">
                  <c:v>Atmosphère/ambiance</c:v>
                </c:pt>
                <c:pt idx="1">
                  <c:v>Hospitalité/accueil</c:v>
                </c:pt>
                <c:pt idx="2">
                  <c:v>Air pur/climat sain</c:v>
                </c:pt>
                <c:pt idx="3">
                  <c:v>Bonnes expériences par le passé</c:v>
                </c:pt>
                <c:pt idx="4">
                  <c:v>Tranquilité</c:v>
                </c:pt>
                <c:pt idx="5">
                  <c:v>Paysages et nature</c:v>
                </c:pt>
                <c:pt idx="6">
                  <c:v>Garantie de neige</c:v>
                </c:pt>
                <c:pt idx="7">
                  <c:v>Attractivité du domaine skiable</c:v>
                </c:pt>
                <c:pt idx="8">
                  <c:v>Offre de sports d'hiver</c:v>
                </c:pt>
                <c:pt idx="9">
                  <c:v>Montagnes</c:v>
                </c:pt>
              </c:strCache>
            </c:strRef>
          </c:cat>
          <c:val>
            <c:numRef>
              <c:f>'Raison du voyage-top ten'!$F$5:$F$14</c:f>
              <c:numCache>
                <c:formatCode>0.00%</c:formatCode>
                <c:ptCount val="10"/>
                <c:pt idx="0">
                  <c:v>0.31939227587572738</c:v>
                </c:pt>
                <c:pt idx="1">
                  <c:v>0.32607652893192124</c:v>
                </c:pt>
                <c:pt idx="2">
                  <c:v>0.42305708412621734</c:v>
                </c:pt>
                <c:pt idx="3">
                  <c:v>0.42396616169548318</c:v>
                </c:pt>
                <c:pt idx="4">
                  <c:v>0.4781606552706027</c:v>
                </c:pt>
                <c:pt idx="5">
                  <c:v>0.51203087038911677</c:v>
                </c:pt>
                <c:pt idx="6">
                  <c:v>0.59605145360018574</c:v>
                </c:pt>
                <c:pt idx="7">
                  <c:v>0.63628390034635351</c:v>
                </c:pt>
                <c:pt idx="8">
                  <c:v>0.75245415633449786</c:v>
                </c:pt>
                <c:pt idx="9">
                  <c:v>0.87916739647908704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2538240"/>
        <c:axId val="142539776"/>
      </c:barChart>
      <c:catAx>
        <c:axId val="142538240"/>
        <c:scaling>
          <c:orientation val="minMax"/>
        </c:scaling>
        <c:delete val="0"/>
        <c:axPos val="l"/>
        <c:majorTickMark val="none"/>
        <c:minorTickMark val="none"/>
        <c:tickLblPos val="nextTo"/>
        <c:crossAx val="142539776"/>
        <c:crosses val="autoZero"/>
        <c:auto val="1"/>
        <c:lblAlgn val="ctr"/>
        <c:lblOffset val="100"/>
        <c:noMultiLvlLbl val="0"/>
      </c:catAx>
      <c:valAx>
        <c:axId val="14253977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42538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152039449074667"/>
          <c:y val="3.6656477897613234E-2"/>
          <c:w val="0.44668778311595697"/>
          <c:h val="0.92668704420477355"/>
        </c:manualLayout>
      </c:layout>
      <c:barChart>
        <c:barDir val="bar"/>
        <c:grouping val="clustered"/>
        <c:varyColors val="0"/>
        <c:ser>
          <c:idx val="1"/>
          <c:order val="0"/>
          <c:tx>
            <c:v>Salzburgerland (3611)</c:v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'Raison du voyage-top ten'!$J$5:$J$14</c:f>
              <c:strCache>
                <c:ptCount val="10"/>
                <c:pt idx="0">
                  <c:v>Diversité et qualité de l'offre</c:v>
                </c:pt>
                <c:pt idx="1">
                  <c:v>Conditions météorologiques</c:v>
                </c:pt>
                <c:pt idx="2">
                  <c:v>Authenticité de la localité/paysage urbain/architecture</c:v>
                </c:pt>
                <c:pt idx="3">
                  <c:v>Sites naturels (cascades etc.)</c:v>
                </c:pt>
                <c:pt idx="4">
                  <c:v>Bonnes expériences par le passé</c:v>
                </c:pt>
                <c:pt idx="5">
                  <c:v>Offre de sentiers de randonnée</c:v>
                </c:pt>
                <c:pt idx="6">
                  <c:v>Tranquilité</c:v>
                </c:pt>
                <c:pt idx="7">
                  <c:v>Air pur/climat sain</c:v>
                </c:pt>
                <c:pt idx="8">
                  <c:v>Paysages et nature</c:v>
                </c:pt>
                <c:pt idx="9">
                  <c:v>Montagnes</c:v>
                </c:pt>
              </c:strCache>
            </c:strRef>
          </c:cat>
          <c:val>
            <c:numRef>
              <c:f>'Raison du voyage-top ten'!$L$5:$L$14</c:f>
              <c:numCache>
                <c:formatCode>0.00%</c:formatCode>
                <c:ptCount val="10"/>
                <c:pt idx="0">
                  <c:v>0.3414143616563019</c:v>
                </c:pt>
                <c:pt idx="1">
                  <c:v>5.7308862149374792E-2</c:v>
                </c:pt>
                <c:pt idx="2">
                  <c:v>0.24967619270549932</c:v>
                </c:pt>
                <c:pt idx="3">
                  <c:v>0.39329650848454883</c:v>
                </c:pt>
                <c:pt idx="4">
                  <c:v>0.34132587852277946</c:v>
                </c:pt>
                <c:pt idx="5">
                  <c:v>0.46407415471907498</c:v>
                </c:pt>
                <c:pt idx="6">
                  <c:v>0.47655535801518278</c:v>
                </c:pt>
                <c:pt idx="7">
                  <c:v>0.34489337484633864</c:v>
                </c:pt>
                <c:pt idx="8">
                  <c:v>0.7260610648015432</c:v>
                </c:pt>
                <c:pt idx="9">
                  <c:v>0.7030515545557906</c:v>
                </c:pt>
              </c:numCache>
            </c:numRef>
          </c:val>
        </c:ser>
        <c:ser>
          <c:idx val="0"/>
          <c:order val="1"/>
          <c:tx>
            <c:v>Valais (1019)</c:v>
          </c:tx>
          <c:spPr>
            <a:solidFill>
              <a:schemeClr val="accent2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'Raison du voyage-top ten'!$J$5:$J$14</c:f>
              <c:strCache>
                <c:ptCount val="10"/>
                <c:pt idx="0">
                  <c:v>Diversité et qualité de l'offre</c:v>
                </c:pt>
                <c:pt idx="1">
                  <c:v>Conditions météorologiques</c:v>
                </c:pt>
                <c:pt idx="2">
                  <c:v>Authenticité de la localité/paysage urbain/architecture</c:v>
                </c:pt>
                <c:pt idx="3">
                  <c:v>Sites naturels (cascades etc.)</c:v>
                </c:pt>
                <c:pt idx="4">
                  <c:v>Bonnes expériences par le passé</c:v>
                </c:pt>
                <c:pt idx="5">
                  <c:v>Offre de sentiers de randonnée</c:v>
                </c:pt>
                <c:pt idx="6">
                  <c:v>Tranquilité</c:v>
                </c:pt>
                <c:pt idx="7">
                  <c:v>Air pur/climat sain</c:v>
                </c:pt>
                <c:pt idx="8">
                  <c:v>Paysages et nature</c:v>
                </c:pt>
                <c:pt idx="9">
                  <c:v>Montagnes</c:v>
                </c:pt>
              </c:strCache>
            </c:strRef>
          </c:cat>
          <c:val>
            <c:numRef>
              <c:f>'Raison du voyage-top ten'!$K$5:$K$14</c:f>
              <c:numCache>
                <c:formatCode>0.00%</c:formatCode>
                <c:ptCount val="10"/>
                <c:pt idx="0">
                  <c:v>0.27989346571540791</c:v>
                </c:pt>
                <c:pt idx="1">
                  <c:v>0.28105863261308606</c:v>
                </c:pt>
                <c:pt idx="2">
                  <c:v>0.30354935077514833</c:v>
                </c:pt>
                <c:pt idx="3">
                  <c:v>0.43430642789128238</c:v>
                </c:pt>
                <c:pt idx="4">
                  <c:v>0.48678342504044725</c:v>
                </c:pt>
                <c:pt idx="5">
                  <c:v>0.5666596190902925</c:v>
                </c:pt>
                <c:pt idx="6">
                  <c:v>0.59594819586895087</c:v>
                </c:pt>
                <c:pt idx="7">
                  <c:v>0.63513738085698601</c:v>
                </c:pt>
                <c:pt idx="8">
                  <c:v>0.71244432256397827</c:v>
                </c:pt>
                <c:pt idx="9">
                  <c:v>0.89962632966121703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2576640"/>
        <c:axId val="142627584"/>
      </c:barChart>
      <c:catAx>
        <c:axId val="142576640"/>
        <c:scaling>
          <c:orientation val="minMax"/>
        </c:scaling>
        <c:delete val="0"/>
        <c:axPos val="l"/>
        <c:majorTickMark val="none"/>
        <c:minorTickMark val="none"/>
        <c:tickLblPos val="nextTo"/>
        <c:crossAx val="142627584"/>
        <c:crosses val="autoZero"/>
        <c:auto val="1"/>
        <c:lblAlgn val="ctr"/>
        <c:lblOffset val="100"/>
        <c:noMultiLvlLbl val="0"/>
      </c:catAx>
      <c:valAx>
        <c:axId val="142627584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42576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807226501680941E-2"/>
          <c:y val="3.174603968154973E-2"/>
          <c:w val="0.7464774927642801"/>
          <c:h val="0.9139448627963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Âge!$A$4</c:f>
              <c:strCache>
                <c:ptCount val="1"/>
                <c:pt idx="0">
                  <c:v>14-19 ans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Âge!$B$3:$D$3</c:f>
              <c:strCache>
                <c:ptCount val="3"/>
                <c:pt idx="0">
                  <c:v>Hiver/Été (5606)</c:v>
                </c:pt>
                <c:pt idx="1">
                  <c:v>Hiver (4618)</c:v>
                </c:pt>
                <c:pt idx="2">
                  <c:v>Été (988)</c:v>
                </c:pt>
              </c:strCache>
            </c:strRef>
          </c:cat>
          <c:val>
            <c:numRef>
              <c:f>Âge!$B$4:$D$4</c:f>
              <c:numCache>
                <c:formatCode>0.00%</c:formatCode>
                <c:ptCount val="3"/>
                <c:pt idx="0">
                  <c:v>5.3557777568479743E-2</c:v>
                </c:pt>
                <c:pt idx="1">
                  <c:v>7.5318870176791383E-2</c:v>
                </c:pt>
                <c:pt idx="2">
                  <c:v>2.5187700329345447E-2</c:v>
                </c:pt>
              </c:numCache>
            </c:numRef>
          </c:val>
        </c:ser>
        <c:ser>
          <c:idx val="1"/>
          <c:order val="1"/>
          <c:tx>
            <c:strRef>
              <c:f>Âge!$A$5</c:f>
              <c:strCache>
                <c:ptCount val="1"/>
                <c:pt idx="0">
                  <c:v>20-29 ans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Âge!$B$3:$D$3</c:f>
              <c:strCache>
                <c:ptCount val="3"/>
                <c:pt idx="0">
                  <c:v>Hiver/Été (5606)</c:v>
                </c:pt>
                <c:pt idx="1">
                  <c:v>Hiver (4618)</c:v>
                </c:pt>
                <c:pt idx="2">
                  <c:v>Été (988)</c:v>
                </c:pt>
              </c:strCache>
            </c:strRef>
          </c:cat>
          <c:val>
            <c:numRef>
              <c:f>Âge!$B$5:$D$5</c:f>
              <c:numCache>
                <c:formatCode>0.00%</c:formatCode>
                <c:ptCount val="3"/>
                <c:pt idx="0">
                  <c:v>0.14339433306623431</c:v>
                </c:pt>
                <c:pt idx="1">
                  <c:v>0.16245421036560123</c:v>
                </c:pt>
                <c:pt idx="2">
                  <c:v>0.11854584770365052</c:v>
                </c:pt>
              </c:numCache>
            </c:numRef>
          </c:val>
        </c:ser>
        <c:ser>
          <c:idx val="2"/>
          <c:order val="2"/>
          <c:tx>
            <c:strRef>
              <c:f>Âge!$A$6</c:f>
              <c:strCache>
                <c:ptCount val="1"/>
                <c:pt idx="0">
                  <c:v>30-39 ans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Âge!$B$3:$D$3</c:f>
              <c:strCache>
                <c:ptCount val="3"/>
                <c:pt idx="0">
                  <c:v>Hiver/Été (5606)</c:v>
                </c:pt>
                <c:pt idx="1">
                  <c:v>Hiver (4618)</c:v>
                </c:pt>
                <c:pt idx="2">
                  <c:v>Été (988)</c:v>
                </c:pt>
              </c:strCache>
            </c:strRef>
          </c:cat>
          <c:val>
            <c:numRef>
              <c:f>Âge!$B$6:$D$6</c:f>
              <c:numCache>
                <c:formatCode>0.00%</c:formatCode>
                <c:ptCount val="3"/>
                <c:pt idx="0">
                  <c:v>0.16012610550739681</c:v>
                </c:pt>
                <c:pt idx="1">
                  <c:v>0.17491281589931729</c:v>
                </c:pt>
                <c:pt idx="2">
                  <c:v>0.14084857549168128</c:v>
                </c:pt>
              </c:numCache>
            </c:numRef>
          </c:val>
        </c:ser>
        <c:ser>
          <c:idx val="3"/>
          <c:order val="3"/>
          <c:tx>
            <c:strRef>
              <c:f>Âge!$A$7</c:f>
              <c:strCache>
                <c:ptCount val="1"/>
                <c:pt idx="0">
                  <c:v>40-49 ans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Âge!$B$3:$D$3</c:f>
              <c:strCache>
                <c:ptCount val="3"/>
                <c:pt idx="0">
                  <c:v>Hiver/Été (5606)</c:v>
                </c:pt>
                <c:pt idx="1">
                  <c:v>Hiver (4618)</c:v>
                </c:pt>
                <c:pt idx="2">
                  <c:v>Été (988)</c:v>
                </c:pt>
              </c:strCache>
            </c:strRef>
          </c:cat>
          <c:val>
            <c:numRef>
              <c:f>Âge!$B$7:$D$7</c:f>
              <c:numCache>
                <c:formatCode>0.00%</c:formatCode>
                <c:ptCount val="3"/>
                <c:pt idx="0">
                  <c:v>0.25269120761885722</c:v>
                </c:pt>
                <c:pt idx="1">
                  <c:v>0.2574676190813821</c:v>
                </c:pt>
                <c:pt idx="2">
                  <c:v>0.24646416908927712</c:v>
                </c:pt>
              </c:numCache>
            </c:numRef>
          </c:val>
        </c:ser>
        <c:ser>
          <c:idx val="4"/>
          <c:order val="4"/>
          <c:tx>
            <c:strRef>
              <c:f>Âge!$A$8</c:f>
              <c:strCache>
                <c:ptCount val="1"/>
                <c:pt idx="0">
                  <c:v>50-59 ans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Âge!$B$3:$D$3</c:f>
              <c:strCache>
                <c:ptCount val="3"/>
                <c:pt idx="0">
                  <c:v>Hiver/Été (5606)</c:v>
                </c:pt>
                <c:pt idx="1">
                  <c:v>Hiver (4618)</c:v>
                </c:pt>
                <c:pt idx="2">
                  <c:v>Été (988)</c:v>
                </c:pt>
              </c:strCache>
            </c:strRef>
          </c:cat>
          <c:val>
            <c:numRef>
              <c:f>Âge!$B$8:$D$8</c:f>
              <c:numCache>
                <c:formatCode>0.00%</c:formatCode>
                <c:ptCount val="3"/>
                <c:pt idx="0">
                  <c:v>0.19199576633585516</c:v>
                </c:pt>
                <c:pt idx="1">
                  <c:v>0.20044265880403814</c:v>
                </c:pt>
                <c:pt idx="2">
                  <c:v>0.18098349796926205</c:v>
                </c:pt>
              </c:numCache>
            </c:numRef>
          </c:val>
        </c:ser>
        <c:ser>
          <c:idx val="5"/>
          <c:order val="5"/>
          <c:tx>
            <c:strRef>
              <c:f>Âge!$A$9</c:f>
              <c:strCache>
                <c:ptCount val="1"/>
                <c:pt idx="0">
                  <c:v>60-69 ans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Âge!$B$3:$D$3</c:f>
              <c:strCache>
                <c:ptCount val="3"/>
                <c:pt idx="0">
                  <c:v>Hiver/Été (5606)</c:v>
                </c:pt>
                <c:pt idx="1">
                  <c:v>Hiver (4618)</c:v>
                </c:pt>
                <c:pt idx="2">
                  <c:v>Été (988)</c:v>
                </c:pt>
              </c:strCache>
            </c:strRef>
          </c:cat>
          <c:val>
            <c:numRef>
              <c:f>Âge!$B$9:$D$9</c:f>
              <c:numCache>
                <c:formatCode>0.00%</c:formatCode>
                <c:ptCount val="3"/>
                <c:pt idx="0">
                  <c:v>0.12790527706107316</c:v>
                </c:pt>
                <c:pt idx="1">
                  <c:v>9.266591325565339E-2</c:v>
                </c:pt>
                <c:pt idx="2">
                  <c:v>0.1738470636713586</c:v>
                </c:pt>
              </c:numCache>
            </c:numRef>
          </c:val>
        </c:ser>
        <c:ser>
          <c:idx val="6"/>
          <c:order val="6"/>
          <c:tx>
            <c:strRef>
              <c:f>Âge!$A$10</c:f>
              <c:strCache>
                <c:ptCount val="1"/>
                <c:pt idx="0">
                  <c:v>70 plus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Âge!$B$3:$D$3</c:f>
              <c:strCache>
                <c:ptCount val="3"/>
                <c:pt idx="0">
                  <c:v>Hiver/Été (5606)</c:v>
                </c:pt>
                <c:pt idx="1">
                  <c:v>Hiver (4618)</c:v>
                </c:pt>
                <c:pt idx="2">
                  <c:v>Été (988)</c:v>
                </c:pt>
              </c:strCache>
            </c:strRef>
          </c:cat>
          <c:val>
            <c:numRef>
              <c:f>Âge!$B$10:$D$10</c:f>
              <c:numCache>
                <c:formatCode>0.00%</c:formatCode>
                <c:ptCount val="3"/>
                <c:pt idx="0">
                  <c:v>7.0329532842103665E-2</c:v>
                </c:pt>
                <c:pt idx="1">
                  <c:v>3.6737912417216557E-2</c:v>
                </c:pt>
                <c:pt idx="2">
                  <c:v>0.11412314574542504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7553024"/>
        <c:axId val="117554560"/>
      </c:barChart>
      <c:catAx>
        <c:axId val="1175530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7554560"/>
        <c:crosses val="autoZero"/>
        <c:auto val="1"/>
        <c:lblAlgn val="ctr"/>
        <c:lblOffset val="100"/>
        <c:noMultiLvlLbl val="0"/>
      </c:catAx>
      <c:valAx>
        <c:axId val="11755456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17553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76803580277405"/>
          <c:y val="0.26653186343071089"/>
          <c:w val="0.11467365601033386"/>
          <c:h val="0.52795992522125912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807226501680941E-2"/>
          <c:y val="3.174603968154973E-2"/>
          <c:w val="0.7464774927642801"/>
          <c:h val="0.9139448627963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Hébergement!$A$5</c:f>
              <c:strCache>
                <c:ptCount val="1"/>
                <c:pt idx="0">
                  <c:v>Appartement/Maison de vacances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Hébergement!$B$3:$D$3</c:f>
              <c:strCache>
                <c:ptCount val="3"/>
                <c:pt idx="0">
                  <c:v>Hiver/Été (5839)</c:v>
                </c:pt>
                <c:pt idx="1">
                  <c:v>Hiver (4818)</c:v>
                </c:pt>
                <c:pt idx="2">
                  <c:v>Été (1021)</c:v>
                </c:pt>
              </c:strCache>
            </c:strRef>
          </c:cat>
          <c:val>
            <c:numRef>
              <c:f>Hébergement!$B$5:$D$5</c:f>
              <c:numCache>
                <c:formatCode>0.00%</c:formatCode>
                <c:ptCount val="3"/>
                <c:pt idx="0">
                  <c:v>0.28523393024391669</c:v>
                </c:pt>
                <c:pt idx="1">
                  <c:v>0.31919343836267167</c:v>
                </c:pt>
                <c:pt idx="2">
                  <c:v>0.23875553587729439</c:v>
                </c:pt>
              </c:numCache>
            </c:numRef>
          </c:val>
        </c:ser>
        <c:ser>
          <c:idx val="1"/>
          <c:order val="1"/>
          <c:tx>
            <c:strRef>
              <c:f>Hébergement!$A$6</c:f>
              <c:strCache>
                <c:ptCount val="1"/>
                <c:pt idx="0">
                  <c:v>Hôtel/Pension/Auberge/Hôtel garni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Hébergement!$B$3:$D$3</c:f>
              <c:strCache>
                <c:ptCount val="3"/>
                <c:pt idx="0">
                  <c:v>Hiver/Été (5839)</c:v>
                </c:pt>
                <c:pt idx="1">
                  <c:v>Hiver (4818)</c:v>
                </c:pt>
                <c:pt idx="2">
                  <c:v>Été (1021)</c:v>
                </c:pt>
              </c:strCache>
            </c:strRef>
          </c:cat>
          <c:val>
            <c:numRef>
              <c:f>Hébergement!$B$6:$D$6</c:f>
              <c:numCache>
                <c:formatCode>0.00%</c:formatCode>
                <c:ptCount val="3"/>
                <c:pt idx="0">
                  <c:v>0.26213780472871473</c:v>
                </c:pt>
                <c:pt idx="1">
                  <c:v>0.28774834210903122</c:v>
                </c:pt>
                <c:pt idx="2">
                  <c:v>0.22708615874665528</c:v>
                </c:pt>
              </c:numCache>
            </c:numRef>
          </c:val>
        </c:ser>
        <c:ser>
          <c:idx val="2"/>
          <c:order val="2"/>
          <c:tx>
            <c:strRef>
              <c:f>Hébergement!$A$7</c:f>
              <c:strCache>
                <c:ptCount val="1"/>
                <c:pt idx="0">
                  <c:v>Résidence secondaire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Hébergement!$B$3:$D$3</c:f>
              <c:strCache>
                <c:ptCount val="3"/>
                <c:pt idx="0">
                  <c:v>Hiver/Été (5839)</c:v>
                </c:pt>
                <c:pt idx="1">
                  <c:v>Hiver (4818)</c:v>
                </c:pt>
                <c:pt idx="2">
                  <c:v>Été (1021)</c:v>
                </c:pt>
              </c:strCache>
            </c:strRef>
          </c:cat>
          <c:val>
            <c:numRef>
              <c:f>Hébergement!$B$7:$D$7</c:f>
              <c:numCache>
                <c:formatCode>0.00%</c:formatCode>
                <c:ptCount val="3"/>
                <c:pt idx="0">
                  <c:v>0.24596940603535955</c:v>
                </c:pt>
                <c:pt idx="1">
                  <c:v>0.2088076367600083</c:v>
                </c:pt>
                <c:pt idx="2">
                  <c:v>0.2968305481255567</c:v>
                </c:pt>
              </c:numCache>
            </c:numRef>
          </c:val>
        </c:ser>
        <c:ser>
          <c:idx val="3"/>
          <c:order val="3"/>
          <c:tx>
            <c:strRef>
              <c:f>Hébergement!$A$8</c:f>
              <c:strCache>
                <c:ptCount val="1"/>
                <c:pt idx="0">
                  <c:v>Hébergement auprès de famille/amis/couchsurfing etc.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Hébergement!$B$3:$D$3</c:f>
              <c:strCache>
                <c:ptCount val="3"/>
                <c:pt idx="0">
                  <c:v>Hiver/Été (5839)</c:v>
                </c:pt>
                <c:pt idx="1">
                  <c:v>Hiver (4818)</c:v>
                </c:pt>
                <c:pt idx="2">
                  <c:v>Été (1021)</c:v>
                </c:pt>
              </c:strCache>
            </c:strRef>
          </c:cat>
          <c:val>
            <c:numRef>
              <c:f>Hébergement!$B$8:$D$8</c:f>
              <c:numCache>
                <c:formatCode>0.00%</c:formatCode>
                <c:ptCount val="3"/>
                <c:pt idx="0">
                  <c:v>0.11273263057738653</c:v>
                </c:pt>
                <c:pt idx="1">
                  <c:v>0.1178347723615472</c:v>
                </c:pt>
                <c:pt idx="2">
                  <c:v>0.10574962725680323</c:v>
                </c:pt>
              </c:numCache>
            </c:numRef>
          </c:val>
        </c:ser>
        <c:ser>
          <c:idx val="4"/>
          <c:order val="4"/>
          <c:tx>
            <c:strRef>
              <c:f>Hébergement!$A$9</c:f>
              <c:strCache>
                <c:ptCount val="1"/>
                <c:pt idx="0">
                  <c:v>Camping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Hébergement!$B$3:$D$3</c:f>
              <c:strCache>
                <c:ptCount val="3"/>
                <c:pt idx="0">
                  <c:v>Hiver/Été (5839)</c:v>
                </c:pt>
                <c:pt idx="1">
                  <c:v>Hiver (4818)</c:v>
                </c:pt>
                <c:pt idx="2">
                  <c:v>Été (1021)</c:v>
                </c:pt>
              </c:strCache>
            </c:strRef>
          </c:cat>
          <c:val>
            <c:numRef>
              <c:f>Hébergement!$B$9:$D$9</c:f>
              <c:numCache>
                <c:formatCode>0.00%</c:formatCode>
                <c:ptCount val="3"/>
                <c:pt idx="0">
                  <c:v>3.400269536684767E-2</c:v>
                </c:pt>
                <c:pt idx="1">
                  <c:v>3.7604260525094082E-3</c:v>
                </c:pt>
                <c:pt idx="2">
                  <c:v>7.5393522195612281E-2</c:v>
                </c:pt>
              </c:numCache>
            </c:numRef>
          </c:val>
        </c:ser>
        <c:ser>
          <c:idx val="5"/>
          <c:order val="5"/>
          <c:tx>
            <c:strRef>
              <c:f>Hébergement!$A$10</c:f>
              <c:strCache>
                <c:ptCount val="1"/>
                <c:pt idx="0">
                  <c:v>Hébergement chez l'habitant  (b&amp;b, chambre d'hôte, etc.)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Hébergement!$B$3:$D$3</c:f>
              <c:strCache>
                <c:ptCount val="3"/>
                <c:pt idx="0">
                  <c:v>Hiver/Été (5839)</c:v>
                </c:pt>
                <c:pt idx="1">
                  <c:v>Hiver (4818)</c:v>
                </c:pt>
                <c:pt idx="2">
                  <c:v>Été (1021)</c:v>
                </c:pt>
              </c:strCache>
            </c:strRef>
          </c:cat>
          <c:val>
            <c:numRef>
              <c:f>Hébergement!$B$10:$D$10</c:f>
              <c:numCache>
                <c:formatCode>0.00%</c:formatCode>
                <c:ptCount val="3"/>
                <c:pt idx="0">
                  <c:v>3.0181207415431711E-2</c:v>
                </c:pt>
                <c:pt idx="1">
                  <c:v>3.2443560013358339E-2</c:v>
                </c:pt>
                <c:pt idx="2">
                  <c:v>2.708485761333564E-2</c:v>
                </c:pt>
              </c:numCache>
            </c:numRef>
          </c:val>
        </c:ser>
        <c:ser>
          <c:idx val="6"/>
          <c:order val="6"/>
          <c:tx>
            <c:strRef>
              <c:f>Hébergement!$A$11</c:f>
              <c:strCache>
                <c:ptCount val="1"/>
                <c:pt idx="0">
                  <c:v>Autre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Hébergement!$B$3:$D$3</c:f>
              <c:strCache>
                <c:ptCount val="3"/>
                <c:pt idx="0">
                  <c:v>Hiver/Été (5839)</c:v>
                </c:pt>
                <c:pt idx="1">
                  <c:v>Hiver (4818)</c:v>
                </c:pt>
                <c:pt idx="2">
                  <c:v>Été (1021)</c:v>
                </c:pt>
              </c:strCache>
            </c:strRef>
          </c:cat>
          <c:val>
            <c:numRef>
              <c:f>Hébergement!$B$11:$D$11</c:f>
              <c:numCache>
                <c:formatCode>0.00%</c:formatCode>
                <c:ptCount val="3"/>
                <c:pt idx="0">
                  <c:v>2.3371302042514381E-2</c:v>
                </c:pt>
                <c:pt idx="1">
                  <c:v>2.0606171833369911E-2</c:v>
                </c:pt>
                <c:pt idx="2">
                  <c:v>2.7155774181694143E-2</c:v>
                </c:pt>
              </c:numCache>
            </c:numRef>
          </c:val>
        </c:ser>
        <c:ser>
          <c:idx val="7"/>
          <c:order val="7"/>
          <c:tx>
            <c:strRef>
              <c:f>Hébergement!$A$12</c:f>
              <c:strCache>
                <c:ptCount val="1"/>
                <c:pt idx="0">
                  <c:v>Auberge de jeunesse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Hébergement!$B$3:$D$3</c:f>
              <c:strCache>
                <c:ptCount val="3"/>
                <c:pt idx="0">
                  <c:v>Hiver/Été (5839)</c:v>
                </c:pt>
                <c:pt idx="1">
                  <c:v>Hiver (4818)</c:v>
                </c:pt>
                <c:pt idx="2">
                  <c:v>Été (1021)</c:v>
                </c:pt>
              </c:strCache>
            </c:strRef>
          </c:cat>
          <c:val>
            <c:numRef>
              <c:f>Hébergement!$B$12:$D$12</c:f>
              <c:numCache>
                <c:formatCode>0.00%</c:formatCode>
                <c:ptCount val="3"/>
                <c:pt idx="0">
                  <c:v>4.3742404328786727E-3</c:v>
                </c:pt>
                <c:pt idx="1">
                  <c:v>6.7393458601747915E-3</c:v>
                </c:pt>
                <c:pt idx="2">
                  <c:v>1.1372588375004342E-3</c:v>
                </c:pt>
              </c:numCache>
            </c:numRef>
          </c:val>
        </c:ser>
        <c:ser>
          <c:idx val="8"/>
          <c:order val="8"/>
          <c:tx>
            <c:strRef>
              <c:f>Hébergement!$A$13</c:f>
              <c:strCache>
                <c:ptCount val="1"/>
                <c:pt idx="0">
                  <c:v>Résidence thermale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Hébergement!$B$3:$D$3</c:f>
              <c:strCache>
                <c:ptCount val="3"/>
                <c:pt idx="0">
                  <c:v>Hiver/Été (5839)</c:v>
                </c:pt>
                <c:pt idx="1">
                  <c:v>Hiver (4818)</c:v>
                </c:pt>
                <c:pt idx="2">
                  <c:v>Été (1021)</c:v>
                </c:pt>
              </c:strCache>
            </c:strRef>
          </c:cat>
          <c:val>
            <c:numRef>
              <c:f>Hébergement!$B$13:$D$13</c:f>
              <c:numCache>
                <c:formatCode>0.00%</c:formatCode>
                <c:ptCount val="3"/>
                <c:pt idx="0">
                  <c:v>1.1793637985430851E-3</c:v>
                </c:pt>
                <c:pt idx="1">
                  <c:v>1.8003491655642621E-3</c:v>
                </c:pt>
                <c:pt idx="2">
                  <c:v>3.294574134629084E-4</c:v>
                </c:pt>
              </c:numCache>
            </c:numRef>
          </c:val>
        </c:ser>
        <c:ser>
          <c:idx val="9"/>
          <c:order val="9"/>
          <c:tx>
            <c:strRef>
              <c:f>Hébergement!$A$14</c:f>
              <c:strCache>
                <c:ptCount val="1"/>
                <c:pt idx="0">
                  <c:v>Vacances à la ferme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Hébergement!$B$3:$D$3</c:f>
              <c:strCache>
                <c:ptCount val="3"/>
                <c:pt idx="0">
                  <c:v>Hiver/Été (5839)</c:v>
                </c:pt>
                <c:pt idx="1">
                  <c:v>Hiver (4818)</c:v>
                </c:pt>
                <c:pt idx="2">
                  <c:v>Été (1021)</c:v>
                </c:pt>
              </c:strCache>
            </c:strRef>
          </c:cat>
          <c:val>
            <c:numRef>
              <c:f>Hébergement!$B$14:$D$14</c:f>
              <c:numCache>
                <c:formatCode>0.00%</c:formatCode>
                <c:ptCount val="3"/>
                <c:pt idx="0">
                  <c:v>8.1741935840699712E-4</c:v>
                </c:pt>
                <c:pt idx="1">
                  <c:v>1.0659574817650076E-3</c:v>
                </c:pt>
                <c:pt idx="2">
                  <c:v>4.7725975208472041E-4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3051008"/>
        <c:axId val="143060992"/>
      </c:barChart>
      <c:catAx>
        <c:axId val="143051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060992"/>
        <c:crosses val="autoZero"/>
        <c:auto val="1"/>
        <c:lblAlgn val="ctr"/>
        <c:lblOffset val="100"/>
        <c:noMultiLvlLbl val="0"/>
      </c:catAx>
      <c:valAx>
        <c:axId val="14306099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305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5931417673314"/>
          <c:y val="0.15312885185676309"/>
          <c:w val="0.23273829833770779"/>
          <c:h val="0.5882081665770702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152039449074667"/>
          <c:y val="3.6656477897613234E-2"/>
          <c:w val="0.44668778311595697"/>
          <c:h val="0.92668704420477355"/>
        </c:manualLayout>
      </c:layout>
      <c:barChart>
        <c:barDir val="bar"/>
        <c:grouping val="clustered"/>
        <c:varyColors val="0"/>
        <c:ser>
          <c:idx val="0"/>
          <c:order val="0"/>
          <c:tx>
            <c:v>Salzburgerland (7226)</c:v>
          </c:tx>
          <c:spPr>
            <a:solidFill>
              <a:srgbClr val="4BACC6">
                <a:lumMod val="75000"/>
              </a:srgb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Hébergement!$N$4:$N$13</c:f>
              <c:strCache>
                <c:ptCount val="10"/>
                <c:pt idx="0">
                  <c:v>Vacances à la ferme</c:v>
                </c:pt>
                <c:pt idx="1">
                  <c:v>Résidence thermale</c:v>
                </c:pt>
                <c:pt idx="2">
                  <c:v>Auberge de jeunesse</c:v>
                </c:pt>
                <c:pt idx="3">
                  <c:v>Autre</c:v>
                </c:pt>
                <c:pt idx="4">
                  <c:v>Hébergement chez l'habitant  (b&amp;b, chambre d'hôte, etc.)</c:v>
                </c:pt>
                <c:pt idx="5">
                  <c:v>Camping</c:v>
                </c:pt>
                <c:pt idx="6">
                  <c:v>Hébergement auprès de famille/amis/couchsurfing etc.</c:v>
                </c:pt>
                <c:pt idx="7">
                  <c:v>Résidence secondaire</c:v>
                </c:pt>
                <c:pt idx="8">
                  <c:v>Hôtel/Pension/Auberge/Hôtel garni</c:v>
                </c:pt>
                <c:pt idx="9">
                  <c:v>Appartement/Maison de vacances</c:v>
                </c:pt>
              </c:strCache>
            </c:strRef>
          </c:cat>
          <c:val>
            <c:numRef>
              <c:f>Hébergement!$P$4:$P$13</c:f>
              <c:numCache>
                <c:formatCode>0.00%</c:formatCode>
                <c:ptCount val="10"/>
                <c:pt idx="0">
                  <c:v>3.9006251457936847E-2</c:v>
                </c:pt>
                <c:pt idx="1">
                  <c:v>1.7408974770261109E-2</c:v>
                </c:pt>
                <c:pt idx="2">
                  <c:v>2.1032076683352656E-2</c:v>
                </c:pt>
                <c:pt idx="3">
                  <c:v>8.0041336646390557E-3</c:v>
                </c:pt>
                <c:pt idx="4">
                  <c:v>5.1019035097508429E-2</c:v>
                </c:pt>
                <c:pt idx="5">
                  <c:v>1.5695992208731652E-2</c:v>
                </c:pt>
                <c:pt idx="6">
                  <c:v>3.2800392271472953E-2</c:v>
                </c:pt>
                <c:pt idx="7">
                  <c:v>1.9087782495858616E-2</c:v>
                </c:pt>
                <c:pt idx="8">
                  <c:v>0.59993013863532474</c:v>
                </c:pt>
                <c:pt idx="9">
                  <c:v>0.19601522271491401</c:v>
                </c:pt>
              </c:numCache>
            </c:numRef>
          </c:val>
        </c:ser>
        <c:ser>
          <c:idx val="1"/>
          <c:order val="1"/>
          <c:tx>
            <c:v>Valais (5839)</c:v>
          </c:tx>
          <c:spPr>
            <a:solidFill>
              <a:srgbClr val="C00000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Hébergement!$N$4:$N$13</c:f>
              <c:strCache>
                <c:ptCount val="10"/>
                <c:pt idx="0">
                  <c:v>Vacances à la ferme</c:v>
                </c:pt>
                <c:pt idx="1">
                  <c:v>Résidence thermale</c:v>
                </c:pt>
                <c:pt idx="2">
                  <c:v>Auberge de jeunesse</c:v>
                </c:pt>
                <c:pt idx="3">
                  <c:v>Autre</c:v>
                </c:pt>
                <c:pt idx="4">
                  <c:v>Hébergement chez l'habitant  (b&amp;b, chambre d'hôte, etc.)</c:v>
                </c:pt>
                <c:pt idx="5">
                  <c:v>Camping</c:v>
                </c:pt>
                <c:pt idx="6">
                  <c:v>Hébergement auprès de famille/amis/couchsurfing etc.</c:v>
                </c:pt>
                <c:pt idx="7">
                  <c:v>Résidence secondaire</c:v>
                </c:pt>
                <c:pt idx="8">
                  <c:v>Hôtel/Pension/Auberge/Hôtel garni</c:v>
                </c:pt>
                <c:pt idx="9">
                  <c:v>Appartement/Maison de vacances</c:v>
                </c:pt>
              </c:strCache>
            </c:strRef>
          </c:cat>
          <c:val>
            <c:numRef>
              <c:f>Hébergement!$Q$4:$Q$13</c:f>
              <c:numCache>
                <c:formatCode>0.00%</c:formatCode>
                <c:ptCount val="10"/>
                <c:pt idx="0">
                  <c:v>8.1741935840699712E-4</c:v>
                </c:pt>
                <c:pt idx="1">
                  <c:v>1.1793637985430851E-3</c:v>
                </c:pt>
                <c:pt idx="2">
                  <c:v>4.3742404328786727E-3</c:v>
                </c:pt>
                <c:pt idx="3">
                  <c:v>2.3371302042514381E-2</c:v>
                </c:pt>
                <c:pt idx="4">
                  <c:v>3.0181207415431711E-2</c:v>
                </c:pt>
                <c:pt idx="5">
                  <c:v>3.400269536684767E-2</c:v>
                </c:pt>
                <c:pt idx="6">
                  <c:v>0.11273263057738653</c:v>
                </c:pt>
                <c:pt idx="7">
                  <c:v>0.24596940603535955</c:v>
                </c:pt>
                <c:pt idx="8">
                  <c:v>0.26213780472871473</c:v>
                </c:pt>
                <c:pt idx="9">
                  <c:v>0.28523393024391669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2791040"/>
        <c:axId val="142792576"/>
      </c:barChart>
      <c:catAx>
        <c:axId val="142791040"/>
        <c:scaling>
          <c:orientation val="minMax"/>
        </c:scaling>
        <c:delete val="0"/>
        <c:axPos val="l"/>
        <c:majorTickMark val="none"/>
        <c:minorTickMark val="none"/>
        <c:tickLblPos val="nextTo"/>
        <c:crossAx val="142792576"/>
        <c:crosses val="autoZero"/>
        <c:auto val="1"/>
        <c:lblAlgn val="ctr"/>
        <c:lblOffset val="100"/>
        <c:noMultiLvlLbl val="0"/>
      </c:catAx>
      <c:valAx>
        <c:axId val="14279257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42791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15898124688597E-4"/>
          <c:y val="3.1746085563811206E-2"/>
          <c:w val="0.78590474183868375"/>
          <c:h val="0.89770604025796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'Catégorie d''hébergement'!$B$28</c:f>
              <c:strCache>
                <c:ptCount val="1"/>
                <c:pt idx="0">
                  <c:v>Hiver/Été (4734)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'Catégorie d''hébergement'!$A$29:$A$32</c:f>
              <c:strCache>
                <c:ptCount val="4"/>
                <c:pt idx="0">
                  <c:v>4****-5*****</c:v>
                </c:pt>
                <c:pt idx="1">
                  <c:v>3***</c:v>
                </c:pt>
                <c:pt idx="2">
                  <c:v>1*-2**</c:v>
                </c:pt>
                <c:pt idx="3">
                  <c:v>Ne sait pas/Hors catégorie</c:v>
                </c:pt>
              </c:strCache>
            </c:strRef>
          </c:cat>
          <c:val>
            <c:numRef>
              <c:f>'Catégorie d''hébergement'!$B$29:$B$32</c:f>
              <c:numCache>
                <c:formatCode>0.00%</c:formatCode>
                <c:ptCount val="4"/>
                <c:pt idx="0">
                  <c:v>0.1787</c:v>
                </c:pt>
                <c:pt idx="1">
                  <c:v>0.20030000000000001</c:v>
                </c:pt>
                <c:pt idx="2">
                  <c:v>2.8799999999999999E-2</c:v>
                </c:pt>
                <c:pt idx="3">
                  <c:v>0.59219999999999995</c:v>
                </c:pt>
              </c:numCache>
            </c:numRef>
          </c:val>
        </c:ser>
        <c:ser>
          <c:idx val="2"/>
          <c:order val="1"/>
          <c:tx>
            <c:strRef>
              <c:f>'Catégorie d''hébergement'!$C$28</c:f>
              <c:strCache>
                <c:ptCount val="1"/>
                <c:pt idx="0">
                  <c:v>Hiver (3879)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'Catégorie d''hébergement'!$A$29:$A$32</c:f>
              <c:strCache>
                <c:ptCount val="4"/>
                <c:pt idx="0">
                  <c:v>4****-5*****</c:v>
                </c:pt>
                <c:pt idx="1">
                  <c:v>3***</c:v>
                </c:pt>
                <c:pt idx="2">
                  <c:v>1*-2**</c:v>
                </c:pt>
                <c:pt idx="3">
                  <c:v>Ne sait pas/Hors catégorie</c:v>
                </c:pt>
              </c:strCache>
            </c:strRef>
          </c:cat>
          <c:val>
            <c:numRef>
              <c:f>'Catégorie d''hébergement'!$C$29:$C$32</c:f>
              <c:numCache>
                <c:formatCode>0.00%</c:formatCode>
                <c:ptCount val="4"/>
                <c:pt idx="0">
                  <c:v>0.18202318128692549</c:v>
                </c:pt>
                <c:pt idx="1">
                  <c:v>0.21432859868284457</c:v>
                </c:pt>
                <c:pt idx="2">
                  <c:v>3.142595360757483E-2</c:v>
                </c:pt>
                <c:pt idx="3">
                  <c:v>0.57222226642265506</c:v>
                </c:pt>
              </c:numCache>
            </c:numRef>
          </c:val>
        </c:ser>
        <c:ser>
          <c:idx val="3"/>
          <c:order val="2"/>
          <c:tx>
            <c:strRef>
              <c:f>'Catégorie d''hébergement'!$D$28</c:f>
              <c:strCache>
                <c:ptCount val="1"/>
                <c:pt idx="0">
                  <c:v>Été (855)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'Catégorie d''hébergement'!$A$29:$A$32</c:f>
              <c:strCache>
                <c:ptCount val="4"/>
                <c:pt idx="0">
                  <c:v>4****-5*****</c:v>
                </c:pt>
                <c:pt idx="1">
                  <c:v>3***</c:v>
                </c:pt>
                <c:pt idx="2">
                  <c:v>1*-2**</c:v>
                </c:pt>
                <c:pt idx="3">
                  <c:v>Ne sait pas/Hors catégorie</c:v>
                </c:pt>
              </c:strCache>
            </c:strRef>
          </c:cat>
          <c:val>
            <c:numRef>
              <c:f>'Catégorie d''hébergement'!$D$29:$D$32</c:f>
              <c:numCache>
                <c:formatCode>0.00%</c:formatCode>
                <c:ptCount val="4"/>
                <c:pt idx="0">
                  <c:v>0.17433139320904179</c:v>
                </c:pt>
                <c:pt idx="1">
                  <c:v>0.18187225246845004</c:v>
                </c:pt>
                <c:pt idx="2">
                  <c:v>2.5390013609930186E-2</c:v>
                </c:pt>
                <c:pt idx="3">
                  <c:v>0.61840634071257794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851072"/>
        <c:axId val="142856960"/>
      </c:barChart>
      <c:catAx>
        <c:axId val="1428510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2856960"/>
        <c:crosses val="autoZero"/>
        <c:auto val="1"/>
        <c:lblAlgn val="ctr"/>
        <c:lblOffset val="100"/>
        <c:noMultiLvlLbl val="0"/>
      </c:catAx>
      <c:valAx>
        <c:axId val="14285696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2851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6658352553348"/>
          <c:y val="0.33192981559123297"/>
          <c:w val="0.13433537063044565"/>
          <c:h val="0.21811620138391791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807226501680941E-2"/>
          <c:y val="3.174603968154973E-2"/>
          <c:w val="0.78590474183868375"/>
          <c:h val="0.89770604025796019"/>
        </c:manualLayout>
      </c:layout>
      <c:barChart>
        <c:barDir val="col"/>
        <c:grouping val="clustered"/>
        <c:varyColors val="0"/>
        <c:ser>
          <c:idx val="0"/>
          <c:order val="0"/>
          <c:tx>
            <c:v>Valais (4734)</c:v>
          </c:tx>
          <c:spPr>
            <a:solidFill>
              <a:srgbClr val="A40000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'Catégorie d''hébergement'!$A$6:$A$9</c:f>
              <c:strCache>
                <c:ptCount val="4"/>
                <c:pt idx="0">
                  <c:v>4****-5*****</c:v>
                </c:pt>
                <c:pt idx="1">
                  <c:v>3***</c:v>
                </c:pt>
                <c:pt idx="2">
                  <c:v>1*-2**</c:v>
                </c:pt>
                <c:pt idx="3">
                  <c:v>Ne sait pas/Hors catégorie</c:v>
                </c:pt>
              </c:strCache>
            </c:strRef>
          </c:cat>
          <c:val>
            <c:numRef>
              <c:f>'Catégorie d''hébergement'!$B$6:$B$9</c:f>
              <c:numCache>
                <c:formatCode>0.00%</c:formatCode>
                <c:ptCount val="4"/>
                <c:pt idx="0">
                  <c:v>0.1787</c:v>
                </c:pt>
                <c:pt idx="1">
                  <c:v>0.20030000000000001</c:v>
                </c:pt>
                <c:pt idx="2">
                  <c:v>2.8799999999999999E-2</c:v>
                </c:pt>
                <c:pt idx="3">
                  <c:v>0.59219999999999995</c:v>
                </c:pt>
              </c:numCache>
            </c:numRef>
          </c:val>
        </c:ser>
        <c:ser>
          <c:idx val="1"/>
          <c:order val="1"/>
          <c:tx>
            <c:v>Salzburgerland (7226)</c:v>
          </c:tx>
          <c:spPr>
            <a:solidFill>
              <a:srgbClr val="41A5BF">
                <a:lumMod val="75000"/>
              </a:srgb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'Catégorie d''hébergement'!$A$6:$A$9</c:f>
              <c:strCache>
                <c:ptCount val="4"/>
                <c:pt idx="0">
                  <c:v>4****-5*****</c:v>
                </c:pt>
                <c:pt idx="1">
                  <c:v>3***</c:v>
                </c:pt>
                <c:pt idx="2">
                  <c:v>1*-2**</c:v>
                </c:pt>
                <c:pt idx="3">
                  <c:v>Ne sait pas/Hors catégorie</c:v>
                </c:pt>
              </c:strCache>
            </c:strRef>
          </c:cat>
          <c:val>
            <c:numRef>
              <c:f>'Catégorie d''hébergement'!$C$6:$C$9</c:f>
              <c:numCache>
                <c:formatCode>0.00%</c:formatCode>
                <c:ptCount val="4"/>
                <c:pt idx="0">
                  <c:v>0.40583596097249536</c:v>
                </c:pt>
                <c:pt idx="1">
                  <c:v>0.25948520374161577</c:v>
                </c:pt>
                <c:pt idx="2">
                  <c:v>5.1481644069512458E-2</c:v>
                </c:pt>
                <c:pt idx="3">
                  <c:v>0.28319719121637649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947456"/>
        <c:axId val="142948992"/>
      </c:barChart>
      <c:catAx>
        <c:axId val="1429474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2948992"/>
        <c:crosses val="autoZero"/>
        <c:auto val="1"/>
        <c:lblAlgn val="ctr"/>
        <c:lblOffset val="100"/>
        <c:noMultiLvlLbl val="0"/>
      </c:catAx>
      <c:valAx>
        <c:axId val="14294899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294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558365261238"/>
          <c:y val="0.29784110984871798"/>
          <c:w val="0.22197235030309448"/>
          <c:h val="0.1855089230920244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807226501680941E-2"/>
          <c:y val="3.174603968154973E-2"/>
          <c:w val="0.7464774927642801"/>
          <c:h val="0.9139448627963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'Nuitées - localité'!$I$7</c:f>
              <c:strCache>
                <c:ptCount val="1"/>
                <c:pt idx="0">
                  <c:v>Moins de 3 nuitées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'Nuitées - localité'!$J$5:$L$5</c:f>
              <c:strCache>
                <c:ptCount val="3"/>
                <c:pt idx="0">
                  <c:v>Hiver/Été (4269)</c:v>
                </c:pt>
                <c:pt idx="1">
                  <c:v>Hiver (3587)</c:v>
                </c:pt>
                <c:pt idx="2">
                  <c:v>Été (682)</c:v>
                </c:pt>
              </c:strCache>
            </c:strRef>
          </c:cat>
          <c:val>
            <c:numRef>
              <c:f>'Nuitées - localité'!$J$7:$L$7</c:f>
              <c:numCache>
                <c:formatCode>0.00%</c:formatCode>
                <c:ptCount val="3"/>
                <c:pt idx="0">
                  <c:v>0.22132481808515295</c:v>
                </c:pt>
                <c:pt idx="1">
                  <c:v>0.17558934704310086</c:v>
                </c:pt>
                <c:pt idx="2">
                  <c:v>0.29078242481785438</c:v>
                </c:pt>
              </c:numCache>
            </c:numRef>
          </c:val>
        </c:ser>
        <c:ser>
          <c:idx val="1"/>
          <c:order val="1"/>
          <c:tx>
            <c:strRef>
              <c:f>'Nuitées - localité'!$I$8</c:f>
              <c:strCache>
                <c:ptCount val="1"/>
                <c:pt idx="0">
                  <c:v>De 4 à 7 nuitées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'Nuitées - localité'!$J$5:$L$5</c:f>
              <c:strCache>
                <c:ptCount val="3"/>
                <c:pt idx="0">
                  <c:v>Hiver/Été (4269)</c:v>
                </c:pt>
                <c:pt idx="1">
                  <c:v>Hiver (3587)</c:v>
                </c:pt>
                <c:pt idx="2">
                  <c:v>Été (682)</c:v>
                </c:pt>
              </c:strCache>
            </c:strRef>
          </c:cat>
          <c:val>
            <c:numRef>
              <c:f>'Nuitées - localité'!$J$8:$L$8</c:f>
              <c:numCache>
                <c:formatCode>0.00%</c:formatCode>
                <c:ptCount val="3"/>
                <c:pt idx="0">
                  <c:v>0.46748310079950672</c:v>
                </c:pt>
                <c:pt idx="1">
                  <c:v>0.55820705044435126</c:v>
                </c:pt>
                <c:pt idx="2">
                  <c:v>0.32970233081738365</c:v>
                </c:pt>
              </c:numCache>
            </c:numRef>
          </c:val>
        </c:ser>
        <c:ser>
          <c:idx val="2"/>
          <c:order val="2"/>
          <c:tx>
            <c:strRef>
              <c:f>'Nuitées - localité'!$I$9</c:f>
              <c:strCache>
                <c:ptCount val="1"/>
                <c:pt idx="0">
                  <c:v>De 8 à 14 nuitées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'Nuitées - localité'!$J$5:$L$5</c:f>
              <c:strCache>
                <c:ptCount val="3"/>
                <c:pt idx="0">
                  <c:v>Hiver/Été (4269)</c:v>
                </c:pt>
                <c:pt idx="1">
                  <c:v>Hiver (3587)</c:v>
                </c:pt>
                <c:pt idx="2">
                  <c:v>Été (682)</c:v>
                </c:pt>
              </c:strCache>
            </c:strRef>
          </c:cat>
          <c:val>
            <c:numRef>
              <c:f>'Nuitées - localité'!$J$9:$L$9</c:f>
              <c:numCache>
                <c:formatCode>0.00%</c:formatCode>
                <c:ptCount val="3"/>
                <c:pt idx="0">
                  <c:v>0.23108127051477179</c:v>
                </c:pt>
                <c:pt idx="1">
                  <c:v>0.21323839438405071</c:v>
                </c:pt>
                <c:pt idx="2">
                  <c:v>0.2581789136576273</c:v>
                </c:pt>
              </c:numCache>
            </c:numRef>
          </c:val>
        </c:ser>
        <c:ser>
          <c:idx val="3"/>
          <c:order val="3"/>
          <c:tx>
            <c:strRef>
              <c:f>'Nuitées - localité'!$I$10</c:f>
              <c:strCache>
                <c:ptCount val="1"/>
                <c:pt idx="0">
                  <c:v>Plus de 14 nuitées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'Nuitées - localité'!$J$5:$L$5</c:f>
              <c:strCache>
                <c:ptCount val="3"/>
                <c:pt idx="0">
                  <c:v>Hiver/Été (4269)</c:v>
                </c:pt>
                <c:pt idx="1">
                  <c:v>Hiver (3587)</c:v>
                </c:pt>
                <c:pt idx="2">
                  <c:v>Été (682)</c:v>
                </c:pt>
              </c:strCache>
            </c:strRef>
          </c:cat>
          <c:val>
            <c:numRef>
              <c:f>'Nuitées - localité'!$J$10:$L$10</c:f>
              <c:numCache>
                <c:formatCode>0.00%</c:formatCode>
                <c:ptCount val="3"/>
                <c:pt idx="0">
                  <c:v>8.0110810600568585E-2</c:v>
                </c:pt>
                <c:pt idx="1">
                  <c:v>5.2965208128497081E-2</c:v>
                </c:pt>
                <c:pt idx="2">
                  <c:v>0.12133633070713475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3434880"/>
        <c:axId val="143436416"/>
      </c:barChart>
      <c:catAx>
        <c:axId val="1434348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436416"/>
        <c:crosses val="autoZero"/>
        <c:auto val="1"/>
        <c:lblAlgn val="ctr"/>
        <c:lblOffset val="100"/>
        <c:noMultiLvlLbl val="0"/>
      </c:catAx>
      <c:valAx>
        <c:axId val="14343641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3434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23714650503108"/>
          <c:y val="0.30199462223835821"/>
          <c:w val="0.17462604199667922"/>
          <c:h val="0.38101381595723088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15898124688597E-4"/>
          <c:y val="3.1746085563811206E-2"/>
          <c:w val="0.78590474183868375"/>
          <c:h val="0.89770604025796019"/>
        </c:manualLayout>
      </c:layout>
      <c:barChart>
        <c:barDir val="col"/>
        <c:grouping val="clustered"/>
        <c:varyColors val="0"/>
        <c:ser>
          <c:idx val="0"/>
          <c:order val="0"/>
          <c:tx>
            <c:v>Valais (4269)</c:v>
          </c:tx>
          <c:spPr>
            <a:solidFill>
              <a:srgbClr val="A40000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'Nuitées - localité'!$A$20:$A$23</c:f>
              <c:strCache>
                <c:ptCount val="4"/>
                <c:pt idx="0">
                  <c:v>Moins de 3 nuitées</c:v>
                </c:pt>
                <c:pt idx="1">
                  <c:v>De 4 à 7 nuitées</c:v>
                </c:pt>
                <c:pt idx="2">
                  <c:v>De 8 à 14 nuitées</c:v>
                </c:pt>
                <c:pt idx="3">
                  <c:v>Plus de 14 nuitées</c:v>
                </c:pt>
              </c:strCache>
            </c:strRef>
          </c:cat>
          <c:val>
            <c:numRef>
              <c:f>'Nuitées - localité'!$B$20:$B$23</c:f>
              <c:numCache>
                <c:formatCode>0.00%</c:formatCode>
                <c:ptCount val="4"/>
                <c:pt idx="0">
                  <c:v>0.22132481808515295</c:v>
                </c:pt>
                <c:pt idx="1">
                  <c:v>0.46748310079950672</c:v>
                </c:pt>
                <c:pt idx="2">
                  <c:v>0.23108127051477179</c:v>
                </c:pt>
                <c:pt idx="3">
                  <c:v>8.0110810600568585E-2</c:v>
                </c:pt>
              </c:numCache>
            </c:numRef>
          </c:val>
        </c:ser>
        <c:ser>
          <c:idx val="2"/>
          <c:order val="1"/>
          <c:tx>
            <c:v>Salzburgerland (6557)</c:v>
          </c:tx>
          <c:spPr>
            <a:solidFill>
              <a:srgbClr val="41A5BF">
                <a:lumMod val="75000"/>
              </a:srgb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'Nuitées - localité'!$A$20:$A$23</c:f>
              <c:strCache>
                <c:ptCount val="4"/>
                <c:pt idx="0">
                  <c:v>Moins de 3 nuitées</c:v>
                </c:pt>
                <c:pt idx="1">
                  <c:v>De 4 à 7 nuitées</c:v>
                </c:pt>
                <c:pt idx="2">
                  <c:v>De 8 à 14 nuitées</c:v>
                </c:pt>
                <c:pt idx="3">
                  <c:v>Plus de 14 nuitées</c:v>
                </c:pt>
              </c:strCache>
            </c:strRef>
          </c:cat>
          <c:val>
            <c:numRef>
              <c:f>'Nuitées - localité'!$C$20:$C$23</c:f>
              <c:numCache>
                <c:formatCode>0.00%</c:formatCode>
                <c:ptCount val="4"/>
                <c:pt idx="0">
                  <c:v>0.22148047108163771</c:v>
                </c:pt>
                <c:pt idx="1">
                  <c:v>0.580156933824579</c:v>
                </c:pt>
                <c:pt idx="2">
                  <c:v>0.16156779919890629</c:v>
                </c:pt>
                <c:pt idx="3">
                  <c:v>3.6794795894877011E-2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3330304"/>
        <c:axId val="143368960"/>
      </c:barChart>
      <c:catAx>
        <c:axId val="143330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368960"/>
        <c:crosses val="autoZero"/>
        <c:auto val="1"/>
        <c:lblAlgn val="ctr"/>
        <c:lblOffset val="100"/>
        <c:noMultiLvlLbl val="0"/>
      </c:catAx>
      <c:valAx>
        <c:axId val="14336896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3330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79791582991628"/>
          <c:y val="0.41640927610572864"/>
          <c:w val="0.25820197859882899"/>
          <c:h val="0.19284913906364676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078595578095111"/>
          <c:y val="3.8730034328912616E-2"/>
          <c:w val="0.53425841896881532"/>
          <c:h val="0.92668704420477355"/>
        </c:manualLayout>
      </c:layout>
      <c:barChart>
        <c:barDir val="bar"/>
        <c:grouping val="clustered"/>
        <c:varyColors val="0"/>
        <c:ser>
          <c:idx val="0"/>
          <c:order val="0"/>
          <c:tx>
            <c:v>Salzburgerland (354-3615)</c:v>
          </c:tx>
          <c:spPr>
            <a:solidFill>
              <a:srgbClr val="41A5BF">
                <a:lumMod val="75000"/>
              </a:srgb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'Type de vacances'!$D$5:$D$24</c:f>
              <c:strCache>
                <c:ptCount val="20"/>
                <c:pt idx="0">
                  <c:v>Séjour privé lié à une occasion professionnelle</c:v>
                </c:pt>
                <c:pt idx="1">
                  <c:v>Séjour de shopping</c:v>
                </c:pt>
                <c:pt idx="2">
                  <c:v>Circuit/voyage touristique/visites</c:v>
                </c:pt>
                <c:pt idx="3">
                  <c:v>Vacances découverte en ville</c:v>
                </c:pt>
                <c:pt idx="4">
                  <c:v>Vacances culturelles</c:v>
                </c:pt>
                <c:pt idx="5">
                  <c:v>Voyage pour une manifestation</c:v>
                </c:pt>
                <c:pt idx="6">
                  <c:v>Autre</c:v>
                </c:pt>
                <c:pt idx="7">
                  <c:v>Voyage culinaire/viticole</c:v>
                </c:pt>
                <c:pt idx="8">
                  <c:v>Autres vacances sportives</c:v>
                </c:pt>
                <c:pt idx="9">
                  <c:v>Vacances de divertissement</c:v>
                </c:pt>
                <c:pt idx="10">
                  <c:v>Vacances spa/beauté</c:v>
                </c:pt>
                <c:pt idx="11">
                  <c:v>Vacances santé/cure</c:v>
                </c:pt>
                <c:pt idx="12">
                  <c:v>Vacances thermales</c:v>
                </c:pt>
                <c:pt idx="13">
                  <c:v>Vacances de vélo/VTT</c:v>
                </c:pt>
                <c:pt idx="14">
                  <c:v>Visite d'amis/de famille</c:v>
                </c:pt>
                <c:pt idx="15">
                  <c:v>Vacances nature</c:v>
                </c:pt>
                <c:pt idx="16">
                  <c:v>Vacances de détente</c:v>
                </c:pt>
                <c:pt idx="17">
                  <c:v>Vacances de randonnée/de montagne</c:v>
                </c:pt>
                <c:pt idx="18">
                  <c:v>Vacances de ski/snowboard</c:v>
                </c:pt>
                <c:pt idx="19">
                  <c:v>Vacances de neige</c:v>
                </c:pt>
              </c:strCache>
            </c:strRef>
          </c:cat>
          <c:val>
            <c:numRef>
              <c:f>'Type de vacances'!$F$5:$F$24</c:f>
              <c:numCache>
                <c:formatCode>0.00%</c:formatCode>
                <c:ptCount val="20"/>
                <c:pt idx="0">
                  <c:v>9.5018161271059123E-3</c:v>
                </c:pt>
                <c:pt idx="1">
                  <c:v>0.16294097968399451</c:v>
                </c:pt>
                <c:pt idx="2">
                  <c:v>1.7796053409052565E-2</c:v>
                </c:pt>
                <c:pt idx="3">
                  <c:v>6.4606423764911186E-2</c:v>
                </c:pt>
                <c:pt idx="4">
                  <c:v>3.4332933117356836E-2</c:v>
                </c:pt>
                <c:pt idx="5">
                  <c:v>1.5718512728211852E-2</c:v>
                </c:pt>
                <c:pt idx="6">
                  <c:v>7.4794315662199641E-3</c:v>
                </c:pt>
                <c:pt idx="7">
                  <c:v>1.1117170245760966E-2</c:v>
                </c:pt>
                <c:pt idx="8">
                  <c:v>1.2401564993070532E-2</c:v>
                </c:pt>
                <c:pt idx="9">
                  <c:v>5.7512804847574039E-2</c:v>
                </c:pt>
                <c:pt idx="10">
                  <c:v>6.5281006464884786E-2</c:v>
                </c:pt>
                <c:pt idx="11">
                  <c:v>3.6451491674161868E-2</c:v>
                </c:pt>
                <c:pt idx="12">
                  <c:v>0</c:v>
                </c:pt>
                <c:pt idx="13">
                  <c:v>3.1109394551396507E-2</c:v>
                </c:pt>
                <c:pt idx="14">
                  <c:v>3.0510802462829629E-2</c:v>
                </c:pt>
                <c:pt idx="15">
                  <c:v>8.2524952719276151E-2</c:v>
                </c:pt>
                <c:pt idx="16">
                  <c:v>0.17934647502145745</c:v>
                </c:pt>
                <c:pt idx="17">
                  <c:v>0.10548061350707194</c:v>
                </c:pt>
                <c:pt idx="18">
                  <c:v>0.63733857350476186</c:v>
                </c:pt>
                <c:pt idx="19">
                  <c:v>0.47101718325263842</c:v>
                </c:pt>
              </c:numCache>
            </c:numRef>
          </c:val>
        </c:ser>
        <c:ser>
          <c:idx val="1"/>
          <c:order val="1"/>
          <c:tx>
            <c:v>Valais (4785)</c:v>
          </c:tx>
          <c:spPr>
            <a:solidFill>
              <a:srgbClr val="A40000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'Type de vacances'!$D$5:$D$24</c:f>
              <c:strCache>
                <c:ptCount val="20"/>
                <c:pt idx="0">
                  <c:v>Séjour privé lié à une occasion professionnelle</c:v>
                </c:pt>
                <c:pt idx="1">
                  <c:v>Séjour de shopping</c:v>
                </c:pt>
                <c:pt idx="2">
                  <c:v>Circuit/voyage touristique/visites</c:v>
                </c:pt>
                <c:pt idx="3">
                  <c:v>Vacances découverte en ville</c:v>
                </c:pt>
                <c:pt idx="4">
                  <c:v>Vacances culturelles</c:v>
                </c:pt>
                <c:pt idx="5">
                  <c:v>Voyage pour une manifestation</c:v>
                </c:pt>
                <c:pt idx="6">
                  <c:v>Autre</c:v>
                </c:pt>
                <c:pt idx="7">
                  <c:v>Voyage culinaire/viticole</c:v>
                </c:pt>
                <c:pt idx="8">
                  <c:v>Autres vacances sportives</c:v>
                </c:pt>
                <c:pt idx="9">
                  <c:v>Vacances de divertissement</c:v>
                </c:pt>
                <c:pt idx="10">
                  <c:v>Vacances spa/beauté</c:v>
                </c:pt>
                <c:pt idx="11">
                  <c:v>Vacances santé/cure</c:v>
                </c:pt>
                <c:pt idx="12">
                  <c:v>Vacances thermales</c:v>
                </c:pt>
                <c:pt idx="13">
                  <c:v>Vacances de vélo/VTT</c:v>
                </c:pt>
                <c:pt idx="14">
                  <c:v>Visite d'amis/de famille</c:v>
                </c:pt>
                <c:pt idx="15">
                  <c:v>Vacances nature</c:v>
                </c:pt>
                <c:pt idx="16">
                  <c:v>Vacances de détente</c:v>
                </c:pt>
                <c:pt idx="17">
                  <c:v>Vacances de randonnée/de montagne</c:v>
                </c:pt>
                <c:pt idx="18">
                  <c:v>Vacances de ski/snowboard</c:v>
                </c:pt>
                <c:pt idx="19">
                  <c:v>Vacances de neige</c:v>
                </c:pt>
              </c:strCache>
            </c:strRef>
          </c:cat>
          <c:val>
            <c:numRef>
              <c:f>'Type de vacances'!$E$5:$E$24</c:f>
              <c:numCache>
                <c:formatCode>0.00%</c:formatCode>
                <c:ptCount val="20"/>
                <c:pt idx="0">
                  <c:v>9.1055634054475702E-3</c:v>
                </c:pt>
                <c:pt idx="1">
                  <c:v>9.9736680294032973E-3</c:v>
                </c:pt>
                <c:pt idx="2">
                  <c:v>1.1572362010540774E-2</c:v>
                </c:pt>
                <c:pt idx="3">
                  <c:v>1.2911721569065405E-2</c:v>
                </c:pt>
                <c:pt idx="4">
                  <c:v>1.4633619261601739E-2</c:v>
                </c:pt>
                <c:pt idx="5">
                  <c:v>1.933894338879653E-2</c:v>
                </c:pt>
                <c:pt idx="6">
                  <c:v>2.9301957305620841E-2</c:v>
                </c:pt>
                <c:pt idx="7">
                  <c:v>3.3613736095595419E-2</c:v>
                </c:pt>
                <c:pt idx="8">
                  <c:v>3.5551322926155843E-2</c:v>
                </c:pt>
                <c:pt idx="9">
                  <c:v>3.7283546747154492E-2</c:v>
                </c:pt>
                <c:pt idx="10">
                  <c:v>4.0756583459650352E-2</c:v>
                </c:pt>
                <c:pt idx="11">
                  <c:v>4.2754174062970628E-2</c:v>
                </c:pt>
                <c:pt idx="12">
                  <c:v>5.7448485229705887E-2</c:v>
                </c:pt>
                <c:pt idx="13">
                  <c:v>7.2478635029434635E-2</c:v>
                </c:pt>
                <c:pt idx="14">
                  <c:v>0.14788389255586021</c:v>
                </c:pt>
                <c:pt idx="15">
                  <c:v>0.1970170513150756</c:v>
                </c:pt>
                <c:pt idx="16">
                  <c:v>0.20751352689829219</c:v>
                </c:pt>
                <c:pt idx="17">
                  <c:v>0.29840399294369735</c:v>
                </c:pt>
                <c:pt idx="18">
                  <c:v>0.59718379336666394</c:v>
                </c:pt>
                <c:pt idx="19">
                  <c:v>0.74410066441760192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3106816"/>
        <c:axId val="143108352"/>
      </c:barChart>
      <c:catAx>
        <c:axId val="143106816"/>
        <c:scaling>
          <c:orientation val="minMax"/>
        </c:scaling>
        <c:delete val="0"/>
        <c:axPos val="l"/>
        <c:majorTickMark val="none"/>
        <c:minorTickMark val="none"/>
        <c:tickLblPos val="nextTo"/>
        <c:crossAx val="143108352"/>
        <c:crosses val="autoZero"/>
        <c:auto val="1"/>
        <c:lblAlgn val="ctr"/>
        <c:lblOffset val="100"/>
        <c:noMultiLvlLbl val="0"/>
      </c:catAx>
      <c:valAx>
        <c:axId val="14310835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43106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14700387027891"/>
          <c:y val="0.38785287142373143"/>
          <c:w val="0.17548011477378886"/>
          <c:h val="7.4993938354906253E-2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152039449074667"/>
          <c:y val="3.6656477897613234E-2"/>
          <c:w val="0.44668778311595697"/>
          <c:h val="0.92668704420477355"/>
        </c:manualLayout>
      </c:layout>
      <c:barChart>
        <c:barDir val="bar"/>
        <c:grouping val="clustered"/>
        <c:varyColors val="0"/>
        <c:ser>
          <c:idx val="0"/>
          <c:order val="0"/>
          <c:tx>
            <c:v>Salzburgerland (486-3611)</c:v>
          </c:tx>
          <c:spPr>
            <a:solidFill>
              <a:srgbClr val="41A5BF">
                <a:lumMod val="75000"/>
              </a:srgb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'Type de vacances'!$I$5:$I$21</c:f>
              <c:strCache>
                <c:ptCount val="17"/>
                <c:pt idx="0">
                  <c:v>Séjour privé lié à une occasion professionnelle </c:v>
                </c:pt>
                <c:pt idx="1">
                  <c:v>Vacances de divertissement</c:v>
                </c:pt>
                <c:pt idx="2">
                  <c:v>Vacances découverte en ville</c:v>
                </c:pt>
                <c:pt idx="3">
                  <c:v>Circuit/voyage touristique/visites</c:v>
                </c:pt>
                <c:pt idx="4">
                  <c:v>Vacances baignade/vacances près d'un lac</c:v>
                </c:pt>
                <c:pt idx="5">
                  <c:v>Vacances culturelles</c:v>
                </c:pt>
                <c:pt idx="6">
                  <c:v>Voyage pour une manifestation</c:v>
                </c:pt>
                <c:pt idx="7">
                  <c:v>Autre</c:v>
                </c:pt>
                <c:pt idx="8">
                  <c:v>Voyage culinaire/viticole</c:v>
                </c:pt>
                <c:pt idx="9">
                  <c:v>Vacances santé/cure</c:v>
                </c:pt>
                <c:pt idx="10">
                  <c:v>Vacances spa/beauté</c:v>
                </c:pt>
                <c:pt idx="11">
                  <c:v>Vacances de vélo/VTT</c:v>
                </c:pt>
                <c:pt idx="12">
                  <c:v>Autres vacances sportives</c:v>
                </c:pt>
                <c:pt idx="13">
                  <c:v>Visite d'amis/de famille</c:v>
                </c:pt>
                <c:pt idx="14">
                  <c:v>Vacances de détente</c:v>
                </c:pt>
                <c:pt idx="15">
                  <c:v>Vacances nature</c:v>
                </c:pt>
                <c:pt idx="16">
                  <c:v>Vacances de randonnée/de montagne</c:v>
                </c:pt>
              </c:strCache>
            </c:strRef>
          </c:cat>
          <c:val>
            <c:numRef>
              <c:f>'Type de vacances'!$K$5:$K$21</c:f>
              <c:numCache>
                <c:formatCode>0.00%</c:formatCode>
                <c:ptCount val="17"/>
                <c:pt idx="0">
                  <c:v>8.3771750460794117E-3</c:v>
                </c:pt>
                <c:pt idx="1">
                  <c:v>2.1323109647730768E-2</c:v>
                </c:pt>
                <c:pt idx="2">
                  <c:v>0.1222390477362327</c:v>
                </c:pt>
                <c:pt idx="3">
                  <c:v>9.7341930463326828E-2</c:v>
                </c:pt>
                <c:pt idx="4">
                  <c:v>0.13517700410079111</c:v>
                </c:pt>
                <c:pt idx="5">
                  <c:v>9.0338364760288531E-2</c:v>
                </c:pt>
                <c:pt idx="6">
                  <c:v>2.5923782236741046E-2</c:v>
                </c:pt>
                <c:pt idx="7">
                  <c:v>2.2932510101080883E-2</c:v>
                </c:pt>
                <c:pt idx="8">
                  <c:v>1.5715271882725573E-2</c:v>
                </c:pt>
                <c:pt idx="9">
                  <c:v>6.3219379892252597E-2</c:v>
                </c:pt>
                <c:pt idx="10">
                  <c:v>7.9798036297297939E-2</c:v>
                </c:pt>
                <c:pt idx="11">
                  <c:v>0.11941094802706489</c:v>
                </c:pt>
                <c:pt idx="12">
                  <c:v>2.9721569415414414E-2</c:v>
                </c:pt>
                <c:pt idx="13">
                  <c:v>4.7604057285327087E-2</c:v>
                </c:pt>
                <c:pt idx="14">
                  <c:v>0.42069484154057613</c:v>
                </c:pt>
                <c:pt idx="15">
                  <c:v>0.41231950364104747</c:v>
                </c:pt>
                <c:pt idx="16">
                  <c:v>0.56425130601495865</c:v>
                </c:pt>
              </c:numCache>
            </c:numRef>
          </c:val>
        </c:ser>
        <c:ser>
          <c:idx val="1"/>
          <c:order val="1"/>
          <c:tx>
            <c:v>Valais (598)</c:v>
          </c:tx>
          <c:spPr>
            <a:solidFill>
              <a:srgbClr val="A40000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'Type de vacances'!$I$5:$I$21</c:f>
              <c:strCache>
                <c:ptCount val="17"/>
                <c:pt idx="0">
                  <c:v>Séjour privé lié à une occasion professionnelle </c:v>
                </c:pt>
                <c:pt idx="1">
                  <c:v>Vacances de divertissement</c:v>
                </c:pt>
                <c:pt idx="2">
                  <c:v>Vacances découverte en ville</c:v>
                </c:pt>
                <c:pt idx="3">
                  <c:v>Circuit/voyage touristique/visites</c:v>
                </c:pt>
                <c:pt idx="4">
                  <c:v>Vacances baignade/vacances près d'un lac</c:v>
                </c:pt>
                <c:pt idx="5">
                  <c:v>Vacances culturelles</c:v>
                </c:pt>
                <c:pt idx="6">
                  <c:v>Voyage pour une manifestation</c:v>
                </c:pt>
                <c:pt idx="7">
                  <c:v>Autre</c:v>
                </c:pt>
                <c:pt idx="8">
                  <c:v>Voyage culinaire/viticole</c:v>
                </c:pt>
                <c:pt idx="9">
                  <c:v>Vacances santé/cure</c:v>
                </c:pt>
                <c:pt idx="10">
                  <c:v>Vacances spa/beauté</c:v>
                </c:pt>
                <c:pt idx="11">
                  <c:v>Vacances de vélo/VTT</c:v>
                </c:pt>
                <c:pt idx="12">
                  <c:v>Autres vacances sportives</c:v>
                </c:pt>
                <c:pt idx="13">
                  <c:v>Visite d'amis/de famille</c:v>
                </c:pt>
                <c:pt idx="14">
                  <c:v>Vacances de détente</c:v>
                </c:pt>
                <c:pt idx="15">
                  <c:v>Vacances nature</c:v>
                </c:pt>
                <c:pt idx="16">
                  <c:v>Vacances de randonnée/de montagne</c:v>
                </c:pt>
              </c:strCache>
            </c:strRef>
          </c:cat>
          <c:val>
            <c:numRef>
              <c:f>'Type de vacances'!$J$5:$J$21</c:f>
              <c:numCache>
                <c:formatCode>0.00%</c:formatCode>
                <c:ptCount val="17"/>
                <c:pt idx="0">
                  <c:v>3.589114591942495E-3</c:v>
                </c:pt>
                <c:pt idx="1">
                  <c:v>9.3957597302290925E-3</c:v>
                </c:pt>
                <c:pt idx="2">
                  <c:v>1.4069584980206343E-2</c:v>
                </c:pt>
                <c:pt idx="3">
                  <c:v>2.1866520003297668E-2</c:v>
                </c:pt>
                <c:pt idx="4">
                  <c:v>2.9914569762572389E-2</c:v>
                </c:pt>
                <c:pt idx="5">
                  <c:v>3.0447202046222477E-2</c:v>
                </c:pt>
                <c:pt idx="6">
                  <c:v>4.7878447196335432E-2</c:v>
                </c:pt>
                <c:pt idx="7">
                  <c:v>4.9766107876753049E-2</c:v>
                </c:pt>
                <c:pt idx="8">
                  <c:v>6.143555684092579E-2</c:v>
                </c:pt>
                <c:pt idx="9">
                  <c:v>7.4262088345105587E-2</c:v>
                </c:pt>
                <c:pt idx="10">
                  <c:v>8.0764121320623966E-2</c:v>
                </c:pt>
                <c:pt idx="11">
                  <c:v>0.10989116609069324</c:v>
                </c:pt>
                <c:pt idx="12">
                  <c:v>0.18841921146187979</c:v>
                </c:pt>
                <c:pt idx="13">
                  <c:v>0.20383028061281036</c:v>
                </c:pt>
                <c:pt idx="14">
                  <c:v>0.31372012201946681</c:v>
                </c:pt>
                <c:pt idx="15">
                  <c:v>0.47587923546314664</c:v>
                </c:pt>
                <c:pt idx="16">
                  <c:v>0.75179918299879889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2170368"/>
        <c:axId val="142176256"/>
      </c:barChart>
      <c:catAx>
        <c:axId val="142170368"/>
        <c:scaling>
          <c:orientation val="minMax"/>
        </c:scaling>
        <c:delete val="0"/>
        <c:axPos val="l"/>
        <c:majorTickMark val="none"/>
        <c:minorTickMark val="none"/>
        <c:tickLblPos val="nextTo"/>
        <c:crossAx val="142176256"/>
        <c:crosses val="autoZero"/>
        <c:auto val="1"/>
        <c:lblAlgn val="ctr"/>
        <c:lblOffset val="100"/>
        <c:noMultiLvlLbl val="0"/>
      </c:catAx>
      <c:valAx>
        <c:axId val="14217625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42170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55563632498211"/>
          <c:y val="0.46036372604705877"/>
          <c:w val="0.17255546506512084"/>
          <c:h val="7.5118281535977882E-2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8620676146825"/>
          <c:y val="0.10246036994979431"/>
          <c:w val="0.75178919799204191"/>
          <c:h val="0.8536202735529328"/>
        </c:manualLayout>
      </c:layout>
      <c:barChart>
        <c:barDir val="bar"/>
        <c:grouping val="clustered"/>
        <c:varyColors val="0"/>
        <c:ser>
          <c:idx val="0"/>
          <c:order val="0"/>
          <c:tx>
            <c:v>Valais (4682)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'Activités - Sport'!$D$5:$D$22</c:f>
              <c:strCache>
                <c:ptCount val="18"/>
                <c:pt idx="0">
                  <c:v>Ski alpin</c:v>
                </c:pt>
                <c:pt idx="1">
                  <c:v>Randonnées/balades</c:v>
                </c:pt>
                <c:pt idx="2">
                  <c:v>Natation/baignade</c:v>
                </c:pt>
                <c:pt idx="3">
                  <c:v>Snowboard</c:v>
                </c:pt>
                <c:pt idx="4">
                  <c:v>Luge</c:v>
                </c:pt>
                <c:pt idx="5">
                  <c:v>Raquettes</c:v>
                </c:pt>
                <c:pt idx="6">
                  <c:v>Freeride, ski hors-pistes</c:v>
                </c:pt>
                <c:pt idx="7">
                  <c:v>Ski de randonnée</c:v>
                </c:pt>
                <c:pt idx="8">
                  <c:v>Patin à glace</c:v>
                </c:pt>
                <c:pt idx="9">
                  <c:v>Ski de fond/nordique</c:v>
                </c:pt>
                <c:pt idx="10">
                  <c:v>Jogging/course</c:v>
                </c:pt>
                <c:pt idx="11">
                  <c:v>Randonnée/escalade en montagne (circuits longs  et très sportifs vers les sommets) </c:v>
                </c:pt>
                <c:pt idx="12">
                  <c:v>VTT (terrain montagneux/vallonné)</c:v>
                </c:pt>
                <c:pt idx="13">
                  <c:v>Golf</c:v>
                </c:pt>
                <c:pt idx="14">
                  <c:v>Cyclisme (pistes cyclables)</c:v>
                </c:pt>
                <c:pt idx="15">
                  <c:v>Autre</c:v>
                </c:pt>
                <c:pt idx="16">
                  <c:v>Marche nordique (nordic walking)</c:v>
                </c:pt>
                <c:pt idx="17">
                  <c:v>Equitation</c:v>
                </c:pt>
              </c:strCache>
            </c:strRef>
          </c:cat>
          <c:val>
            <c:numRef>
              <c:f>'Activités - Sport'!$E$5:$E$22</c:f>
              <c:numCache>
                <c:formatCode>0.00%</c:formatCode>
                <c:ptCount val="18"/>
                <c:pt idx="0">
                  <c:v>0.83055455449112314</c:v>
                </c:pt>
                <c:pt idx="1">
                  <c:v>0.40629939147031285</c:v>
                </c:pt>
                <c:pt idx="2">
                  <c:v>0.22982130370141463</c:v>
                </c:pt>
                <c:pt idx="3">
                  <c:v>0.19189033809265973</c:v>
                </c:pt>
                <c:pt idx="4">
                  <c:v>0.1890228447123653</c:v>
                </c:pt>
                <c:pt idx="5">
                  <c:v>0.18300429502678944</c:v>
                </c:pt>
                <c:pt idx="6">
                  <c:v>0.16435859675557749</c:v>
                </c:pt>
                <c:pt idx="7">
                  <c:v>0.15107518240930509</c:v>
                </c:pt>
                <c:pt idx="8">
                  <c:v>8.9584495934992903E-2</c:v>
                </c:pt>
                <c:pt idx="9">
                  <c:v>8.492947022029021E-2</c:v>
                </c:pt>
                <c:pt idx="10">
                  <c:v>7.6644172147148901E-2</c:v>
                </c:pt>
                <c:pt idx="11">
                  <c:v>7.4492581026125063E-2</c:v>
                </c:pt>
                <c:pt idx="12">
                  <c:v>6.1729300151787597E-2</c:v>
                </c:pt>
                <c:pt idx="13">
                  <c:v>3.6822921916366581E-2</c:v>
                </c:pt>
                <c:pt idx="14">
                  <c:v>3.1011948952417649E-2</c:v>
                </c:pt>
                <c:pt idx="15">
                  <c:v>2.9932049039492016E-2</c:v>
                </c:pt>
                <c:pt idx="16">
                  <c:v>2.589092010053114E-2</c:v>
                </c:pt>
                <c:pt idx="17">
                  <c:v>1.3753775175291524E-2</c:v>
                </c:pt>
              </c:numCache>
            </c:numRef>
          </c:val>
        </c:ser>
        <c:ser>
          <c:idx val="1"/>
          <c:order val="1"/>
          <c:tx>
            <c:v>Salzburgerland (3615)</c:v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'Activités - Sport'!$D$5:$D$22</c:f>
              <c:strCache>
                <c:ptCount val="18"/>
                <c:pt idx="0">
                  <c:v>Ski alpin</c:v>
                </c:pt>
                <c:pt idx="1">
                  <c:v>Randonnées/balades</c:v>
                </c:pt>
                <c:pt idx="2">
                  <c:v>Natation/baignade</c:v>
                </c:pt>
                <c:pt idx="3">
                  <c:v>Snowboard</c:v>
                </c:pt>
                <c:pt idx="4">
                  <c:v>Luge</c:v>
                </c:pt>
                <c:pt idx="5">
                  <c:v>Raquettes</c:v>
                </c:pt>
                <c:pt idx="6">
                  <c:v>Freeride, ski hors-pistes</c:v>
                </c:pt>
                <c:pt idx="7">
                  <c:v>Ski de randonnée</c:v>
                </c:pt>
                <c:pt idx="8">
                  <c:v>Patin à glace</c:v>
                </c:pt>
                <c:pt idx="9">
                  <c:v>Ski de fond/nordique</c:v>
                </c:pt>
                <c:pt idx="10">
                  <c:v>Jogging/course</c:v>
                </c:pt>
                <c:pt idx="11">
                  <c:v>Randonnée/escalade en montagne (circuits longs  et très sportifs vers les sommets) </c:v>
                </c:pt>
                <c:pt idx="12">
                  <c:v>VTT (terrain montagneux/vallonné)</c:v>
                </c:pt>
                <c:pt idx="13">
                  <c:v>Golf</c:v>
                </c:pt>
                <c:pt idx="14">
                  <c:v>Cyclisme (pistes cyclables)</c:v>
                </c:pt>
                <c:pt idx="15">
                  <c:v>Autre</c:v>
                </c:pt>
                <c:pt idx="16">
                  <c:v>Marche nordique (nordic walking)</c:v>
                </c:pt>
                <c:pt idx="17">
                  <c:v>Equitation</c:v>
                </c:pt>
              </c:strCache>
            </c:strRef>
          </c:cat>
          <c:val>
            <c:numRef>
              <c:f>'Activités - Sport'!$F$5:$F$22</c:f>
              <c:numCache>
                <c:formatCode>0.00%</c:formatCode>
                <c:ptCount val="18"/>
                <c:pt idx="0">
                  <c:v>0.79475292666213992</c:v>
                </c:pt>
                <c:pt idx="1">
                  <c:v>0.17533236439653629</c:v>
                </c:pt>
                <c:pt idx="2">
                  <c:v>0.24537297524165749</c:v>
                </c:pt>
                <c:pt idx="3">
                  <c:v>0.16394579999287059</c:v>
                </c:pt>
                <c:pt idx="4">
                  <c:v>0.15135385228159928</c:v>
                </c:pt>
                <c:pt idx="5">
                  <c:v>3.7451361033527898E-2</c:v>
                </c:pt>
                <c:pt idx="6">
                  <c:v>3.3880803206149473E-2</c:v>
                </c:pt>
                <c:pt idx="7">
                  <c:v>3.607031154712409E-2</c:v>
                </c:pt>
                <c:pt idx="8">
                  <c:v>2.9761157665085764E-2</c:v>
                </c:pt>
                <c:pt idx="9">
                  <c:v>5.3181319764507136E-2</c:v>
                </c:pt>
                <c:pt idx="10">
                  <c:v>4.3011302696878938E-2</c:v>
                </c:pt>
                <c:pt idx="11">
                  <c:v>3.5470401331936172E-2</c:v>
                </c:pt>
                <c:pt idx="12">
                  <c:v>2.6169720313218944E-2</c:v>
                </c:pt>
                <c:pt idx="13">
                  <c:v>0</c:v>
                </c:pt>
                <c:pt idx="14">
                  <c:v>4.0244432914418517E-2</c:v>
                </c:pt>
                <c:pt idx="15">
                  <c:v>1.3870174442705312E-2</c:v>
                </c:pt>
                <c:pt idx="16">
                  <c:v>2.9414025651515522E-2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254080"/>
        <c:axId val="142255616"/>
      </c:barChart>
      <c:catAx>
        <c:axId val="1422540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2255616"/>
        <c:crosses val="autoZero"/>
        <c:auto val="1"/>
        <c:lblAlgn val="ctr"/>
        <c:lblOffset val="100"/>
        <c:noMultiLvlLbl val="0"/>
      </c:catAx>
      <c:valAx>
        <c:axId val="14225561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14225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990661373809757"/>
          <c:y val="0.41239743605741835"/>
          <c:w val="0.16891358729412556"/>
          <c:h val="9.13371266002844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1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28620676146825"/>
          <c:y val="0.10246036994979431"/>
          <c:w val="0.75178919799204191"/>
          <c:h val="0.8536202735529328"/>
        </c:manualLayout>
      </c:layout>
      <c:barChart>
        <c:barDir val="bar"/>
        <c:grouping val="clustered"/>
        <c:varyColors val="0"/>
        <c:ser>
          <c:idx val="0"/>
          <c:order val="0"/>
          <c:tx>
            <c:v>Valais (950)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'Activités - Sport'!$I$5:$I$18</c:f>
              <c:strCache>
                <c:ptCount val="14"/>
                <c:pt idx="0">
                  <c:v>Randonnées/balades</c:v>
                </c:pt>
                <c:pt idx="1">
                  <c:v>Randonnée/escalade en montagne (circuits longs  et très sportifs vers les sommets) </c:v>
                </c:pt>
                <c:pt idx="2">
                  <c:v>Natation/baignade</c:v>
                </c:pt>
                <c:pt idx="3">
                  <c:v>VTT (terrain montagneux/vallonné)</c:v>
                </c:pt>
                <c:pt idx="4">
                  <c:v>Jogging/course</c:v>
                </c:pt>
                <c:pt idx="5">
                  <c:v>Cyclisme (pistes cyclables)</c:v>
                </c:pt>
                <c:pt idx="6">
                  <c:v>Escalade</c:v>
                </c:pt>
                <c:pt idx="7">
                  <c:v>Disciplines sportives d'aventure (Canyoning/rafting/  parcs d'escalade en hauteur etc.) </c:v>
                </c:pt>
                <c:pt idx="8">
                  <c:v>Marche nordique (nordic walking)</c:v>
                </c:pt>
                <c:pt idx="9">
                  <c:v>Golf</c:v>
                </c:pt>
                <c:pt idx="10">
                  <c:v>Programme d'exercices et de fitness</c:v>
                </c:pt>
                <c:pt idx="11">
                  <c:v>Autre</c:v>
                </c:pt>
                <c:pt idx="12">
                  <c:v>Sports nautiques (surf/voile/canoë etc.)</c:v>
                </c:pt>
                <c:pt idx="13">
                  <c:v>Equitation</c:v>
                </c:pt>
              </c:strCache>
            </c:strRef>
          </c:cat>
          <c:val>
            <c:numRef>
              <c:f>'Activités - Sport'!$J$5:$J$18</c:f>
              <c:numCache>
                <c:formatCode>0.00%</c:formatCode>
                <c:ptCount val="14"/>
                <c:pt idx="0">
                  <c:v>0.93130272261710034</c:v>
                </c:pt>
                <c:pt idx="1">
                  <c:v>0.43439448807798364</c:v>
                </c:pt>
                <c:pt idx="2">
                  <c:v>0.27459933020761323</c:v>
                </c:pt>
                <c:pt idx="3">
                  <c:v>0.20327109411416835</c:v>
                </c:pt>
                <c:pt idx="4">
                  <c:v>0.18241044368315831</c:v>
                </c:pt>
                <c:pt idx="5">
                  <c:v>0.16428659555286104</c:v>
                </c:pt>
                <c:pt idx="6">
                  <c:v>0.15023433398445332</c:v>
                </c:pt>
                <c:pt idx="7">
                  <c:v>0.11395943848513912</c:v>
                </c:pt>
                <c:pt idx="8">
                  <c:v>5.7888531474354521E-2</c:v>
                </c:pt>
                <c:pt idx="9">
                  <c:v>5.0830347617637058E-2</c:v>
                </c:pt>
                <c:pt idx="10">
                  <c:v>5.0828484610356481E-2</c:v>
                </c:pt>
                <c:pt idx="11">
                  <c:v>4.4207507084475628E-2</c:v>
                </c:pt>
                <c:pt idx="12">
                  <c:v>2.6030887506833942E-2</c:v>
                </c:pt>
                <c:pt idx="13">
                  <c:v>1.556697858625981E-2</c:v>
                </c:pt>
              </c:numCache>
            </c:numRef>
          </c:val>
        </c:ser>
        <c:ser>
          <c:idx val="1"/>
          <c:order val="1"/>
          <c:tx>
            <c:v>Salzburgerland (3611)</c:v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'Activités - Sport'!$I$5:$I$18</c:f>
              <c:strCache>
                <c:ptCount val="14"/>
                <c:pt idx="0">
                  <c:v>Randonnées/balades</c:v>
                </c:pt>
                <c:pt idx="1">
                  <c:v>Randonnée/escalade en montagne (circuits longs  et très sportifs vers les sommets) </c:v>
                </c:pt>
                <c:pt idx="2">
                  <c:v>Natation/baignade</c:v>
                </c:pt>
                <c:pt idx="3">
                  <c:v>VTT (terrain montagneux/vallonné)</c:v>
                </c:pt>
                <c:pt idx="4">
                  <c:v>Jogging/course</c:v>
                </c:pt>
                <c:pt idx="5">
                  <c:v>Cyclisme (pistes cyclables)</c:v>
                </c:pt>
                <c:pt idx="6">
                  <c:v>Escalade</c:v>
                </c:pt>
                <c:pt idx="7">
                  <c:v>Disciplines sportives d'aventure (Canyoning/rafting/  parcs d'escalade en hauteur etc.) </c:v>
                </c:pt>
                <c:pt idx="8">
                  <c:v>Marche nordique (nordic walking)</c:v>
                </c:pt>
                <c:pt idx="9">
                  <c:v>Golf</c:v>
                </c:pt>
                <c:pt idx="10">
                  <c:v>Programme d'exercices et de fitness</c:v>
                </c:pt>
                <c:pt idx="11">
                  <c:v>Autre</c:v>
                </c:pt>
                <c:pt idx="12">
                  <c:v>Sports nautiques (surf/voile/canoë etc.)</c:v>
                </c:pt>
                <c:pt idx="13">
                  <c:v>Equitation</c:v>
                </c:pt>
              </c:strCache>
            </c:strRef>
          </c:cat>
          <c:val>
            <c:numRef>
              <c:f>'Activités - Sport'!$K$5:$K$18</c:f>
              <c:numCache>
                <c:formatCode>0.00%</c:formatCode>
                <c:ptCount val="14"/>
                <c:pt idx="0">
                  <c:v>0.75318753530011318</c:v>
                </c:pt>
                <c:pt idx="1">
                  <c:v>0.14845837805110018</c:v>
                </c:pt>
                <c:pt idx="2">
                  <c:v>0.41150322395896238</c:v>
                </c:pt>
                <c:pt idx="3">
                  <c:v>9.8783426538802802E-2</c:v>
                </c:pt>
                <c:pt idx="4">
                  <c:v>0.10769588645463112</c:v>
                </c:pt>
                <c:pt idx="5">
                  <c:v>0.1670854187046189</c:v>
                </c:pt>
                <c:pt idx="6">
                  <c:v>4.4649999660446395E-2</c:v>
                </c:pt>
                <c:pt idx="7">
                  <c:v>6.6320321378510502E-2</c:v>
                </c:pt>
                <c:pt idx="8">
                  <c:v>0.10825967915344743</c:v>
                </c:pt>
                <c:pt idx="9">
                  <c:v>4.4470740867348195E-2</c:v>
                </c:pt>
                <c:pt idx="10">
                  <c:v>7.4833144676047375E-2</c:v>
                </c:pt>
                <c:pt idx="11">
                  <c:v>2.6079196295314151E-2</c:v>
                </c:pt>
                <c:pt idx="12">
                  <c:v>4.9553366925887875E-2</c:v>
                </c:pt>
                <c:pt idx="13">
                  <c:v>4.327656730052417E-2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312960"/>
        <c:axId val="142314496"/>
      </c:barChart>
      <c:catAx>
        <c:axId val="1423129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2314496"/>
        <c:crosses val="autoZero"/>
        <c:auto val="1"/>
        <c:lblAlgn val="ctr"/>
        <c:lblOffset val="100"/>
        <c:noMultiLvlLbl val="0"/>
      </c:catAx>
      <c:valAx>
        <c:axId val="14231449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14231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853973629401248"/>
          <c:y val="0.41239741524915963"/>
          <c:w val="0.20895847146113641"/>
          <c:h val="0.12191854273405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Valais (5606)</c:v>
          </c:tx>
          <c:spPr>
            <a:solidFill>
              <a:srgbClr val="A40000"/>
            </a:solidFill>
          </c:spPr>
          <c:invertIfNegative val="0"/>
          <c:dLbls>
            <c:dLbl>
              <c:idx val="3"/>
              <c:layout>
                <c:manualLayout>
                  <c:x val="-4.31018878853155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Âge!$M$4:$M$10</c:f>
              <c:strCache>
                <c:ptCount val="7"/>
                <c:pt idx="0">
                  <c:v>14-19 ans</c:v>
                </c:pt>
                <c:pt idx="1">
                  <c:v>20-29 ans</c:v>
                </c:pt>
                <c:pt idx="2">
                  <c:v>30-39 ans</c:v>
                </c:pt>
                <c:pt idx="3">
                  <c:v>40-49 ans</c:v>
                </c:pt>
                <c:pt idx="4">
                  <c:v>50-59 ans</c:v>
                </c:pt>
                <c:pt idx="5">
                  <c:v>60-69 ans</c:v>
                </c:pt>
                <c:pt idx="6">
                  <c:v>70 plus</c:v>
                </c:pt>
              </c:strCache>
            </c:strRef>
          </c:cat>
          <c:val>
            <c:numRef>
              <c:f>Âge!$B$4:$B$10</c:f>
              <c:numCache>
                <c:formatCode>0.00%</c:formatCode>
                <c:ptCount val="7"/>
                <c:pt idx="0">
                  <c:v>5.3557777568479743E-2</c:v>
                </c:pt>
                <c:pt idx="1">
                  <c:v>0.14339433306623431</c:v>
                </c:pt>
                <c:pt idx="2">
                  <c:v>0.16012610550739681</c:v>
                </c:pt>
                <c:pt idx="3">
                  <c:v>0.25269120761885722</c:v>
                </c:pt>
                <c:pt idx="4">
                  <c:v>0.19199576633585516</c:v>
                </c:pt>
                <c:pt idx="5">
                  <c:v>0.12790527706107316</c:v>
                </c:pt>
                <c:pt idx="6">
                  <c:v>7.0329532842103665E-2</c:v>
                </c:pt>
              </c:numCache>
            </c:numRef>
          </c:val>
        </c:ser>
        <c:ser>
          <c:idx val="1"/>
          <c:order val="1"/>
          <c:tx>
            <c:v>Salzburgerland (7079)</c:v>
          </c:tx>
          <c:spPr>
            <a:solidFill>
              <a:srgbClr val="4BACC6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7.18364798088583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1018878853150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1018878853150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4691838470861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183647980885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Âge!$M$4:$M$10</c:f>
              <c:strCache>
                <c:ptCount val="7"/>
                <c:pt idx="0">
                  <c:v>14-19 ans</c:v>
                </c:pt>
                <c:pt idx="1">
                  <c:v>20-29 ans</c:v>
                </c:pt>
                <c:pt idx="2">
                  <c:v>30-39 ans</c:v>
                </c:pt>
                <c:pt idx="3">
                  <c:v>40-49 ans</c:v>
                </c:pt>
                <c:pt idx="4">
                  <c:v>50-59 ans</c:v>
                </c:pt>
                <c:pt idx="5">
                  <c:v>60-69 ans</c:v>
                </c:pt>
                <c:pt idx="6">
                  <c:v>70 plus</c:v>
                </c:pt>
              </c:strCache>
            </c:strRef>
          </c:cat>
          <c:val>
            <c:numRef>
              <c:f>Âge!$N$4:$N$10</c:f>
              <c:numCache>
                <c:formatCode>0.00%</c:formatCode>
                <c:ptCount val="7"/>
                <c:pt idx="0">
                  <c:v>2.9600000000000001E-2</c:v>
                </c:pt>
                <c:pt idx="1">
                  <c:v>0.13780000000000001</c:v>
                </c:pt>
                <c:pt idx="2">
                  <c:v>0.2306</c:v>
                </c:pt>
                <c:pt idx="3">
                  <c:v>0.28260000000000002</c:v>
                </c:pt>
                <c:pt idx="4">
                  <c:v>0.1794</c:v>
                </c:pt>
                <c:pt idx="5">
                  <c:v>9.3299999999999994E-2</c:v>
                </c:pt>
                <c:pt idx="6">
                  <c:v>4.6699999999999998E-2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19726464"/>
        <c:axId val="119728000"/>
      </c:barChart>
      <c:catAx>
        <c:axId val="1197264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19728000"/>
        <c:crosses val="autoZero"/>
        <c:auto val="1"/>
        <c:lblAlgn val="ctr"/>
        <c:lblOffset val="100"/>
        <c:noMultiLvlLbl val="0"/>
      </c:catAx>
      <c:valAx>
        <c:axId val="1197280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9726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72732908574221"/>
          <c:y val="0.37996729831273579"/>
          <c:w val="0.16127267091425779"/>
          <c:h val="0.24006522915136769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28620676146825"/>
          <c:y val="0.10246036994979431"/>
          <c:w val="0.75178919799204191"/>
          <c:h val="0.8536202735529328"/>
        </c:manualLayout>
      </c:layout>
      <c:barChart>
        <c:barDir val="bar"/>
        <c:grouping val="clustered"/>
        <c:varyColors val="0"/>
        <c:ser>
          <c:idx val="0"/>
          <c:order val="0"/>
          <c:tx>
            <c:v>Valais (950-5632)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'Activités - Sport'!$A$5:$A$14</c:f>
              <c:strCache>
                <c:ptCount val="10"/>
                <c:pt idx="0">
                  <c:v>Ski alpin</c:v>
                </c:pt>
                <c:pt idx="1">
                  <c:v>Randonnées/balades</c:v>
                </c:pt>
                <c:pt idx="2">
                  <c:v>Natation/baignade</c:v>
                </c:pt>
                <c:pt idx="3">
                  <c:v>Randonnée/escalade en montagne (circuits longs  et très sportifs vers les sommets) </c:v>
                </c:pt>
                <c:pt idx="4">
                  <c:v>Snowboard</c:v>
                </c:pt>
                <c:pt idx="5">
                  <c:v>Luge</c:v>
                </c:pt>
                <c:pt idx="6">
                  <c:v>Raquettes</c:v>
                </c:pt>
                <c:pt idx="7">
                  <c:v>Freeride, ski hors-pistes</c:v>
                </c:pt>
                <c:pt idx="8">
                  <c:v>Ski de randonnée</c:v>
                </c:pt>
                <c:pt idx="9">
                  <c:v>Escalade</c:v>
                </c:pt>
              </c:strCache>
            </c:strRef>
          </c:cat>
          <c:val>
            <c:numRef>
              <c:f>'Activités - Sport'!$B$5:$B$14</c:f>
              <c:numCache>
                <c:formatCode>0.00%</c:formatCode>
                <c:ptCount val="10"/>
                <c:pt idx="0">
                  <c:v>0.8305545544911237</c:v>
                </c:pt>
                <c:pt idx="1">
                  <c:v>0.61769892453394093</c:v>
                </c:pt>
                <c:pt idx="2">
                  <c:v>0.2478517681448382</c:v>
                </c:pt>
                <c:pt idx="3">
                  <c:v>0.21941184264924649</c:v>
                </c:pt>
                <c:pt idx="4">
                  <c:v>0.19189033809265929</c:v>
                </c:pt>
                <c:pt idx="5">
                  <c:v>0.18902284471236491</c:v>
                </c:pt>
                <c:pt idx="6">
                  <c:v>0.18300429502678936</c:v>
                </c:pt>
                <c:pt idx="7">
                  <c:v>0.16435859675557754</c:v>
                </c:pt>
                <c:pt idx="8">
                  <c:v>0.15107518240930509</c:v>
                </c:pt>
                <c:pt idx="9">
                  <c:v>0.15023433398445324</c:v>
                </c:pt>
              </c:numCache>
            </c:numRef>
          </c:val>
        </c:ser>
        <c:ser>
          <c:idx val="1"/>
          <c:order val="1"/>
          <c:tx>
            <c:v>Salzburgerland (3611-7226)</c:v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'Activités - Sport'!$A$5:$A$14</c:f>
              <c:strCache>
                <c:ptCount val="10"/>
                <c:pt idx="0">
                  <c:v>Ski alpin</c:v>
                </c:pt>
                <c:pt idx="1">
                  <c:v>Randonnées/balades</c:v>
                </c:pt>
                <c:pt idx="2">
                  <c:v>Natation/baignade</c:v>
                </c:pt>
                <c:pt idx="3">
                  <c:v>Randonnée/escalade en montagne (circuits longs  et très sportifs vers les sommets) </c:v>
                </c:pt>
                <c:pt idx="4">
                  <c:v>Snowboard</c:v>
                </c:pt>
                <c:pt idx="5">
                  <c:v>Luge</c:v>
                </c:pt>
                <c:pt idx="6">
                  <c:v>Raquettes</c:v>
                </c:pt>
                <c:pt idx="7">
                  <c:v>Freeride, ski hors-pistes</c:v>
                </c:pt>
                <c:pt idx="8">
                  <c:v>Ski de randonnée</c:v>
                </c:pt>
                <c:pt idx="9">
                  <c:v>Escalade</c:v>
                </c:pt>
              </c:strCache>
            </c:strRef>
          </c:cat>
          <c:val>
            <c:numRef>
              <c:f>'Activités - Sport'!$C$5:$C$14</c:f>
              <c:numCache>
                <c:formatCode>0.00%</c:formatCode>
                <c:ptCount val="10"/>
                <c:pt idx="0">
                  <c:v>0.79475292666214203</c:v>
                </c:pt>
                <c:pt idx="1">
                  <c:v>0.41534595918164491</c:v>
                </c:pt>
                <c:pt idx="2">
                  <c:v>0.31437559078429289</c:v>
                </c:pt>
                <c:pt idx="3">
                  <c:v>8.2400240892699414E-2</c:v>
                </c:pt>
                <c:pt idx="4">
                  <c:v>0.16394579999287093</c:v>
                </c:pt>
                <c:pt idx="5">
                  <c:v>0.15135385228159953</c:v>
                </c:pt>
                <c:pt idx="6">
                  <c:v>3.7451361033527961E-2</c:v>
                </c:pt>
                <c:pt idx="7">
                  <c:v>3.3880803206149543E-2</c:v>
                </c:pt>
                <c:pt idx="8">
                  <c:v>3.6070311547124159E-2</c:v>
                </c:pt>
                <c:pt idx="9">
                  <c:v>4.4649999660445784E-2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388224"/>
        <c:axId val="142398208"/>
      </c:barChart>
      <c:catAx>
        <c:axId val="1423882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2398208"/>
        <c:crosses val="autoZero"/>
        <c:auto val="1"/>
        <c:lblAlgn val="ctr"/>
        <c:lblOffset val="100"/>
        <c:noMultiLvlLbl val="0"/>
      </c:catAx>
      <c:valAx>
        <c:axId val="142398208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14238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205473152043767"/>
          <c:y val="0.41239743605741835"/>
          <c:w val="0.19966565765538133"/>
          <c:h val="0.15332965027662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1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8813987314085746"/>
          <c:y val="0.10246041712644059"/>
          <c:w val="0.61151137357830276"/>
          <c:h val="0.8536202735529328"/>
        </c:manualLayout>
      </c:layout>
      <c:barChart>
        <c:barDir val="bar"/>
        <c:grouping val="clustered"/>
        <c:varyColors val="0"/>
        <c:ser>
          <c:idx val="0"/>
          <c:order val="0"/>
          <c:tx>
            <c:v>Valais (4286)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'Activités - Autres'!$D$5:$D$26</c:f>
              <c:strCache>
                <c:ptCount val="22"/>
                <c:pt idx="0">
                  <c:v>Aller au restaurant</c:v>
                </c:pt>
                <c:pt idx="1">
                  <c:v>Promenades</c:v>
                </c:pt>
                <c:pt idx="2">
                  <c:v>Après Ski</c:v>
                </c:pt>
                <c:pt idx="3">
                  <c:v>Déguster des plats/boissons régionaux typiques</c:v>
                </c:pt>
                <c:pt idx="4">
                  <c:v>Bars/discothèques/vie nocturne</c:v>
                </c:pt>
                <c:pt idx="5">
                  <c:v>Bains thermaux</c:v>
                </c:pt>
                <c:pt idx="6">
                  <c:v>Excursions dans les environs</c:v>
                </c:pt>
                <c:pt idx="7">
                  <c:v>Shopping (exclus articles de consommation courante)</c:v>
                </c:pt>
                <c:pt idx="8">
                  <c:v>Visite de sites naturels</c:v>
                </c:pt>
                <c:pt idx="9">
                  <c:v>Manifestations sportives</c:v>
                </c:pt>
                <c:pt idx="10">
                  <c:v>Complexes aquatiques</c:v>
                </c:pt>
                <c:pt idx="11">
                  <c:v>Visite de monuments</c:v>
                </c:pt>
                <c:pt idx="12">
                  <c:v>Offres beauté/spa/bien-être</c:v>
                </c:pt>
                <c:pt idx="13">
                  <c:v>Festivals/événements</c:v>
                </c:pt>
                <c:pt idx="14">
                  <c:v>Fêtes viticoles/guinguettes</c:v>
                </c:pt>
                <c:pt idx="15">
                  <c:v>Musées/expositions</c:v>
                </c:pt>
                <c:pt idx="16">
                  <c:v>Marchés de Noël</c:v>
                </c:pt>
                <c:pt idx="17">
                  <c:v>Manifestations populaires traditionnelles/ musique folklorique</c:v>
                </c:pt>
                <c:pt idx="18">
                  <c:v>Excursions sur l'eau</c:v>
                </c:pt>
                <c:pt idx="19">
                  <c:v>Concerts de musique classique/opéras/opérettes</c:v>
                </c:pt>
                <c:pt idx="20">
                  <c:v>Parcs d'attractions/de loisirs/parcs animaliers</c:v>
                </c:pt>
                <c:pt idx="21">
                  <c:v>Offres santé/cure</c:v>
                </c:pt>
              </c:strCache>
            </c:strRef>
          </c:cat>
          <c:val>
            <c:numRef>
              <c:f>'Activités - Autres'!$E$5:$E$26</c:f>
              <c:numCache>
                <c:formatCode>0.00%</c:formatCode>
                <c:ptCount val="22"/>
                <c:pt idx="0">
                  <c:v>0.53216464790411711</c:v>
                </c:pt>
                <c:pt idx="1">
                  <c:v>0.44042809169020408</c:v>
                </c:pt>
                <c:pt idx="2">
                  <c:v>0.41831033960556269</c:v>
                </c:pt>
                <c:pt idx="3">
                  <c:v>0.23032398719610567</c:v>
                </c:pt>
                <c:pt idx="4">
                  <c:v>0.21194488231633712</c:v>
                </c:pt>
                <c:pt idx="5">
                  <c:v>0.18339205132778599</c:v>
                </c:pt>
                <c:pt idx="6">
                  <c:v>0.18201047251205005</c:v>
                </c:pt>
                <c:pt idx="7">
                  <c:v>0.14815870990818431</c:v>
                </c:pt>
                <c:pt idx="8">
                  <c:v>0.13337517483496064</c:v>
                </c:pt>
                <c:pt idx="9">
                  <c:v>0.10342638638684004</c:v>
                </c:pt>
                <c:pt idx="10">
                  <c:v>8.4631211971363002E-2</c:v>
                </c:pt>
                <c:pt idx="11">
                  <c:v>8.1518369510450758E-2</c:v>
                </c:pt>
                <c:pt idx="12">
                  <c:v>7.0012657506244108E-2</c:v>
                </c:pt>
                <c:pt idx="13">
                  <c:v>5.9254446706928053E-2</c:v>
                </c:pt>
                <c:pt idx="14">
                  <c:v>5.2389806425031014E-2</c:v>
                </c:pt>
                <c:pt idx="15">
                  <c:v>4.9991268048133967E-2</c:v>
                </c:pt>
                <c:pt idx="16">
                  <c:v>3.6256710990952103E-2</c:v>
                </c:pt>
                <c:pt idx="17">
                  <c:v>3.2019439858713687E-2</c:v>
                </c:pt>
                <c:pt idx="18">
                  <c:v>2.4447573869579815E-2</c:v>
                </c:pt>
                <c:pt idx="19">
                  <c:v>2.3000404187723172E-2</c:v>
                </c:pt>
                <c:pt idx="20">
                  <c:v>1.997271117294375E-2</c:v>
                </c:pt>
                <c:pt idx="21">
                  <c:v>1.4358573131927755E-2</c:v>
                </c:pt>
              </c:numCache>
            </c:numRef>
          </c:val>
        </c:ser>
        <c:ser>
          <c:idx val="1"/>
          <c:order val="1"/>
          <c:tx>
            <c:v>Salzburgerland (354-3615)</c:v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'Activités - Autres'!$D$5:$D$26</c:f>
              <c:strCache>
                <c:ptCount val="22"/>
                <c:pt idx="0">
                  <c:v>Aller au restaurant</c:v>
                </c:pt>
                <c:pt idx="1">
                  <c:v>Promenades</c:v>
                </c:pt>
                <c:pt idx="2">
                  <c:v>Après Ski</c:v>
                </c:pt>
                <c:pt idx="3">
                  <c:v>Déguster des plats/boissons régionaux typiques</c:v>
                </c:pt>
                <c:pt idx="4">
                  <c:v>Bars/discothèques/vie nocturne</c:v>
                </c:pt>
                <c:pt idx="5">
                  <c:v>Bains thermaux</c:v>
                </c:pt>
                <c:pt idx="6">
                  <c:v>Excursions dans les environs</c:v>
                </c:pt>
                <c:pt idx="7">
                  <c:v>Shopping (exclus articles de consommation courante)</c:v>
                </c:pt>
                <c:pt idx="8">
                  <c:v>Visite de sites naturels</c:v>
                </c:pt>
                <c:pt idx="9">
                  <c:v>Manifestations sportives</c:v>
                </c:pt>
                <c:pt idx="10">
                  <c:v>Complexes aquatiques</c:v>
                </c:pt>
                <c:pt idx="11">
                  <c:v>Visite de monuments</c:v>
                </c:pt>
                <c:pt idx="12">
                  <c:v>Offres beauté/spa/bien-être</c:v>
                </c:pt>
                <c:pt idx="13">
                  <c:v>Festivals/événements</c:v>
                </c:pt>
                <c:pt idx="14">
                  <c:v>Fêtes viticoles/guinguettes</c:v>
                </c:pt>
                <c:pt idx="15">
                  <c:v>Musées/expositions</c:v>
                </c:pt>
                <c:pt idx="16">
                  <c:v>Marchés de Noël</c:v>
                </c:pt>
                <c:pt idx="17">
                  <c:v>Manifestations populaires traditionnelles/ musique folklorique</c:v>
                </c:pt>
                <c:pt idx="18">
                  <c:v>Excursions sur l'eau</c:v>
                </c:pt>
                <c:pt idx="19">
                  <c:v>Concerts de musique classique/opéras/opérettes</c:v>
                </c:pt>
                <c:pt idx="20">
                  <c:v>Parcs d'attractions/de loisirs/parcs animaliers</c:v>
                </c:pt>
                <c:pt idx="21">
                  <c:v>Offres santé/cure</c:v>
                </c:pt>
              </c:strCache>
            </c:strRef>
          </c:cat>
          <c:val>
            <c:numRef>
              <c:f>'Activités - Autres'!$F$5:$F$26</c:f>
              <c:numCache>
                <c:formatCode>0.00%</c:formatCode>
                <c:ptCount val="22"/>
                <c:pt idx="0">
                  <c:v>0.37501640538807396</c:v>
                </c:pt>
                <c:pt idx="1">
                  <c:v>0.3347733857048858</c:v>
                </c:pt>
                <c:pt idx="2">
                  <c:v>0.43597276352257797</c:v>
                </c:pt>
                <c:pt idx="3">
                  <c:v>0.23020649466051468</c:v>
                </c:pt>
                <c:pt idx="4">
                  <c:v>0.18228165058927417</c:v>
                </c:pt>
                <c:pt idx="5">
                  <c:v>0.18437850195280614</c:v>
                </c:pt>
                <c:pt idx="6">
                  <c:v>9.9589741810031801E-2</c:v>
                </c:pt>
                <c:pt idx="7">
                  <c:v>0.13584365806721518</c:v>
                </c:pt>
                <c:pt idx="8">
                  <c:v>5.6450887361999852E-2</c:v>
                </c:pt>
                <c:pt idx="9">
                  <c:v>4.4213951230747499E-2</c:v>
                </c:pt>
                <c:pt idx="10">
                  <c:v>8.7949329346836011E-2</c:v>
                </c:pt>
                <c:pt idx="11">
                  <c:v>0.15962966544066978</c:v>
                </c:pt>
                <c:pt idx="12">
                  <c:v>0.15628925859538284</c:v>
                </c:pt>
                <c:pt idx="13">
                  <c:v>3.7555417263752944E-2</c:v>
                </c:pt>
                <c:pt idx="14">
                  <c:v>2.6271749528789953E-2</c:v>
                </c:pt>
                <c:pt idx="15">
                  <c:v>4.4803997166907486E-2</c:v>
                </c:pt>
                <c:pt idx="16">
                  <c:v>7.8399283521983679E-2</c:v>
                </c:pt>
                <c:pt idx="17">
                  <c:v>2.3026764430114918E-2</c:v>
                </c:pt>
                <c:pt idx="18">
                  <c:v>1.4154160616918172E-2</c:v>
                </c:pt>
                <c:pt idx="19">
                  <c:v>1.7203365971844214E-2</c:v>
                </c:pt>
                <c:pt idx="20">
                  <c:v>2.840805237324898E-2</c:v>
                </c:pt>
                <c:pt idx="21">
                  <c:v>3.14242893895708E-2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3259136"/>
        <c:axId val="143260672"/>
      </c:barChart>
      <c:catAx>
        <c:axId val="143259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3260672"/>
        <c:crosses val="autoZero"/>
        <c:auto val="1"/>
        <c:lblAlgn val="ctr"/>
        <c:lblOffset val="100"/>
        <c:noMultiLvlLbl val="0"/>
      </c:catAx>
      <c:valAx>
        <c:axId val="143260672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14325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478291776027999"/>
          <c:y val="0.41239741011389491"/>
          <c:w val="0.1779646762904637"/>
          <c:h val="0.16640132653717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1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28620676146825"/>
          <c:y val="0.10246036994979431"/>
          <c:w val="0.75178919799204191"/>
          <c:h val="0.8536202735529328"/>
        </c:manualLayout>
      </c:layout>
      <c:barChart>
        <c:barDir val="bar"/>
        <c:grouping val="clustered"/>
        <c:varyColors val="0"/>
        <c:ser>
          <c:idx val="0"/>
          <c:order val="0"/>
          <c:tx>
            <c:v>Valais (995)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'Activités - Autres'!$I$5:$I$27</c:f>
              <c:strCache>
                <c:ptCount val="23"/>
                <c:pt idx="0">
                  <c:v>Promenades</c:v>
                </c:pt>
                <c:pt idx="1">
                  <c:v>Aller au restaurant</c:v>
                </c:pt>
                <c:pt idx="2">
                  <c:v>Excursions dans les environs</c:v>
                </c:pt>
                <c:pt idx="3">
                  <c:v>Visite de sites naturels</c:v>
                </c:pt>
                <c:pt idx="4">
                  <c:v>Flâner, se promener</c:v>
                </c:pt>
                <c:pt idx="5">
                  <c:v>Déguster des plats/boissons régionaux typiques</c:v>
                </c:pt>
                <c:pt idx="6">
                  <c:v>Visite de monuments</c:v>
                </c:pt>
                <c:pt idx="7">
                  <c:v>Musées/expositions</c:v>
                </c:pt>
                <c:pt idx="8">
                  <c:v>Manifestations sportives</c:v>
                </c:pt>
                <c:pt idx="9">
                  <c:v>Complexes aquatiques</c:v>
                </c:pt>
                <c:pt idx="10">
                  <c:v>Bains thermaux</c:v>
                </c:pt>
                <c:pt idx="11">
                  <c:v>Visites (de ville)</c:v>
                </c:pt>
                <c:pt idx="12">
                  <c:v>Shopping (exclus articles de consommation courante)</c:v>
                </c:pt>
                <c:pt idx="13">
                  <c:v>Manifestations populaires traditionnelles/ musique folklorique</c:v>
                </c:pt>
                <c:pt idx="14">
                  <c:v>Festivals/événements</c:v>
                </c:pt>
                <c:pt idx="15">
                  <c:v>Parcs d'attractions/de loisirs/parcs animaliers</c:v>
                </c:pt>
                <c:pt idx="16">
                  <c:v>Offres beauté/spa/bien-être</c:v>
                </c:pt>
                <c:pt idx="17">
                  <c:v>Bars/discothèques/vie nocturne</c:v>
                </c:pt>
                <c:pt idx="18">
                  <c:v>Concerts de musique classique/opéras/opérettes</c:v>
                </c:pt>
                <c:pt idx="19">
                  <c:v>Fêtes viticoles/guinguettes</c:v>
                </c:pt>
                <c:pt idx="20">
                  <c:v>Excursions sur l'eau</c:v>
                </c:pt>
                <c:pt idx="21">
                  <c:v>Offres santé/cure</c:v>
                </c:pt>
                <c:pt idx="22">
                  <c:v>Profiter des offres de formation/des cours</c:v>
                </c:pt>
              </c:strCache>
            </c:strRef>
          </c:cat>
          <c:val>
            <c:numRef>
              <c:f>'Activités - Autres'!$J$5:$J$27</c:f>
              <c:numCache>
                <c:formatCode>0.00%</c:formatCode>
                <c:ptCount val="23"/>
                <c:pt idx="0">
                  <c:v>0.58977768939620889</c:v>
                </c:pt>
                <c:pt idx="1">
                  <c:v>0.54582713824198092</c:v>
                </c:pt>
                <c:pt idx="2">
                  <c:v>0.52847861616760072</c:v>
                </c:pt>
                <c:pt idx="3">
                  <c:v>0.4066479024736146</c:v>
                </c:pt>
                <c:pt idx="4">
                  <c:v>0.29655660130739536</c:v>
                </c:pt>
                <c:pt idx="5">
                  <c:v>0.23761435041591716</c:v>
                </c:pt>
                <c:pt idx="6">
                  <c:v>0.20213837573168647</c:v>
                </c:pt>
                <c:pt idx="7">
                  <c:v>0.16420144828549949</c:v>
                </c:pt>
                <c:pt idx="8">
                  <c:v>0.1543087933493362</c:v>
                </c:pt>
                <c:pt idx="9">
                  <c:v>0.12601366662302407</c:v>
                </c:pt>
                <c:pt idx="10">
                  <c:v>0.12333593529156968</c:v>
                </c:pt>
                <c:pt idx="11">
                  <c:v>0.12238728479406548</c:v>
                </c:pt>
                <c:pt idx="12">
                  <c:v>0.10966119737714172</c:v>
                </c:pt>
                <c:pt idx="13">
                  <c:v>0.10223918503893932</c:v>
                </c:pt>
                <c:pt idx="14">
                  <c:v>9.903163596888534E-2</c:v>
                </c:pt>
                <c:pt idx="15">
                  <c:v>7.8225527369408493E-2</c:v>
                </c:pt>
                <c:pt idx="16">
                  <c:v>6.8344001155682677E-2</c:v>
                </c:pt>
                <c:pt idx="17">
                  <c:v>5.8732430947695098E-2</c:v>
                </c:pt>
                <c:pt idx="18">
                  <c:v>4.8143899817073108E-2</c:v>
                </c:pt>
                <c:pt idx="19">
                  <c:v>4.3835067866855038E-2</c:v>
                </c:pt>
                <c:pt idx="20">
                  <c:v>3.7259272277140265E-2</c:v>
                </c:pt>
                <c:pt idx="21">
                  <c:v>2.0891639864946E-2</c:v>
                </c:pt>
                <c:pt idx="22">
                  <c:v>8.6095532653861166E-3</c:v>
                </c:pt>
              </c:numCache>
            </c:numRef>
          </c:val>
        </c:ser>
        <c:ser>
          <c:idx val="1"/>
          <c:order val="1"/>
          <c:tx>
            <c:v>Salzburgerland (486-3611)</c:v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'Activités - Autres'!$I$5:$I$27</c:f>
              <c:strCache>
                <c:ptCount val="23"/>
                <c:pt idx="0">
                  <c:v>Promenades</c:v>
                </c:pt>
                <c:pt idx="1">
                  <c:v>Aller au restaurant</c:v>
                </c:pt>
                <c:pt idx="2">
                  <c:v>Excursions dans les environs</c:v>
                </c:pt>
                <c:pt idx="3">
                  <c:v>Visite de sites naturels</c:v>
                </c:pt>
                <c:pt idx="4">
                  <c:v>Flâner, se promener</c:v>
                </c:pt>
                <c:pt idx="5">
                  <c:v>Déguster des plats/boissons régionaux typiques</c:v>
                </c:pt>
                <c:pt idx="6">
                  <c:v>Visite de monuments</c:v>
                </c:pt>
                <c:pt idx="7">
                  <c:v>Musées/expositions</c:v>
                </c:pt>
                <c:pt idx="8">
                  <c:v>Manifestations sportives</c:v>
                </c:pt>
                <c:pt idx="9">
                  <c:v>Complexes aquatiques</c:v>
                </c:pt>
                <c:pt idx="10">
                  <c:v>Bains thermaux</c:v>
                </c:pt>
                <c:pt idx="11">
                  <c:v>Visites (de ville)</c:v>
                </c:pt>
                <c:pt idx="12">
                  <c:v>Shopping (exclus articles de consommation courante)</c:v>
                </c:pt>
                <c:pt idx="13">
                  <c:v>Manifestations populaires traditionnelles/ musique folklorique</c:v>
                </c:pt>
                <c:pt idx="14">
                  <c:v>Festivals/événements</c:v>
                </c:pt>
                <c:pt idx="15">
                  <c:v>Parcs d'attractions/de loisirs/parcs animaliers</c:v>
                </c:pt>
                <c:pt idx="16">
                  <c:v>Offres beauté/spa/bien-être</c:v>
                </c:pt>
                <c:pt idx="17">
                  <c:v>Bars/discothèques/vie nocturne</c:v>
                </c:pt>
                <c:pt idx="18">
                  <c:v>Concerts de musique classique/opéras/opérettes</c:v>
                </c:pt>
                <c:pt idx="19">
                  <c:v>Fêtes viticoles/guinguettes</c:v>
                </c:pt>
                <c:pt idx="20">
                  <c:v>Excursions sur l'eau</c:v>
                </c:pt>
                <c:pt idx="21">
                  <c:v>Offres santé/cure</c:v>
                </c:pt>
                <c:pt idx="22">
                  <c:v>Profiter des offres de formation/des cours</c:v>
                </c:pt>
              </c:strCache>
            </c:strRef>
          </c:cat>
          <c:val>
            <c:numRef>
              <c:f>'Activités - Autres'!$K$5:$K$27</c:f>
              <c:numCache>
                <c:formatCode>0.00%</c:formatCode>
                <c:ptCount val="23"/>
                <c:pt idx="0">
                  <c:v>0.58287472722769063</c:v>
                </c:pt>
                <c:pt idx="1">
                  <c:v>0.37703265365136363</c:v>
                </c:pt>
                <c:pt idx="2">
                  <c:v>0.43009910024548187</c:v>
                </c:pt>
                <c:pt idx="3">
                  <c:v>0.41689326340417532</c:v>
                </c:pt>
                <c:pt idx="4">
                  <c:v>0.27717158138389286</c:v>
                </c:pt>
                <c:pt idx="5">
                  <c:v>0.32944502009485777</c:v>
                </c:pt>
                <c:pt idx="6">
                  <c:v>0.59292208871501062</c:v>
                </c:pt>
                <c:pt idx="7">
                  <c:v>0.19429071232994344</c:v>
                </c:pt>
                <c:pt idx="8">
                  <c:v>2.6643030352711587E-2</c:v>
                </c:pt>
                <c:pt idx="9">
                  <c:v>0.16276786007870286</c:v>
                </c:pt>
                <c:pt idx="10">
                  <c:v>0.18219035827015648</c:v>
                </c:pt>
                <c:pt idx="11">
                  <c:v>6.4382525992382048E-2</c:v>
                </c:pt>
                <c:pt idx="12">
                  <c:v>0.19048163679139551</c:v>
                </c:pt>
                <c:pt idx="13">
                  <c:v>9.206923847882266E-2</c:v>
                </c:pt>
                <c:pt idx="14">
                  <c:v>5.9478762594474627E-2</c:v>
                </c:pt>
                <c:pt idx="15">
                  <c:v>0.19551693077289881</c:v>
                </c:pt>
                <c:pt idx="16">
                  <c:v>0.11524278941048412</c:v>
                </c:pt>
                <c:pt idx="17">
                  <c:v>3.660438227985939E-2</c:v>
                </c:pt>
                <c:pt idx="18">
                  <c:v>5.1361723949247415E-2</c:v>
                </c:pt>
                <c:pt idx="19">
                  <c:v>6.2801697156489034E-2</c:v>
                </c:pt>
                <c:pt idx="20">
                  <c:v>0.13755950577576925</c:v>
                </c:pt>
                <c:pt idx="21">
                  <c:v>4.606446205574969E-2</c:v>
                </c:pt>
                <c:pt idx="22">
                  <c:v>1.4320285363045806E-2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3301632"/>
        <c:axId val="144048896"/>
      </c:barChart>
      <c:catAx>
        <c:axId val="1433016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4048896"/>
        <c:crosses val="autoZero"/>
        <c:auto val="1"/>
        <c:lblAlgn val="ctr"/>
        <c:lblOffset val="100"/>
        <c:noMultiLvlLbl val="0"/>
      </c:catAx>
      <c:valAx>
        <c:axId val="14404889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14330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768438320209976"/>
          <c:y val="0.41239743605741835"/>
          <c:w val="0.16981375765529308"/>
          <c:h val="0.1685818842447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1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28620676146825"/>
          <c:y val="0.10246036994979431"/>
          <c:w val="0.75178919799204191"/>
          <c:h val="0.8536202735529328"/>
        </c:manualLayout>
      </c:layout>
      <c:barChart>
        <c:barDir val="bar"/>
        <c:grouping val="clustered"/>
        <c:varyColors val="0"/>
        <c:ser>
          <c:idx val="0"/>
          <c:order val="0"/>
          <c:tx>
            <c:v>Valais (995 - 5546)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'Activités - Autres'!$A$5:$A$14</c:f>
              <c:strCache>
                <c:ptCount val="10"/>
                <c:pt idx="0">
                  <c:v>Aller au restaurant</c:v>
                </c:pt>
                <c:pt idx="1">
                  <c:v>Promenades</c:v>
                </c:pt>
                <c:pt idx="2">
                  <c:v>Après Ski</c:v>
                </c:pt>
                <c:pt idx="3">
                  <c:v>Excursions dans les environs</c:v>
                </c:pt>
                <c:pt idx="4">
                  <c:v>Flâner, se promener</c:v>
                </c:pt>
                <c:pt idx="5">
                  <c:v>Visite de sites naturels</c:v>
                </c:pt>
                <c:pt idx="6">
                  <c:v>Déguster des plats/boissons régionaux typiques</c:v>
                </c:pt>
                <c:pt idx="7">
                  <c:v>Bains thermaux</c:v>
                </c:pt>
                <c:pt idx="8">
                  <c:v>Bars/discothèques/vie nocturne</c:v>
                </c:pt>
                <c:pt idx="9">
                  <c:v>Visite de monuments</c:v>
                </c:pt>
              </c:strCache>
            </c:strRef>
          </c:cat>
          <c:val>
            <c:numRef>
              <c:f>'Activités - Autres'!$B$5:$B$14</c:f>
              <c:numCache>
                <c:formatCode>0.00%</c:formatCode>
                <c:ptCount val="10"/>
                <c:pt idx="0">
                  <c:v>0.53821192095396175</c:v>
                </c:pt>
                <c:pt idx="1">
                  <c:v>0.50653300923290701</c:v>
                </c:pt>
                <c:pt idx="2">
                  <c:v>0.41831033960555936</c:v>
                </c:pt>
                <c:pt idx="3">
                  <c:v>0.33536373505385636</c:v>
                </c:pt>
                <c:pt idx="4">
                  <c:v>0.29655660130739481</c:v>
                </c:pt>
                <c:pt idx="5">
                  <c:v>0.2543307810414277</c:v>
                </c:pt>
                <c:pt idx="6">
                  <c:v>0.23355083793359943</c:v>
                </c:pt>
                <c:pt idx="7">
                  <c:v>0.15681009423190079</c:v>
                </c:pt>
                <c:pt idx="8">
                  <c:v>0.14413019369443636</c:v>
                </c:pt>
                <c:pt idx="9">
                  <c:v>0.13490703401124701</c:v>
                </c:pt>
              </c:numCache>
            </c:numRef>
          </c:val>
        </c:ser>
        <c:ser>
          <c:idx val="1"/>
          <c:order val="1"/>
          <c:tx>
            <c:v>Salzburgerland (840-7226)</c:v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'Activités - Autres'!$A$5:$A$14</c:f>
              <c:strCache>
                <c:ptCount val="10"/>
                <c:pt idx="0">
                  <c:v>Aller au restaurant</c:v>
                </c:pt>
                <c:pt idx="1">
                  <c:v>Promenades</c:v>
                </c:pt>
                <c:pt idx="2">
                  <c:v>Après Ski</c:v>
                </c:pt>
                <c:pt idx="3">
                  <c:v>Excursions dans les environs</c:v>
                </c:pt>
                <c:pt idx="4">
                  <c:v>Flâner, se promener</c:v>
                </c:pt>
                <c:pt idx="5">
                  <c:v>Visite de sites naturels</c:v>
                </c:pt>
                <c:pt idx="6">
                  <c:v>Déguster des plats/boissons régionaux typiques</c:v>
                </c:pt>
                <c:pt idx="7">
                  <c:v>Bains thermaux</c:v>
                </c:pt>
                <c:pt idx="8">
                  <c:v>Bars/discothèques/vie nocturne</c:v>
                </c:pt>
                <c:pt idx="9">
                  <c:v>Visite de monuments</c:v>
                </c:pt>
              </c:strCache>
            </c:strRef>
          </c:cat>
          <c:val>
            <c:numRef>
              <c:f>'Activités - Autres'!$C$5:$C$14</c:f>
              <c:numCache>
                <c:formatCode>0.00%</c:formatCode>
                <c:ptCount val="10"/>
                <c:pt idx="0">
                  <c:v>0.37585385916199643</c:v>
                </c:pt>
                <c:pt idx="1">
                  <c:v>0.43782290026885939</c:v>
                </c:pt>
                <c:pt idx="2">
                  <c:v>0.43597276352257902</c:v>
                </c:pt>
                <c:pt idx="3">
                  <c:v>0.23686763291926727</c:v>
                </c:pt>
                <c:pt idx="4">
                  <c:v>0.28835043329321419</c:v>
                </c:pt>
                <c:pt idx="5">
                  <c:v>0.20616153242119456</c:v>
                </c:pt>
                <c:pt idx="6">
                  <c:v>0.27142546513961396</c:v>
                </c:pt>
                <c:pt idx="7">
                  <c:v>0.18346965098525619</c:v>
                </c:pt>
                <c:pt idx="8">
                  <c:v>0.12177423176537837</c:v>
                </c:pt>
                <c:pt idx="9">
                  <c:v>0.33959876036216602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4101376"/>
        <c:axId val="144102912"/>
      </c:barChart>
      <c:catAx>
        <c:axId val="1441013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4102912"/>
        <c:crosses val="autoZero"/>
        <c:auto val="1"/>
        <c:lblAlgn val="ctr"/>
        <c:lblOffset val="100"/>
        <c:noMultiLvlLbl val="0"/>
      </c:catAx>
      <c:valAx>
        <c:axId val="144102912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14410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601771653543306"/>
          <c:y val="0.41239749178500573"/>
          <c:w val="0.17953597987751529"/>
          <c:h val="0.123278545464696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1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540923009623799"/>
          <c:y val="4.4789060513867426E-2"/>
          <c:w val="0.77446555118110227"/>
          <c:h val="0.92668704420477355"/>
        </c:manualLayout>
      </c:layout>
      <c:barChart>
        <c:barDir val="bar"/>
        <c:grouping val="clustered"/>
        <c:varyColors val="0"/>
        <c:ser>
          <c:idx val="0"/>
          <c:order val="0"/>
          <c:tx>
            <c:v>Salzburgerland (3606 - 3615)</c:v>
          </c:tx>
          <c:spPr>
            <a:solidFill>
              <a:srgbClr val="41A5BF">
                <a:lumMod val="75000"/>
              </a:srgb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Image!$D$7:$D$33</c:f>
              <c:strCache>
                <c:ptCount val="27"/>
                <c:pt idx="0">
                  <c:v>Innovante/créative</c:v>
                </c:pt>
                <c:pt idx="1">
                  <c:v>Tendance</c:v>
                </c:pt>
                <c:pt idx="2">
                  <c:v>Ayant une gestion durable de ses</c:v>
                </c:pt>
                <c:pt idx="3">
                  <c:v>Bondée</c:v>
                </c:pt>
                <c:pt idx="4">
                  <c:v>Moderne</c:v>
                </c:pt>
                <c:pt idx="5">
                  <c:v>Peu conventionnelle/cool</c:v>
                </c:pt>
                <c:pt idx="6">
                  <c:v>Cultivée</c:v>
                </c:pt>
                <c:pt idx="7">
                  <c:v>Exclusive</c:v>
                </c:pt>
                <c:pt idx="8">
                  <c:v>Inspirante</c:v>
                </c:pt>
                <c:pt idx="9">
                  <c:v>Spectaculaire</c:v>
                </c:pt>
                <c:pt idx="10">
                  <c:v>Ouverte au monde</c:v>
                </c:pt>
                <c:pt idx="11">
                  <c:v>Dynamique dans son accueil</c:v>
                </c:pt>
                <c:pt idx="12">
                  <c:v>Romantique</c:v>
                </c:pt>
                <c:pt idx="13">
                  <c:v>Récréative</c:v>
                </c:pt>
                <c:pt idx="14">
                  <c:v>Variée</c:v>
                </c:pt>
                <c:pt idx="15">
                  <c:v>De qualité</c:v>
                </c:pt>
                <c:pt idx="16">
                  <c:v>Authentique</c:v>
                </c:pt>
                <c:pt idx="17">
                  <c:v>Confortable</c:v>
                </c:pt>
                <c:pt idx="18">
                  <c:v>Propice à l'aventure</c:v>
                </c:pt>
                <c:pt idx="19">
                  <c:v>Chère</c:v>
                </c:pt>
                <c:pt idx="20">
                  <c:v>Sûre/sécurisée</c:v>
                </c:pt>
                <c:pt idx="21">
                  <c:v>Reposante</c:v>
                </c:pt>
                <c:pt idx="22">
                  <c:v>Naturelle</c:v>
                </c:pt>
                <c:pt idx="23">
                  <c:v>Hospitalière</c:v>
                </c:pt>
                <c:pt idx="24">
                  <c:v>Active/sportive</c:v>
                </c:pt>
                <c:pt idx="25">
                  <c:v>Agréable</c:v>
                </c:pt>
                <c:pt idx="26">
                  <c:v>Accueillante pour les familles</c:v>
                </c:pt>
              </c:strCache>
            </c:strRef>
          </c:cat>
          <c:val>
            <c:numRef>
              <c:f>Image!$F$7:$F$33</c:f>
              <c:numCache>
                <c:formatCode>0.00%</c:formatCode>
                <c:ptCount val="27"/>
                <c:pt idx="0">
                  <c:v>5.4825856618699549E-2</c:v>
                </c:pt>
                <c:pt idx="1">
                  <c:v>8.0446983086440313E-2</c:v>
                </c:pt>
                <c:pt idx="2">
                  <c:v>8.5435439960113005E-2</c:v>
                </c:pt>
                <c:pt idx="3">
                  <c:v>5.6233194859363803E-2</c:v>
                </c:pt>
                <c:pt idx="4">
                  <c:v>0.12874036168602529</c:v>
                </c:pt>
                <c:pt idx="5">
                  <c:v>0.22605489913190135</c:v>
                </c:pt>
                <c:pt idx="6">
                  <c:v>0.12908883737411705</c:v>
                </c:pt>
                <c:pt idx="7">
                  <c:v>7.0743481460613322E-2</c:v>
                </c:pt>
                <c:pt idx="8">
                  <c:v>5.6106515733029057E-2</c:v>
                </c:pt>
                <c:pt idx="9">
                  <c:v>5.3023980270087423E-2</c:v>
                </c:pt>
                <c:pt idx="10">
                  <c:v>0.16830165958537899</c:v>
                </c:pt>
                <c:pt idx="11">
                  <c:v>0.19308871751259485</c:v>
                </c:pt>
                <c:pt idx="12">
                  <c:v>0.17341949954132627</c:v>
                </c:pt>
                <c:pt idx="13">
                  <c:v>0.32104775618659498</c:v>
                </c:pt>
                <c:pt idx="14">
                  <c:v>0.13589461411477335</c:v>
                </c:pt>
                <c:pt idx="15">
                  <c:v>0.18713521025239946</c:v>
                </c:pt>
                <c:pt idx="16">
                  <c:v>0.183737997310812</c:v>
                </c:pt>
                <c:pt idx="17">
                  <c:v>0</c:v>
                </c:pt>
                <c:pt idx="18">
                  <c:v>0.17331662789098673</c:v>
                </c:pt>
                <c:pt idx="19">
                  <c:v>0.1461487439131538</c:v>
                </c:pt>
                <c:pt idx="20">
                  <c:v>0.3329631218316832</c:v>
                </c:pt>
                <c:pt idx="21">
                  <c:v>0.38915568492243213</c:v>
                </c:pt>
                <c:pt idx="22">
                  <c:v>0.37050387591342338</c:v>
                </c:pt>
                <c:pt idx="23">
                  <c:v>0.5588987029278466</c:v>
                </c:pt>
                <c:pt idx="24">
                  <c:v>0.60659381368443943</c:v>
                </c:pt>
                <c:pt idx="25">
                  <c:v>0.42398530625660125</c:v>
                </c:pt>
                <c:pt idx="26">
                  <c:v>0.38719358873019033</c:v>
                </c:pt>
              </c:numCache>
            </c:numRef>
          </c:val>
        </c:ser>
        <c:ser>
          <c:idx val="1"/>
          <c:order val="1"/>
          <c:tx>
            <c:v>Valais (4836)</c:v>
          </c:tx>
          <c:spPr>
            <a:solidFill>
              <a:srgbClr val="A40000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Image!$D$7:$D$33</c:f>
              <c:strCache>
                <c:ptCount val="27"/>
                <c:pt idx="0">
                  <c:v>Innovante/créative</c:v>
                </c:pt>
                <c:pt idx="1">
                  <c:v>Tendance</c:v>
                </c:pt>
                <c:pt idx="2">
                  <c:v>Ayant une gestion durable de ses</c:v>
                </c:pt>
                <c:pt idx="3">
                  <c:v>Bondée</c:v>
                </c:pt>
                <c:pt idx="4">
                  <c:v>Moderne</c:v>
                </c:pt>
                <c:pt idx="5">
                  <c:v>Peu conventionnelle/cool</c:v>
                </c:pt>
                <c:pt idx="6">
                  <c:v>Cultivée</c:v>
                </c:pt>
                <c:pt idx="7">
                  <c:v>Exclusive</c:v>
                </c:pt>
                <c:pt idx="8">
                  <c:v>Inspirante</c:v>
                </c:pt>
                <c:pt idx="9">
                  <c:v>Spectaculaire</c:v>
                </c:pt>
                <c:pt idx="10">
                  <c:v>Ouverte au monde</c:v>
                </c:pt>
                <c:pt idx="11">
                  <c:v>Dynamique dans son accueil</c:v>
                </c:pt>
                <c:pt idx="12">
                  <c:v>Romantique</c:v>
                </c:pt>
                <c:pt idx="13">
                  <c:v>Récréative</c:v>
                </c:pt>
                <c:pt idx="14">
                  <c:v>Variée</c:v>
                </c:pt>
                <c:pt idx="15">
                  <c:v>De qualité</c:v>
                </c:pt>
                <c:pt idx="16">
                  <c:v>Authentique</c:v>
                </c:pt>
                <c:pt idx="17">
                  <c:v>Confortable</c:v>
                </c:pt>
                <c:pt idx="18">
                  <c:v>Propice à l'aventure</c:v>
                </c:pt>
                <c:pt idx="19">
                  <c:v>Chère</c:v>
                </c:pt>
                <c:pt idx="20">
                  <c:v>Sûre/sécurisée</c:v>
                </c:pt>
                <c:pt idx="21">
                  <c:v>Reposante</c:v>
                </c:pt>
                <c:pt idx="22">
                  <c:v>Naturelle</c:v>
                </c:pt>
                <c:pt idx="23">
                  <c:v>Hospitalière</c:v>
                </c:pt>
                <c:pt idx="24">
                  <c:v>Active/sportive</c:v>
                </c:pt>
                <c:pt idx="25">
                  <c:v>Agréable</c:v>
                </c:pt>
                <c:pt idx="26">
                  <c:v>Accueillante pour les familles</c:v>
                </c:pt>
              </c:strCache>
            </c:strRef>
          </c:cat>
          <c:val>
            <c:numRef>
              <c:f>Image!$E$7:$E$33</c:f>
              <c:numCache>
                <c:formatCode>0.00%</c:formatCode>
                <c:ptCount val="27"/>
                <c:pt idx="0">
                  <c:v>5.3568763294321899E-2</c:v>
                </c:pt>
                <c:pt idx="1">
                  <c:v>9.0683071943220922E-2</c:v>
                </c:pt>
                <c:pt idx="2">
                  <c:v>9.5234146947156872E-2</c:v>
                </c:pt>
                <c:pt idx="3">
                  <c:v>0.10238986374466653</c:v>
                </c:pt>
                <c:pt idx="4">
                  <c:v>0.10317034876697187</c:v>
                </c:pt>
                <c:pt idx="5">
                  <c:v>0.10332376078052523</c:v>
                </c:pt>
                <c:pt idx="6">
                  <c:v>0.12119609087241819</c:v>
                </c:pt>
                <c:pt idx="7">
                  <c:v>0.12546793641537188</c:v>
                </c:pt>
                <c:pt idx="8">
                  <c:v>0.13377875950698359</c:v>
                </c:pt>
                <c:pt idx="9">
                  <c:v>0.15915768245492326</c:v>
                </c:pt>
                <c:pt idx="10">
                  <c:v>0.1679087763370227</c:v>
                </c:pt>
                <c:pt idx="11">
                  <c:v>0.18354054134832923</c:v>
                </c:pt>
                <c:pt idx="12">
                  <c:v>0.19434079848052035</c:v>
                </c:pt>
                <c:pt idx="13">
                  <c:v>0.20219057425596959</c:v>
                </c:pt>
                <c:pt idx="14">
                  <c:v>0.22347725085839032</c:v>
                </c:pt>
                <c:pt idx="15">
                  <c:v>0.25483421123221428</c:v>
                </c:pt>
                <c:pt idx="16">
                  <c:v>0.30579730964121682</c:v>
                </c:pt>
                <c:pt idx="17">
                  <c:v>0.31144860814238434</c:v>
                </c:pt>
                <c:pt idx="18">
                  <c:v>0.3310042897176666</c:v>
                </c:pt>
                <c:pt idx="19">
                  <c:v>0.3648342294813553</c:v>
                </c:pt>
                <c:pt idx="20">
                  <c:v>0.37024260013266125</c:v>
                </c:pt>
                <c:pt idx="21">
                  <c:v>0.45612021781177542</c:v>
                </c:pt>
                <c:pt idx="22">
                  <c:v>0.48657542225489986</c:v>
                </c:pt>
                <c:pt idx="23">
                  <c:v>0.51297040945719918</c:v>
                </c:pt>
                <c:pt idx="24">
                  <c:v>0.56395235009270273</c:v>
                </c:pt>
                <c:pt idx="25">
                  <c:v>0.57954200379454301</c:v>
                </c:pt>
                <c:pt idx="26">
                  <c:v>0.5942091846222467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4185600"/>
        <c:axId val="144187392"/>
      </c:barChart>
      <c:catAx>
        <c:axId val="144185600"/>
        <c:scaling>
          <c:orientation val="minMax"/>
        </c:scaling>
        <c:delete val="0"/>
        <c:axPos val="l"/>
        <c:majorTickMark val="none"/>
        <c:minorTickMark val="none"/>
        <c:tickLblPos val="nextTo"/>
        <c:crossAx val="144187392"/>
        <c:crosses val="autoZero"/>
        <c:auto val="1"/>
        <c:lblAlgn val="ctr"/>
        <c:lblOffset val="100"/>
        <c:noMultiLvlLbl val="0"/>
      </c:catAx>
      <c:valAx>
        <c:axId val="14418739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44185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84676409796762"/>
          <c:y val="3.1746064382181853E-2"/>
          <c:w val="0.78590474183868375"/>
          <c:h val="0.95316413304024417"/>
        </c:manualLayout>
      </c:layout>
      <c:barChart>
        <c:barDir val="bar"/>
        <c:grouping val="clustered"/>
        <c:varyColors val="0"/>
        <c:ser>
          <c:idx val="1"/>
          <c:order val="0"/>
          <c:tx>
            <c:v>Salzburgerland (3611)</c:v>
          </c:tx>
          <c:spPr>
            <a:solidFill>
              <a:srgbClr val="41A5BF">
                <a:lumMod val="75000"/>
              </a:srgb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Image!$G$7:$G$33</c:f>
              <c:strCache>
                <c:ptCount val="27"/>
                <c:pt idx="0">
                  <c:v>Peu conventionnelle/cool</c:v>
                </c:pt>
                <c:pt idx="1">
                  <c:v>Tendance</c:v>
                </c:pt>
                <c:pt idx="2">
                  <c:v>Innovante/créative</c:v>
                </c:pt>
                <c:pt idx="3">
                  <c:v>Moderne</c:v>
                </c:pt>
                <c:pt idx="4">
                  <c:v>Exclusive</c:v>
                </c:pt>
                <c:pt idx="5">
                  <c:v>Spectaculaire</c:v>
                </c:pt>
                <c:pt idx="6">
                  <c:v>Inspirante</c:v>
                </c:pt>
                <c:pt idx="7">
                  <c:v>Ayant une gestion durable de ses</c:v>
                </c:pt>
                <c:pt idx="8">
                  <c:v>Cultivée</c:v>
                </c:pt>
                <c:pt idx="9">
                  <c:v>Ouverte au monde</c:v>
                </c:pt>
                <c:pt idx="10">
                  <c:v>Dynamique dans son accueil</c:v>
                </c:pt>
                <c:pt idx="11">
                  <c:v>Bondée</c:v>
                </c:pt>
                <c:pt idx="12">
                  <c:v>Romantique</c:v>
                </c:pt>
                <c:pt idx="13">
                  <c:v>De qualité</c:v>
                </c:pt>
                <c:pt idx="14">
                  <c:v>Récréative</c:v>
                </c:pt>
                <c:pt idx="15">
                  <c:v>Sûre/sécurisée</c:v>
                </c:pt>
                <c:pt idx="16">
                  <c:v>Chère</c:v>
                </c:pt>
                <c:pt idx="17">
                  <c:v>Authentique</c:v>
                </c:pt>
                <c:pt idx="18">
                  <c:v>Variée</c:v>
                </c:pt>
                <c:pt idx="19">
                  <c:v>Hospitalière</c:v>
                </c:pt>
                <c:pt idx="20">
                  <c:v>Confortable</c:v>
                </c:pt>
                <c:pt idx="21">
                  <c:v>Propice à l'aventure</c:v>
                </c:pt>
                <c:pt idx="22">
                  <c:v>Accueillante pour les familles</c:v>
                </c:pt>
                <c:pt idx="23">
                  <c:v>Active/sportive</c:v>
                </c:pt>
                <c:pt idx="24">
                  <c:v>Naturelle</c:v>
                </c:pt>
                <c:pt idx="25">
                  <c:v>Reposante</c:v>
                </c:pt>
                <c:pt idx="26">
                  <c:v>Agréable</c:v>
                </c:pt>
              </c:strCache>
            </c:strRef>
          </c:cat>
          <c:val>
            <c:numRef>
              <c:f>Image!$I$7:$I$33</c:f>
              <c:numCache>
                <c:formatCode>0.00%</c:formatCode>
                <c:ptCount val="27"/>
                <c:pt idx="0">
                  <c:v>0.193497936244174</c:v>
                </c:pt>
                <c:pt idx="1">
                  <c:v>4.871292276138247E-2</c:v>
                </c:pt>
                <c:pt idx="2">
                  <c:v>3.5643005612638425E-2</c:v>
                </c:pt>
                <c:pt idx="3">
                  <c:v>6.1134088258758233E-2</c:v>
                </c:pt>
                <c:pt idx="4">
                  <c:v>5.4208222468312681E-2</c:v>
                </c:pt>
                <c:pt idx="5">
                  <c:v>0.10207482490296962</c:v>
                </c:pt>
                <c:pt idx="6">
                  <c:v>0.10246864846777459</c:v>
                </c:pt>
                <c:pt idx="7">
                  <c:v>0.12249601488899443</c:v>
                </c:pt>
                <c:pt idx="8">
                  <c:v>0.17762862614719896</c:v>
                </c:pt>
                <c:pt idx="9">
                  <c:v>0.17248561719302694</c:v>
                </c:pt>
                <c:pt idx="10">
                  <c:v>0.20614946269012269</c:v>
                </c:pt>
                <c:pt idx="11">
                  <c:v>3.5447036751813592E-2</c:v>
                </c:pt>
                <c:pt idx="12">
                  <c:v>0.23305019081128373</c:v>
                </c:pt>
                <c:pt idx="13">
                  <c:v>0.17451021924790006</c:v>
                </c:pt>
                <c:pt idx="14">
                  <c:v>0.23845567622058769</c:v>
                </c:pt>
                <c:pt idx="15">
                  <c:v>0.31933897670089406</c:v>
                </c:pt>
                <c:pt idx="16">
                  <c:v>9.8775973146146875E-2</c:v>
                </c:pt>
                <c:pt idx="17">
                  <c:v>0.22777095466294356</c:v>
                </c:pt>
                <c:pt idx="18">
                  <c:v>0.16843631516208526</c:v>
                </c:pt>
                <c:pt idx="19">
                  <c:v>0.58397990629946372</c:v>
                </c:pt>
                <c:pt idx="20">
                  <c:v>0</c:v>
                </c:pt>
                <c:pt idx="21">
                  <c:v>0.32238446098719437</c:v>
                </c:pt>
                <c:pt idx="22">
                  <c:v>0.3800153603692949</c:v>
                </c:pt>
                <c:pt idx="23">
                  <c:v>0.34385340889984273</c:v>
                </c:pt>
                <c:pt idx="24">
                  <c:v>0.53814996485085087</c:v>
                </c:pt>
                <c:pt idx="25">
                  <c:v>0.56232787951166596</c:v>
                </c:pt>
                <c:pt idx="26">
                  <c:v>0.43464361443851507</c:v>
                </c:pt>
              </c:numCache>
            </c:numRef>
          </c:val>
        </c:ser>
        <c:ser>
          <c:idx val="0"/>
          <c:order val="1"/>
          <c:tx>
            <c:v>Valais (622)</c:v>
          </c:tx>
          <c:spPr>
            <a:solidFill>
              <a:srgbClr val="A40000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Image!$G$7:$G$33</c:f>
              <c:strCache>
                <c:ptCount val="27"/>
                <c:pt idx="0">
                  <c:v>Peu conventionnelle/cool</c:v>
                </c:pt>
                <c:pt idx="1">
                  <c:v>Tendance</c:v>
                </c:pt>
                <c:pt idx="2">
                  <c:v>Innovante/créative</c:v>
                </c:pt>
                <c:pt idx="3">
                  <c:v>Moderne</c:v>
                </c:pt>
                <c:pt idx="4">
                  <c:v>Exclusive</c:v>
                </c:pt>
                <c:pt idx="5">
                  <c:v>Spectaculaire</c:v>
                </c:pt>
                <c:pt idx="6">
                  <c:v>Inspirante</c:v>
                </c:pt>
                <c:pt idx="7">
                  <c:v>Ayant une gestion durable de ses</c:v>
                </c:pt>
                <c:pt idx="8">
                  <c:v>Cultivée</c:v>
                </c:pt>
                <c:pt idx="9">
                  <c:v>Ouverte au monde</c:v>
                </c:pt>
                <c:pt idx="10">
                  <c:v>Dynamique dans son accueil</c:v>
                </c:pt>
                <c:pt idx="11">
                  <c:v>Bondée</c:v>
                </c:pt>
                <c:pt idx="12">
                  <c:v>Romantique</c:v>
                </c:pt>
                <c:pt idx="13">
                  <c:v>De qualité</c:v>
                </c:pt>
                <c:pt idx="14">
                  <c:v>Récréative</c:v>
                </c:pt>
                <c:pt idx="15">
                  <c:v>Sûre/sécurisée</c:v>
                </c:pt>
                <c:pt idx="16">
                  <c:v>Chère</c:v>
                </c:pt>
                <c:pt idx="17">
                  <c:v>Authentique</c:v>
                </c:pt>
                <c:pt idx="18">
                  <c:v>Variée</c:v>
                </c:pt>
                <c:pt idx="19">
                  <c:v>Hospitalière</c:v>
                </c:pt>
                <c:pt idx="20">
                  <c:v>Confortable</c:v>
                </c:pt>
                <c:pt idx="21">
                  <c:v>Propice à l'aventure</c:v>
                </c:pt>
                <c:pt idx="22">
                  <c:v>Accueillante pour les familles</c:v>
                </c:pt>
                <c:pt idx="23">
                  <c:v>Active/sportive</c:v>
                </c:pt>
                <c:pt idx="24">
                  <c:v>Naturelle</c:v>
                </c:pt>
                <c:pt idx="25">
                  <c:v>Reposante</c:v>
                </c:pt>
                <c:pt idx="26">
                  <c:v>Agréable</c:v>
                </c:pt>
              </c:strCache>
            </c:strRef>
          </c:cat>
          <c:val>
            <c:numRef>
              <c:f>Image!$H$7:$H$33</c:f>
              <c:numCache>
                <c:formatCode>0.00%</c:formatCode>
                <c:ptCount val="27"/>
                <c:pt idx="0">
                  <c:v>2.6880639156244605E-2</c:v>
                </c:pt>
                <c:pt idx="1">
                  <c:v>2.872631996545422E-2</c:v>
                </c:pt>
                <c:pt idx="2">
                  <c:v>3.0097495954840171E-2</c:v>
                </c:pt>
                <c:pt idx="3">
                  <c:v>5.011523991043669E-2</c:v>
                </c:pt>
                <c:pt idx="4">
                  <c:v>6.1295154772232102E-2</c:v>
                </c:pt>
                <c:pt idx="5">
                  <c:v>6.8637126333636916E-2</c:v>
                </c:pt>
                <c:pt idx="6">
                  <c:v>7.4988162389019342E-2</c:v>
                </c:pt>
                <c:pt idx="7">
                  <c:v>7.8460021293862814E-2</c:v>
                </c:pt>
                <c:pt idx="8">
                  <c:v>0.10203369372657635</c:v>
                </c:pt>
                <c:pt idx="9">
                  <c:v>0.1240817280894021</c:v>
                </c:pt>
                <c:pt idx="10">
                  <c:v>0.12879392710918799</c:v>
                </c:pt>
                <c:pt idx="11">
                  <c:v>0.16202413833882262</c:v>
                </c:pt>
                <c:pt idx="12">
                  <c:v>0.19685441846833082</c:v>
                </c:pt>
                <c:pt idx="13">
                  <c:v>0.24235111770467588</c:v>
                </c:pt>
                <c:pt idx="14">
                  <c:v>0.28276867824142859</c:v>
                </c:pt>
                <c:pt idx="15">
                  <c:v>0.32155071512071148</c:v>
                </c:pt>
                <c:pt idx="16">
                  <c:v>0.34317137575367646</c:v>
                </c:pt>
                <c:pt idx="17">
                  <c:v>0.34325217084503906</c:v>
                </c:pt>
                <c:pt idx="18">
                  <c:v>0.34678535014259454</c:v>
                </c:pt>
                <c:pt idx="19">
                  <c:v>0.41318225630283389</c:v>
                </c:pt>
                <c:pt idx="20">
                  <c:v>0.4157737842916035</c:v>
                </c:pt>
                <c:pt idx="21">
                  <c:v>0.43145827000747689</c:v>
                </c:pt>
                <c:pt idx="22">
                  <c:v>0.4556662968804811</c:v>
                </c:pt>
                <c:pt idx="23">
                  <c:v>0.51780945322070238</c:v>
                </c:pt>
                <c:pt idx="24">
                  <c:v>0.63964980335751476</c:v>
                </c:pt>
                <c:pt idx="25">
                  <c:v>0.65371077024451174</c:v>
                </c:pt>
                <c:pt idx="26">
                  <c:v>0.71581831366726434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4252928"/>
        <c:axId val="144254464"/>
      </c:barChart>
      <c:catAx>
        <c:axId val="144252928"/>
        <c:scaling>
          <c:orientation val="minMax"/>
        </c:scaling>
        <c:delete val="0"/>
        <c:axPos val="l"/>
        <c:majorTickMark val="none"/>
        <c:minorTickMark val="none"/>
        <c:tickLblPos val="nextTo"/>
        <c:crossAx val="144254464"/>
        <c:crosses val="autoZero"/>
        <c:auto val="1"/>
        <c:lblAlgn val="ctr"/>
        <c:lblOffset val="100"/>
        <c:noMultiLvlLbl val="0"/>
      </c:catAx>
      <c:valAx>
        <c:axId val="14425446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4425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06660104986872"/>
          <c:y val="0.4287952020658452"/>
          <c:w val="0.17302318460192476"/>
          <c:h val="0.1049298569175698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807226501680941E-2"/>
          <c:y val="3.174603968154973E-2"/>
          <c:w val="0.7464774927642801"/>
          <c:h val="0.9139448627963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'Branche professionnelle'!$A$5</c:f>
              <c:strCache>
                <c:ptCount val="1"/>
                <c:pt idx="0">
                  <c:v>Employé/fonctionnaire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'Branche professionnelle'!$B$3:$D$3</c:f>
              <c:strCache>
                <c:ptCount val="3"/>
                <c:pt idx="0">
                  <c:v>Hiver/Été (5600)</c:v>
                </c:pt>
                <c:pt idx="1">
                  <c:v>Hiver (4627)</c:v>
                </c:pt>
                <c:pt idx="2">
                  <c:v>Été (973)</c:v>
                </c:pt>
              </c:strCache>
            </c:strRef>
          </c:cat>
          <c:val>
            <c:numRef>
              <c:f>'Branche professionnelle'!$B$5:$D$5</c:f>
              <c:numCache>
                <c:formatCode>0.00%</c:formatCode>
                <c:ptCount val="3"/>
                <c:pt idx="0">
                  <c:v>0.30946387979044609</c:v>
                </c:pt>
                <c:pt idx="1">
                  <c:v>0.30237562336315366</c:v>
                </c:pt>
                <c:pt idx="2">
                  <c:v>0.3196497977391225</c:v>
                </c:pt>
              </c:numCache>
            </c:numRef>
          </c:val>
        </c:ser>
        <c:ser>
          <c:idx val="1"/>
          <c:order val="1"/>
          <c:tx>
            <c:strRef>
              <c:f>'Branche professionnelle'!$A$6</c:f>
              <c:strCache>
                <c:ptCount val="1"/>
                <c:pt idx="0">
                  <c:v>Indépendant/professions libérales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'Branche professionnelle'!$B$3:$D$3</c:f>
              <c:strCache>
                <c:ptCount val="3"/>
                <c:pt idx="0">
                  <c:v>Hiver/Été (5600)</c:v>
                </c:pt>
                <c:pt idx="1">
                  <c:v>Hiver (4627)</c:v>
                </c:pt>
                <c:pt idx="2">
                  <c:v>Été (973)</c:v>
                </c:pt>
              </c:strCache>
            </c:strRef>
          </c:cat>
          <c:val>
            <c:numRef>
              <c:f>'Branche professionnelle'!$B$6:$D$6</c:f>
              <c:numCache>
                <c:formatCode>0.00%</c:formatCode>
                <c:ptCount val="3"/>
                <c:pt idx="0">
                  <c:v>0.16772945460485336</c:v>
                </c:pt>
                <c:pt idx="1">
                  <c:v>0.18161246465365941</c:v>
                </c:pt>
                <c:pt idx="2">
                  <c:v>0.1477793861094045</c:v>
                </c:pt>
              </c:numCache>
            </c:numRef>
          </c:val>
        </c:ser>
        <c:ser>
          <c:idx val="2"/>
          <c:order val="2"/>
          <c:tx>
            <c:strRef>
              <c:f>'Branche professionnelle'!$A$7</c:f>
              <c:strCache>
                <c:ptCount val="1"/>
                <c:pt idx="0">
                  <c:v>Cadre dirigeant/haut fonctionnaire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'Branche professionnelle'!$B$3:$D$3</c:f>
              <c:strCache>
                <c:ptCount val="3"/>
                <c:pt idx="0">
                  <c:v>Hiver/Été (5600)</c:v>
                </c:pt>
                <c:pt idx="1">
                  <c:v>Hiver (4627)</c:v>
                </c:pt>
                <c:pt idx="2">
                  <c:v>Été (973)</c:v>
                </c:pt>
              </c:strCache>
            </c:strRef>
          </c:cat>
          <c:val>
            <c:numRef>
              <c:f>'Branche professionnelle'!$B$7:$D$7</c:f>
              <c:numCache>
                <c:formatCode>0.00%</c:formatCode>
                <c:ptCount val="3"/>
                <c:pt idx="0">
                  <c:v>0.16025440137387598</c:v>
                </c:pt>
                <c:pt idx="1">
                  <c:v>0.20028354743950708</c:v>
                </c:pt>
                <c:pt idx="2">
                  <c:v>0.10273199067070539</c:v>
                </c:pt>
              </c:numCache>
            </c:numRef>
          </c:val>
        </c:ser>
        <c:ser>
          <c:idx val="3"/>
          <c:order val="3"/>
          <c:tx>
            <c:strRef>
              <c:f>'Branche professionnelle'!$A$8</c:f>
              <c:strCache>
                <c:ptCount val="1"/>
                <c:pt idx="0">
                  <c:v>Retraité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'Branche professionnelle'!$B$3:$D$3</c:f>
              <c:strCache>
                <c:ptCount val="3"/>
                <c:pt idx="0">
                  <c:v>Hiver/Été (5600)</c:v>
                </c:pt>
                <c:pt idx="1">
                  <c:v>Hiver (4627)</c:v>
                </c:pt>
                <c:pt idx="2">
                  <c:v>Été (973)</c:v>
                </c:pt>
              </c:strCache>
            </c:strRef>
          </c:cat>
          <c:val>
            <c:numRef>
              <c:f>'Branche professionnelle'!$B$8:$D$8</c:f>
              <c:numCache>
                <c:formatCode>0.00%</c:formatCode>
                <c:ptCount val="3"/>
                <c:pt idx="0">
                  <c:v>0.13798025351564744</c:v>
                </c:pt>
                <c:pt idx="1">
                  <c:v>5.9248723265560584E-2</c:v>
                </c:pt>
                <c:pt idx="2">
                  <c:v>0.25111850060463631</c:v>
                </c:pt>
              </c:numCache>
            </c:numRef>
          </c:val>
        </c:ser>
        <c:ser>
          <c:idx val="4"/>
          <c:order val="4"/>
          <c:tx>
            <c:strRef>
              <c:f>'Branche professionnelle'!$A$9</c:f>
              <c:strCache>
                <c:ptCount val="1"/>
                <c:pt idx="0">
                  <c:v>Etudiant/élève/service_x000d_
militaire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'Branche professionnelle'!$B$3:$D$3</c:f>
              <c:strCache>
                <c:ptCount val="3"/>
                <c:pt idx="0">
                  <c:v>Hiver/Été (5600)</c:v>
                </c:pt>
                <c:pt idx="1">
                  <c:v>Hiver (4627)</c:v>
                </c:pt>
                <c:pt idx="2">
                  <c:v>Été (973)</c:v>
                </c:pt>
              </c:strCache>
            </c:strRef>
          </c:cat>
          <c:val>
            <c:numRef>
              <c:f>'Branche professionnelle'!$B$9:$D$9</c:f>
              <c:numCache>
                <c:formatCode>0.00%</c:formatCode>
                <c:ptCount val="3"/>
                <c:pt idx="0">
                  <c:v>6.7785056074882971E-2</c:v>
                </c:pt>
                <c:pt idx="1">
                  <c:v>9.5896902792357047E-2</c:v>
                </c:pt>
                <c:pt idx="2">
                  <c:v>2.7424715581513652E-2</c:v>
                </c:pt>
              </c:numCache>
            </c:numRef>
          </c:val>
        </c:ser>
        <c:ser>
          <c:idx val="5"/>
          <c:order val="5"/>
          <c:tx>
            <c:strRef>
              <c:f>'Branche professionnelle'!$A$10</c:f>
              <c:strCache>
                <c:ptCount val="1"/>
                <c:pt idx="0">
                  <c:v>Ouvrier qualifié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'Branche professionnelle'!$B$3:$D$3</c:f>
              <c:strCache>
                <c:ptCount val="3"/>
                <c:pt idx="0">
                  <c:v>Hiver/Été (5600)</c:v>
                </c:pt>
                <c:pt idx="1">
                  <c:v>Hiver (4627)</c:v>
                </c:pt>
                <c:pt idx="2">
                  <c:v>Été (973)</c:v>
                </c:pt>
              </c:strCache>
            </c:strRef>
          </c:cat>
          <c:val>
            <c:numRef>
              <c:f>'Branche professionnelle'!$B$10:$D$10</c:f>
              <c:numCache>
                <c:formatCode>0.00%</c:formatCode>
                <c:ptCount val="3"/>
                <c:pt idx="0">
                  <c:v>6.4102984479446526E-2</c:v>
                </c:pt>
                <c:pt idx="1">
                  <c:v>5.9932504303031972E-2</c:v>
                </c:pt>
                <c:pt idx="2">
                  <c:v>7.0096019483086636E-2</c:v>
                </c:pt>
              </c:numCache>
            </c:numRef>
          </c:val>
        </c:ser>
        <c:ser>
          <c:idx val="6"/>
          <c:order val="6"/>
          <c:tx>
            <c:strRef>
              <c:f>'Branche professionnelle'!$A$11</c:f>
              <c:strCache>
                <c:ptCount val="1"/>
                <c:pt idx="0">
                  <c:v>Homme/femme au foyer (exclusivement)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'Branche professionnelle'!$B$3:$D$3</c:f>
              <c:strCache>
                <c:ptCount val="3"/>
                <c:pt idx="0">
                  <c:v>Hiver/Été (5600)</c:v>
                </c:pt>
                <c:pt idx="1">
                  <c:v>Hiver (4627)</c:v>
                </c:pt>
                <c:pt idx="2">
                  <c:v>Été (973)</c:v>
                </c:pt>
              </c:strCache>
            </c:strRef>
          </c:cat>
          <c:val>
            <c:numRef>
              <c:f>'Branche professionnelle'!$B$11:$D$11</c:f>
              <c:numCache>
                <c:formatCode>0.00%</c:formatCode>
                <c:ptCount val="3"/>
                <c:pt idx="0">
                  <c:v>4.2647045990860548E-2</c:v>
                </c:pt>
                <c:pt idx="1">
                  <c:v>4.6237617328859601E-2</c:v>
                </c:pt>
                <c:pt idx="2">
                  <c:v>3.7487347634448491E-2</c:v>
                </c:pt>
              </c:numCache>
            </c:numRef>
          </c:val>
        </c:ser>
        <c:ser>
          <c:idx val="7"/>
          <c:order val="7"/>
          <c:tx>
            <c:strRef>
              <c:f>'Branche professionnelle'!$A$12</c:f>
              <c:strCache>
                <c:ptCount val="1"/>
                <c:pt idx="0">
                  <c:v>Autre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'Branche professionnelle'!$B$3:$D$3</c:f>
              <c:strCache>
                <c:ptCount val="3"/>
                <c:pt idx="0">
                  <c:v>Hiver/Été (5600)</c:v>
                </c:pt>
                <c:pt idx="1">
                  <c:v>Hiver (4627)</c:v>
                </c:pt>
                <c:pt idx="2">
                  <c:v>Été (973)</c:v>
                </c:pt>
              </c:strCache>
            </c:strRef>
          </c:cat>
          <c:val>
            <c:numRef>
              <c:f>'Branche professionnelle'!$B$12:$D$12</c:f>
              <c:numCache>
                <c:formatCode>0.00%</c:formatCode>
                <c:ptCount val="3"/>
                <c:pt idx="0">
                  <c:v>3.4709132809309935E-2</c:v>
                </c:pt>
                <c:pt idx="1">
                  <c:v>3.756604238250584E-2</c:v>
                </c:pt>
                <c:pt idx="2">
                  <c:v>3.0603716082663993E-2</c:v>
                </c:pt>
              </c:numCache>
            </c:numRef>
          </c:val>
        </c:ser>
        <c:ser>
          <c:idx val="8"/>
          <c:order val="8"/>
          <c:tx>
            <c:strRef>
              <c:f>'Branche professionnelle'!$A$13</c:f>
              <c:strCache>
                <c:ptCount val="1"/>
                <c:pt idx="0">
                  <c:v>Autre ouvrier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'Branche professionnelle'!$B$3:$D$3</c:f>
              <c:strCache>
                <c:ptCount val="3"/>
                <c:pt idx="0">
                  <c:v>Hiver/Été (5600)</c:v>
                </c:pt>
                <c:pt idx="1">
                  <c:v>Hiver (4627)</c:v>
                </c:pt>
                <c:pt idx="2">
                  <c:v>Été (973)</c:v>
                </c:pt>
              </c:strCache>
            </c:strRef>
          </c:cat>
          <c:val>
            <c:numRef>
              <c:f>'Branche professionnelle'!$B$13:$D$13</c:f>
              <c:numCache>
                <c:formatCode>0.00%</c:formatCode>
                <c:ptCount val="3"/>
                <c:pt idx="0">
                  <c:v>7.4721016871931254E-3</c:v>
                </c:pt>
                <c:pt idx="1">
                  <c:v>8.7502258127101148E-3</c:v>
                </c:pt>
                <c:pt idx="2">
                  <c:v>5.6354204660380262E-3</c:v>
                </c:pt>
              </c:numCache>
            </c:numRef>
          </c:val>
        </c:ser>
        <c:ser>
          <c:idx val="9"/>
          <c:order val="9"/>
          <c:tx>
            <c:strRef>
              <c:f>'Branche professionnelle'!$A$14</c:f>
              <c:strCache>
                <c:ptCount val="1"/>
                <c:pt idx="0">
                  <c:v>Actuellement sans emploi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'Branche professionnelle'!$B$3:$D$3</c:f>
              <c:strCache>
                <c:ptCount val="3"/>
                <c:pt idx="0">
                  <c:v>Hiver/Été (5600)</c:v>
                </c:pt>
                <c:pt idx="1">
                  <c:v>Hiver (4627)</c:v>
                </c:pt>
                <c:pt idx="2">
                  <c:v>Été (973)</c:v>
                </c:pt>
              </c:strCache>
            </c:strRef>
          </c:cat>
          <c:val>
            <c:numRef>
              <c:f>'Branche professionnelle'!$B$14:$D$14</c:f>
              <c:numCache>
                <c:formatCode>0.00%</c:formatCode>
                <c:ptCount val="3"/>
                <c:pt idx="0">
                  <c:v>7.8406081341609226E-3</c:v>
                </c:pt>
                <c:pt idx="1">
                  <c:v>8.0963486586547156E-3</c:v>
                </c:pt>
                <c:pt idx="2">
                  <c:v>7.4731056283803459E-3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340672"/>
        <c:axId val="141342208"/>
      </c:barChart>
      <c:catAx>
        <c:axId val="141340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1342208"/>
        <c:crosses val="autoZero"/>
        <c:auto val="1"/>
        <c:lblAlgn val="ctr"/>
        <c:lblOffset val="100"/>
        <c:noMultiLvlLbl val="0"/>
      </c:catAx>
      <c:valAx>
        <c:axId val="14134220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1340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11453326775891"/>
          <c:y val="7.9223867673090753E-2"/>
          <c:w val="0.23273829833770779"/>
          <c:h val="0.72374884579550147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807226501680941E-2"/>
          <c:y val="3.174603968154973E-2"/>
          <c:w val="0.7464774927642801"/>
          <c:h val="0.9139448627963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'Compagnie-groupé'!$A$5</c:f>
              <c:strCache>
                <c:ptCount val="1"/>
                <c:pt idx="0">
                  <c:v>Couple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'Compagnie-groupé'!$B$3:$D$3</c:f>
              <c:strCache>
                <c:ptCount val="3"/>
                <c:pt idx="0">
                  <c:v>Hiver/Été (5710)</c:v>
                </c:pt>
                <c:pt idx="1">
                  <c:v>Hiver (4706)</c:v>
                </c:pt>
                <c:pt idx="2">
                  <c:v>Été (1004)</c:v>
                </c:pt>
              </c:strCache>
            </c:strRef>
          </c:cat>
          <c:val>
            <c:numRef>
              <c:f>'Compagnie-groupé'!$B$5:$D$5</c:f>
              <c:numCache>
                <c:formatCode>0.00%</c:formatCode>
                <c:ptCount val="3"/>
                <c:pt idx="0">
                  <c:v>0.2548609767511501</c:v>
                </c:pt>
                <c:pt idx="1">
                  <c:v>0.22492307919538918</c:v>
                </c:pt>
                <c:pt idx="2">
                  <c:v>0.29512417414301678</c:v>
                </c:pt>
              </c:numCache>
            </c:numRef>
          </c:val>
        </c:ser>
        <c:ser>
          <c:idx val="1"/>
          <c:order val="1"/>
          <c:tx>
            <c:v>Famille avec enfants (de moins de 14 ans)</c:v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'Compagnie-groupé'!$B$3:$D$3</c:f>
              <c:strCache>
                <c:ptCount val="3"/>
                <c:pt idx="0">
                  <c:v>Hiver/Été (5710)</c:v>
                </c:pt>
                <c:pt idx="1">
                  <c:v>Hiver (4706)</c:v>
                </c:pt>
                <c:pt idx="2">
                  <c:v>Été (1004)</c:v>
                </c:pt>
              </c:strCache>
            </c:strRef>
          </c:cat>
          <c:val>
            <c:numRef>
              <c:f>'Compagnie-groupé'!$B$6:$D$6</c:f>
              <c:numCache>
                <c:formatCode>0.00%</c:formatCode>
                <c:ptCount val="3"/>
                <c:pt idx="0">
                  <c:v>0.21339858999516234</c:v>
                </c:pt>
                <c:pt idx="1">
                  <c:v>0.18288412471448742</c:v>
                </c:pt>
                <c:pt idx="2">
                  <c:v>0.25443720790795088</c:v>
                </c:pt>
              </c:numCache>
            </c:numRef>
          </c:val>
        </c:ser>
        <c:ser>
          <c:idx val="2"/>
          <c:order val="2"/>
          <c:tx>
            <c:strRef>
              <c:f>'Compagnie-groupé'!$A$7</c:f>
              <c:strCache>
                <c:ptCount val="1"/>
                <c:pt idx="0">
                  <c:v>Amis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'Compagnie-groupé'!$B$3:$D$3</c:f>
              <c:strCache>
                <c:ptCount val="3"/>
                <c:pt idx="0">
                  <c:v>Hiver/Été (5710)</c:v>
                </c:pt>
                <c:pt idx="1">
                  <c:v>Hiver (4706)</c:v>
                </c:pt>
                <c:pt idx="2">
                  <c:v>Été (1004)</c:v>
                </c:pt>
              </c:strCache>
            </c:strRef>
          </c:cat>
          <c:val>
            <c:numRef>
              <c:f>'Compagnie-groupé'!$B$7:$D$7</c:f>
              <c:numCache>
                <c:formatCode>0.00%</c:formatCode>
                <c:ptCount val="3"/>
                <c:pt idx="0">
                  <c:v>0.14261958146966341</c:v>
                </c:pt>
                <c:pt idx="1">
                  <c:v>0.14755813671648699</c:v>
                </c:pt>
                <c:pt idx="2">
                  <c:v>0.13597776487706062</c:v>
                </c:pt>
              </c:numCache>
            </c:numRef>
          </c:val>
        </c:ser>
        <c:ser>
          <c:idx val="3"/>
          <c:order val="3"/>
          <c:tx>
            <c:v>Famille complète (avec grands-parents)</c:v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'Compagnie-groupé'!$B$3:$D$3</c:f>
              <c:strCache>
                <c:ptCount val="3"/>
                <c:pt idx="0">
                  <c:v>Hiver/Été (5710)</c:v>
                </c:pt>
                <c:pt idx="1">
                  <c:v>Hiver (4706)</c:v>
                </c:pt>
                <c:pt idx="2">
                  <c:v>Été (1004)</c:v>
                </c:pt>
              </c:strCache>
            </c:strRef>
          </c:cat>
          <c:val>
            <c:numRef>
              <c:f>'Compagnie-groupé'!$B$8:$D$8</c:f>
              <c:numCache>
                <c:formatCode>0.00%</c:formatCode>
                <c:ptCount val="3"/>
                <c:pt idx="0">
                  <c:v>0.13863751361900054</c:v>
                </c:pt>
                <c:pt idx="1">
                  <c:v>0.1481923836882065</c:v>
                </c:pt>
                <c:pt idx="2">
                  <c:v>0.12578725855571377</c:v>
                </c:pt>
              </c:numCache>
            </c:numRef>
          </c:val>
        </c:ser>
        <c:ser>
          <c:idx val="4"/>
          <c:order val="4"/>
          <c:tx>
            <c:strRef>
              <c:f>'Compagnie-groupé'!$A$9</c:f>
              <c:strCache>
                <c:ptCount val="1"/>
                <c:pt idx="0">
                  <c:v>Groupe de voyage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'Compagnie-groupé'!$B$3:$D$3</c:f>
              <c:strCache>
                <c:ptCount val="3"/>
                <c:pt idx="0">
                  <c:v>Hiver/Été (5710)</c:v>
                </c:pt>
                <c:pt idx="1">
                  <c:v>Hiver (4706)</c:v>
                </c:pt>
                <c:pt idx="2">
                  <c:v>Été (1004)</c:v>
                </c:pt>
              </c:strCache>
            </c:strRef>
          </c:cat>
          <c:val>
            <c:numRef>
              <c:f>'Compagnie-groupé'!$B$9:$D$9</c:f>
              <c:numCache>
                <c:formatCode>0.00%</c:formatCode>
                <c:ptCount val="3"/>
                <c:pt idx="0">
                  <c:v>9.2844740533037012E-2</c:v>
                </c:pt>
                <c:pt idx="1">
                  <c:v>0.12220308446114857</c:v>
                </c:pt>
                <c:pt idx="2">
                  <c:v>5.3360979374651958E-2</c:v>
                </c:pt>
              </c:numCache>
            </c:numRef>
          </c:val>
        </c:ser>
        <c:ser>
          <c:idx val="5"/>
          <c:order val="5"/>
          <c:tx>
            <c:v>Famille avec jeunes (de plus de 14 ans)</c:v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'Compagnie-groupé'!$B$3:$D$3</c:f>
              <c:strCache>
                <c:ptCount val="3"/>
                <c:pt idx="0">
                  <c:v>Hiver/Été (5710)</c:v>
                </c:pt>
                <c:pt idx="1">
                  <c:v>Hiver (4706)</c:v>
                </c:pt>
                <c:pt idx="2">
                  <c:v>Été (1004)</c:v>
                </c:pt>
              </c:strCache>
            </c:strRef>
          </c:cat>
          <c:val>
            <c:numRef>
              <c:f>'Compagnie-groupé'!$B$10:$D$10</c:f>
              <c:numCache>
                <c:formatCode>0.00%</c:formatCode>
                <c:ptCount val="3"/>
                <c:pt idx="0">
                  <c:v>8.3681321703844194E-2</c:v>
                </c:pt>
                <c:pt idx="1">
                  <c:v>0.1144687406959269</c:v>
                </c:pt>
                <c:pt idx="2">
                  <c:v>4.2275610906834855E-2</c:v>
                </c:pt>
              </c:numCache>
            </c:numRef>
          </c:val>
        </c:ser>
        <c:ser>
          <c:idx val="6"/>
          <c:order val="6"/>
          <c:tx>
            <c:strRef>
              <c:f>'Compagnie-groupé'!$A$11</c:f>
              <c:strCache>
                <c:ptCount val="1"/>
                <c:pt idx="0">
                  <c:v>Personne seule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'Compagnie-groupé'!$B$3:$D$3</c:f>
              <c:strCache>
                <c:ptCount val="3"/>
                <c:pt idx="0">
                  <c:v>Hiver/Été (5710)</c:v>
                </c:pt>
                <c:pt idx="1">
                  <c:v>Hiver (4706)</c:v>
                </c:pt>
                <c:pt idx="2">
                  <c:v>Été (1004)</c:v>
                </c:pt>
              </c:strCache>
            </c:strRef>
          </c:cat>
          <c:val>
            <c:numRef>
              <c:f>'Compagnie-groupé'!$B$11:$D$11</c:f>
              <c:numCache>
                <c:formatCode>0.00%</c:formatCode>
                <c:ptCount val="3"/>
                <c:pt idx="0">
                  <c:v>4.0874477623399658E-2</c:v>
                </c:pt>
                <c:pt idx="1">
                  <c:v>2.3983086499446749E-2</c:v>
                </c:pt>
                <c:pt idx="2">
                  <c:v>6.3639407976888829E-2</c:v>
                </c:pt>
              </c:numCache>
            </c:numRef>
          </c:val>
        </c:ser>
        <c:ser>
          <c:idx val="7"/>
          <c:order val="7"/>
          <c:tx>
            <c:strRef>
              <c:f>'Compagnie-groupé'!$A$12</c:f>
              <c:strCache>
                <c:ptCount val="1"/>
                <c:pt idx="0">
                  <c:v>Couple avec amis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'Compagnie-groupé'!$B$3:$D$3</c:f>
              <c:strCache>
                <c:ptCount val="3"/>
                <c:pt idx="0">
                  <c:v>Hiver/Été (5710)</c:v>
                </c:pt>
                <c:pt idx="1">
                  <c:v>Hiver (4706)</c:v>
                </c:pt>
                <c:pt idx="2">
                  <c:v>Été (1004)</c:v>
                </c:pt>
              </c:strCache>
            </c:strRef>
          </c:cat>
          <c:val>
            <c:numRef>
              <c:f>'Compagnie-groupé'!$B$12:$D$12</c:f>
              <c:numCache>
                <c:formatCode>0.00%</c:formatCode>
                <c:ptCount val="3"/>
                <c:pt idx="0">
                  <c:v>3.30827983047427E-2</c:v>
                </c:pt>
                <c:pt idx="1">
                  <c:v>3.5787364028907816E-2</c:v>
                </c:pt>
                <c:pt idx="2">
                  <c:v>2.9445453250417648E-2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0557056"/>
        <c:axId val="130558592"/>
      </c:barChart>
      <c:catAx>
        <c:axId val="1305570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30558592"/>
        <c:crosses val="autoZero"/>
        <c:auto val="1"/>
        <c:lblAlgn val="ctr"/>
        <c:lblOffset val="100"/>
        <c:noMultiLvlLbl val="0"/>
      </c:catAx>
      <c:valAx>
        <c:axId val="13055859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055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26023096033856"/>
          <c:y val="0.16247238880908596"/>
          <c:w val="0.23273829833770779"/>
          <c:h val="0.62774946899115025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152039449074667"/>
          <c:y val="3.6656477897613234E-2"/>
          <c:w val="0.44668778311595697"/>
          <c:h val="0.92668704420477355"/>
        </c:manualLayout>
      </c:layout>
      <c:barChart>
        <c:barDir val="bar"/>
        <c:grouping val="clustered"/>
        <c:varyColors val="0"/>
        <c:ser>
          <c:idx val="0"/>
          <c:order val="0"/>
          <c:tx>
            <c:v>Salzburgerland (7226)</c:v>
          </c:tx>
          <c:spPr>
            <a:solidFill>
              <a:schemeClr val="accent2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'Compagnie-groupé'!$A$48:$A$56</c:f>
              <c:strCache>
                <c:ptCount val="9"/>
                <c:pt idx="0">
                  <c:v>Accompagnants des hôtes (groupé)</c:v>
                </c:pt>
                <c:pt idx="1">
                  <c:v>Couple avec amis</c:v>
                </c:pt>
                <c:pt idx="2">
                  <c:v>Personne seule</c:v>
                </c:pt>
                <c:pt idx="3">
                  <c:v>Famille avec jeunes (de plus de 14 ans)</c:v>
                </c:pt>
                <c:pt idx="4">
                  <c:v>Groupe de voyage</c:v>
                </c:pt>
                <c:pt idx="5">
                  <c:v>Famille complète (avec grands-parents)</c:v>
                </c:pt>
                <c:pt idx="6">
                  <c:v>Amis</c:v>
                </c:pt>
                <c:pt idx="7">
                  <c:v>Famille avec enfants (de moins de 14 ans)</c:v>
                </c:pt>
                <c:pt idx="8">
                  <c:v>Couple</c:v>
                </c:pt>
              </c:strCache>
            </c:strRef>
          </c:cat>
          <c:val>
            <c:numRef>
              <c:f>'Compagnie-groupé'!$C$49:$C$56</c:f>
              <c:numCache>
                <c:formatCode>0.00%</c:formatCode>
                <c:ptCount val="8"/>
                <c:pt idx="0">
                  <c:v>7.231577285748568E-2</c:v>
                </c:pt>
                <c:pt idx="1">
                  <c:v>4.0536732073749075E-2</c:v>
                </c:pt>
                <c:pt idx="2">
                  <c:v>4.5202511469721846E-2</c:v>
                </c:pt>
                <c:pt idx="3">
                  <c:v>4.7053783925544157E-2</c:v>
                </c:pt>
                <c:pt idx="4">
                  <c:v>8.5173652755167847E-2</c:v>
                </c:pt>
                <c:pt idx="5">
                  <c:v>0.14336828095982432</c:v>
                </c:pt>
                <c:pt idx="6">
                  <c:v>0.28234120647045735</c:v>
                </c:pt>
                <c:pt idx="7">
                  <c:v>0.28400805948804975</c:v>
                </c:pt>
              </c:numCache>
            </c:numRef>
          </c:val>
        </c:ser>
        <c:ser>
          <c:idx val="1"/>
          <c:order val="1"/>
          <c:tx>
            <c:v>Valais (5710)</c:v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'Compagnie-groupé'!$A$48:$A$56</c:f>
              <c:strCache>
                <c:ptCount val="9"/>
                <c:pt idx="0">
                  <c:v>Accompagnants des hôtes (groupé)</c:v>
                </c:pt>
                <c:pt idx="1">
                  <c:v>Couple avec amis</c:v>
                </c:pt>
                <c:pt idx="2">
                  <c:v>Personne seule</c:v>
                </c:pt>
                <c:pt idx="3">
                  <c:v>Famille avec jeunes (de plus de 14 ans)</c:v>
                </c:pt>
                <c:pt idx="4">
                  <c:v>Groupe de voyage</c:v>
                </c:pt>
                <c:pt idx="5">
                  <c:v>Famille complète (avec grands-parents)</c:v>
                </c:pt>
                <c:pt idx="6">
                  <c:v>Amis</c:v>
                </c:pt>
                <c:pt idx="7">
                  <c:v>Famille avec enfants (de moins de 14 ans)</c:v>
                </c:pt>
                <c:pt idx="8">
                  <c:v>Couple</c:v>
                </c:pt>
              </c:strCache>
            </c:strRef>
          </c:cat>
          <c:val>
            <c:numRef>
              <c:f>'Compagnie-groupé'!$B$49:$B$56</c:f>
              <c:numCache>
                <c:formatCode>0.00%</c:formatCode>
                <c:ptCount val="8"/>
                <c:pt idx="0">
                  <c:v>3.30827983047427E-2</c:v>
                </c:pt>
                <c:pt idx="1">
                  <c:v>4.0874477623399658E-2</c:v>
                </c:pt>
                <c:pt idx="2">
                  <c:v>8.3681321703844194E-2</c:v>
                </c:pt>
                <c:pt idx="3">
                  <c:v>9.2844740533037012E-2</c:v>
                </c:pt>
                <c:pt idx="4">
                  <c:v>0.13863751361900054</c:v>
                </c:pt>
                <c:pt idx="5">
                  <c:v>0.14261958146966341</c:v>
                </c:pt>
                <c:pt idx="6">
                  <c:v>0.21339858999516234</c:v>
                </c:pt>
                <c:pt idx="7">
                  <c:v>0.2548609767511501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30612224"/>
        <c:axId val="130618112"/>
      </c:barChart>
      <c:catAx>
        <c:axId val="130612224"/>
        <c:scaling>
          <c:orientation val="minMax"/>
        </c:scaling>
        <c:delete val="0"/>
        <c:axPos val="l"/>
        <c:majorTickMark val="none"/>
        <c:minorTickMark val="none"/>
        <c:tickLblPos val="nextTo"/>
        <c:crossAx val="130618112"/>
        <c:crosses val="autoZero"/>
        <c:auto val="1"/>
        <c:lblAlgn val="ctr"/>
        <c:lblOffset val="100"/>
        <c:noMultiLvlLbl val="0"/>
      </c:catAx>
      <c:valAx>
        <c:axId val="13061811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30612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807226501680941E-2"/>
          <c:y val="3.174603968154973E-2"/>
          <c:w val="0.7464774927642801"/>
          <c:h val="0.9139448627963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'Séjour-pays'!$A$51</c:f>
              <c:strCache>
                <c:ptCount val="1"/>
                <c:pt idx="0">
                  <c:v>Visiteurs habitués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'Séjour-pays'!$B$49:$D$49</c:f>
              <c:strCache>
                <c:ptCount val="3"/>
                <c:pt idx="0">
                  <c:v>Hiver/Été (5456)</c:v>
                </c:pt>
                <c:pt idx="1">
                  <c:v>Hiver (4527)</c:v>
                </c:pt>
                <c:pt idx="2">
                  <c:v>Été (929)</c:v>
                </c:pt>
              </c:strCache>
            </c:strRef>
          </c:cat>
          <c:val>
            <c:numRef>
              <c:f>'Séjour-pays'!$B$51:$D$51</c:f>
              <c:numCache>
                <c:formatCode>0.00%</c:formatCode>
                <c:ptCount val="3"/>
                <c:pt idx="0">
                  <c:v>0.80722553587980472</c:v>
                </c:pt>
                <c:pt idx="1">
                  <c:v>0.81976988317649246</c:v>
                </c:pt>
                <c:pt idx="2">
                  <c:v>0.79010000000000002</c:v>
                </c:pt>
              </c:numCache>
            </c:numRef>
          </c:val>
        </c:ser>
        <c:ser>
          <c:idx val="1"/>
          <c:order val="1"/>
          <c:tx>
            <c:strRef>
              <c:f>'Séjour-pays'!$A$52</c:f>
              <c:strCache>
                <c:ptCount val="1"/>
                <c:pt idx="0">
                  <c:v>Visiteurs ponctuels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'Séjour-pays'!$B$49:$D$49</c:f>
              <c:strCache>
                <c:ptCount val="3"/>
                <c:pt idx="0">
                  <c:v>Hiver/Été (5456)</c:v>
                </c:pt>
                <c:pt idx="1">
                  <c:v>Hiver (4527)</c:v>
                </c:pt>
                <c:pt idx="2">
                  <c:v>Été (929)</c:v>
                </c:pt>
              </c:strCache>
            </c:strRef>
          </c:cat>
          <c:val>
            <c:numRef>
              <c:f>'Séjour-pays'!$B$52:$D$52</c:f>
              <c:numCache>
                <c:formatCode>0.00%</c:formatCode>
                <c:ptCount val="3"/>
                <c:pt idx="0">
                  <c:v>7.838952071601879E-2</c:v>
                </c:pt>
                <c:pt idx="1">
                  <c:v>7.3341919840479913E-2</c:v>
                </c:pt>
                <c:pt idx="2">
                  <c:v>8.5300000000000001E-2</c:v>
                </c:pt>
              </c:numCache>
            </c:numRef>
          </c:val>
        </c:ser>
        <c:ser>
          <c:idx val="2"/>
          <c:order val="2"/>
          <c:tx>
            <c:strRef>
              <c:f>'Séjour-pays'!$A$53</c:f>
              <c:strCache>
                <c:ptCount val="1"/>
                <c:pt idx="0">
                  <c:v>Seconde visite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'Séjour-pays'!$B$49:$D$49</c:f>
              <c:strCache>
                <c:ptCount val="3"/>
                <c:pt idx="0">
                  <c:v>Hiver/Été (5456)</c:v>
                </c:pt>
                <c:pt idx="1">
                  <c:v>Hiver (4527)</c:v>
                </c:pt>
                <c:pt idx="2">
                  <c:v>Été (929)</c:v>
                </c:pt>
              </c:strCache>
            </c:strRef>
          </c:cat>
          <c:val>
            <c:numRef>
              <c:f>'Séjour-pays'!$B$53:$D$53</c:f>
              <c:numCache>
                <c:formatCode>0.00%</c:formatCode>
                <c:ptCount val="3"/>
                <c:pt idx="0">
                  <c:v>6.1568963715532603E-2</c:v>
                </c:pt>
                <c:pt idx="1">
                  <c:v>6.3924443735627196E-2</c:v>
                </c:pt>
                <c:pt idx="2">
                  <c:v>5.8400000000000001E-2</c:v>
                </c:pt>
              </c:numCache>
            </c:numRef>
          </c:val>
        </c:ser>
        <c:ser>
          <c:idx val="3"/>
          <c:order val="3"/>
          <c:tx>
            <c:strRef>
              <c:f>'Séjour-pays'!$A$54</c:f>
              <c:strCache>
                <c:ptCount val="1"/>
                <c:pt idx="0">
                  <c:v>Première visite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'Séjour-pays'!$B$49:$D$49</c:f>
              <c:strCache>
                <c:ptCount val="3"/>
                <c:pt idx="0">
                  <c:v>Hiver/Été (5456)</c:v>
                </c:pt>
                <c:pt idx="1">
                  <c:v>Hiver (4527)</c:v>
                </c:pt>
                <c:pt idx="2">
                  <c:v>Été (929)</c:v>
                </c:pt>
              </c:strCache>
            </c:strRef>
          </c:cat>
          <c:val>
            <c:numRef>
              <c:f>'Séjour-pays'!$B$54:$D$54</c:f>
              <c:numCache>
                <c:formatCode>0.00%</c:formatCode>
                <c:ptCount val="3"/>
                <c:pt idx="0">
                  <c:v>5.2815979688643877E-2</c:v>
                </c:pt>
                <c:pt idx="1">
                  <c:v>4.2963753247400385E-2</c:v>
                </c:pt>
                <c:pt idx="2">
                  <c:v>6.6199999999999995E-2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7054464"/>
        <c:axId val="117068544"/>
      </c:barChart>
      <c:catAx>
        <c:axId val="117054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7068544"/>
        <c:crosses val="autoZero"/>
        <c:auto val="1"/>
        <c:lblAlgn val="ctr"/>
        <c:lblOffset val="100"/>
        <c:noMultiLvlLbl val="0"/>
      </c:catAx>
      <c:valAx>
        <c:axId val="1170685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17054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59311100416738"/>
          <c:y val="0.22012718415072716"/>
          <c:w val="0.23273829833770779"/>
          <c:h val="0.4976535015429564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807226501680941E-2"/>
          <c:y val="3.174603968154973E-2"/>
          <c:w val="0.7464774927642801"/>
          <c:h val="0.9139448627963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'Source d''information'!$A$5</c:f>
              <c:strCache>
                <c:ptCount val="1"/>
                <c:pt idx="0">
                  <c:v>Auprès d'amis/de la famille_x000d_
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d''information'!$B$3</c:f>
              <c:strCache>
                <c:ptCount val="1"/>
                <c:pt idx="0">
                  <c:v>Hiver/Été (5103)</c:v>
                </c:pt>
              </c:strCache>
            </c:strRef>
          </c:cat>
          <c:val>
            <c:numRef>
              <c:f>'Source d''information'!$B$5</c:f>
              <c:numCache>
                <c:formatCode>0.00%</c:formatCode>
                <c:ptCount val="1"/>
                <c:pt idx="0">
                  <c:v>0.42431408061907172</c:v>
                </c:pt>
              </c:numCache>
            </c:numRef>
          </c:val>
        </c:ser>
        <c:ser>
          <c:idx val="1"/>
          <c:order val="1"/>
          <c:tx>
            <c:strRef>
              <c:f>'Source d''information'!$A$6</c:f>
              <c:strCache>
                <c:ptCount val="1"/>
                <c:pt idx="0">
                  <c:v>Sur Internet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d''information'!$B$3</c:f>
              <c:strCache>
                <c:ptCount val="1"/>
                <c:pt idx="0">
                  <c:v>Hiver/Été (5103)</c:v>
                </c:pt>
              </c:strCache>
            </c:strRef>
          </c:cat>
          <c:val>
            <c:numRef>
              <c:f>'Source d''information'!$B$6</c:f>
              <c:numCache>
                <c:formatCode>0.00%</c:formatCode>
                <c:ptCount val="1"/>
                <c:pt idx="0">
                  <c:v>0.34955546375549001</c:v>
                </c:pt>
              </c:numCache>
            </c:numRef>
          </c:val>
        </c:ser>
        <c:ser>
          <c:idx val="2"/>
          <c:order val="2"/>
          <c:tx>
            <c:strRef>
              <c:f>'Source d''information'!$A$7</c:f>
              <c:strCache>
                <c:ptCount val="1"/>
                <c:pt idx="0">
                  <c:v>Aucune information prise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d''information'!$B$3</c:f>
              <c:strCache>
                <c:ptCount val="1"/>
                <c:pt idx="0">
                  <c:v>Hiver/Été (5103)</c:v>
                </c:pt>
              </c:strCache>
            </c:strRef>
          </c:cat>
          <c:val>
            <c:numRef>
              <c:f>'Source d''information'!$B$7</c:f>
              <c:numCache>
                <c:formatCode>0.00%</c:formatCode>
                <c:ptCount val="1"/>
                <c:pt idx="0">
                  <c:v>0.16987419232556397</c:v>
                </c:pt>
              </c:numCache>
            </c:numRef>
          </c:val>
        </c:ser>
        <c:ser>
          <c:idx val="3"/>
          <c:order val="3"/>
          <c:tx>
            <c:strRef>
              <c:f>'Source d''information'!$A$8</c:f>
              <c:strCache>
                <c:ptCount val="1"/>
                <c:pt idx="0">
                  <c:v>Sur des portails Internet de réservation de voyages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d''information'!$B$3</c:f>
              <c:strCache>
                <c:ptCount val="1"/>
                <c:pt idx="0">
                  <c:v>Hiver/Été (5103)</c:v>
                </c:pt>
              </c:strCache>
            </c:strRef>
          </c:cat>
          <c:val>
            <c:numRef>
              <c:f>'Source d''information'!$B$8</c:f>
              <c:numCache>
                <c:formatCode>0.00%</c:formatCode>
                <c:ptCount val="1"/>
                <c:pt idx="0">
                  <c:v>7.9316695868900153E-2</c:v>
                </c:pt>
              </c:numCache>
            </c:numRef>
          </c:val>
        </c:ser>
        <c:ser>
          <c:idx val="4"/>
          <c:order val="4"/>
          <c:tx>
            <c:strRef>
              <c:f>'Source d''information'!$A$9</c:f>
              <c:strCache>
                <c:ptCount val="1"/>
                <c:pt idx="0">
                  <c:v>Information touristique de la région de vacances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d''information'!$B$3</c:f>
              <c:strCache>
                <c:ptCount val="1"/>
                <c:pt idx="0">
                  <c:v>Hiver/Été (5103)</c:v>
                </c:pt>
              </c:strCache>
            </c:strRef>
          </c:cat>
          <c:val>
            <c:numRef>
              <c:f>'Source d''information'!$B$9</c:f>
              <c:numCache>
                <c:formatCode>0.00%</c:formatCode>
                <c:ptCount val="1"/>
                <c:pt idx="0">
                  <c:v>7.0751263375464182E-2</c:v>
                </c:pt>
              </c:numCache>
            </c:numRef>
          </c:val>
        </c:ser>
        <c:ser>
          <c:idx val="5"/>
          <c:order val="5"/>
          <c:tx>
            <c:strRef>
              <c:f>'Source d''information'!$A$10</c:f>
              <c:strCache>
                <c:ptCount val="1"/>
                <c:pt idx="0">
                  <c:v>A l'endroit de l'hébergement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d''information'!$B$3</c:f>
              <c:strCache>
                <c:ptCount val="1"/>
                <c:pt idx="0">
                  <c:v>Hiver/Été (5103)</c:v>
                </c:pt>
              </c:strCache>
            </c:strRef>
          </c:cat>
          <c:val>
            <c:numRef>
              <c:f>'Source d''information'!$B$10</c:f>
              <c:numCache>
                <c:formatCode>0.00%</c:formatCode>
                <c:ptCount val="1"/>
                <c:pt idx="0">
                  <c:v>7.000145941922048E-2</c:v>
                </c:pt>
              </c:numCache>
            </c:numRef>
          </c:val>
        </c:ser>
        <c:ser>
          <c:idx val="6"/>
          <c:order val="6"/>
          <c:tx>
            <c:strRef>
              <c:f>'Source d''information'!$A$11</c:f>
              <c:strCache>
                <c:ptCount val="1"/>
                <c:pt idx="0">
                  <c:v>Autre source d'information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d''information'!$B$3</c:f>
              <c:strCache>
                <c:ptCount val="1"/>
                <c:pt idx="0">
                  <c:v>Hiver/Été (5103)</c:v>
                </c:pt>
              </c:strCache>
            </c:strRef>
          </c:cat>
          <c:val>
            <c:numRef>
              <c:f>'Source d''information'!$B$11</c:f>
              <c:numCache>
                <c:formatCode>0.00%</c:formatCode>
                <c:ptCount val="1"/>
                <c:pt idx="0">
                  <c:v>6.1212932121155375E-2</c:v>
                </c:pt>
              </c:numCache>
            </c:numRef>
          </c:val>
        </c:ser>
        <c:ser>
          <c:idx val="7"/>
          <c:order val="7"/>
          <c:tx>
            <c:strRef>
              <c:f>'Source d''information'!$A$12</c:f>
              <c:strCache>
                <c:ptCount val="1"/>
                <c:pt idx="0">
                  <c:v>Prospectus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d''information'!$B$3</c:f>
              <c:strCache>
                <c:ptCount val="1"/>
                <c:pt idx="0">
                  <c:v>Hiver/Été (5103)</c:v>
                </c:pt>
              </c:strCache>
            </c:strRef>
          </c:cat>
          <c:val>
            <c:numRef>
              <c:f>'Source d''information'!$B$12</c:f>
              <c:numCache>
                <c:formatCode>0.00%</c:formatCode>
                <c:ptCount val="1"/>
                <c:pt idx="0">
                  <c:v>5.4674233754507036E-2</c:v>
                </c:pt>
              </c:numCache>
            </c:numRef>
          </c:val>
        </c:ser>
        <c:ser>
          <c:idx val="8"/>
          <c:order val="8"/>
          <c:tx>
            <c:strRef>
              <c:f>'Source d''information'!$A$13</c:f>
              <c:strCache>
                <c:ptCount val="1"/>
                <c:pt idx="0">
                  <c:v>Magazines/guides de voyage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d''information'!$B$3</c:f>
              <c:strCache>
                <c:ptCount val="1"/>
                <c:pt idx="0">
                  <c:v>Hiver/Été (5103)</c:v>
                </c:pt>
              </c:strCache>
            </c:strRef>
          </c:cat>
          <c:val>
            <c:numRef>
              <c:f>'Source d''information'!$B$13</c:f>
              <c:numCache>
                <c:formatCode>0.00%</c:formatCode>
                <c:ptCount val="1"/>
                <c:pt idx="0">
                  <c:v>5.3729992544945752E-2</c:v>
                </c:pt>
              </c:numCache>
            </c:numRef>
          </c:val>
        </c:ser>
        <c:ser>
          <c:idx val="9"/>
          <c:order val="9"/>
          <c:tx>
            <c:strRef>
              <c:f>'Source d''information'!$A$14</c:f>
              <c:strCache>
                <c:ptCount val="1"/>
                <c:pt idx="0">
                  <c:v>Ne sait pas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d''information'!$B$3</c:f>
              <c:strCache>
                <c:ptCount val="1"/>
                <c:pt idx="0">
                  <c:v>Hiver/Été (5103)</c:v>
                </c:pt>
              </c:strCache>
            </c:strRef>
          </c:cat>
          <c:val>
            <c:numRef>
              <c:f>'Source d''information'!$B$14</c:f>
              <c:numCache>
                <c:formatCode>0.00%</c:formatCode>
                <c:ptCount val="1"/>
                <c:pt idx="0">
                  <c:v>4.345975819556834E-2</c:v>
                </c:pt>
              </c:numCache>
            </c:numRef>
          </c:val>
        </c:ser>
        <c:ser>
          <c:idx val="10"/>
          <c:order val="10"/>
          <c:tx>
            <c:strRef>
              <c:f>'Source d''information'!$A$15</c:f>
              <c:strCache>
                <c:ptCount val="1"/>
                <c:pt idx="0">
                  <c:v>Sur des réseaux sociaux (Web)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d''information'!$B$3</c:f>
              <c:strCache>
                <c:ptCount val="1"/>
                <c:pt idx="0">
                  <c:v>Hiver/Été (5103)</c:v>
                </c:pt>
              </c:strCache>
            </c:strRef>
          </c:cat>
          <c:val>
            <c:numRef>
              <c:f>'Source d''information'!$B$15</c:f>
              <c:numCache>
                <c:formatCode>0.00%</c:formatCode>
                <c:ptCount val="1"/>
                <c:pt idx="0">
                  <c:v>2.6184385860824701E-2</c:v>
                </c:pt>
              </c:numCache>
            </c:numRef>
          </c:val>
        </c:ser>
        <c:ser>
          <c:idx val="11"/>
          <c:order val="11"/>
          <c:tx>
            <c:strRef>
              <c:f>'Source d''information'!$A$16</c:f>
              <c:strCache>
                <c:ptCount val="1"/>
                <c:pt idx="0">
                  <c:v>Agence de voyage_x000d_
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d''information'!$B$3</c:f>
              <c:strCache>
                <c:ptCount val="1"/>
                <c:pt idx="0">
                  <c:v>Hiver/Été (5103)</c:v>
                </c:pt>
              </c:strCache>
            </c:strRef>
          </c:cat>
          <c:val>
            <c:numRef>
              <c:f>'Source d''information'!$B$16</c:f>
              <c:numCache>
                <c:formatCode>0.00%</c:formatCode>
                <c:ptCount val="1"/>
                <c:pt idx="0">
                  <c:v>2.6184385860824701E-2</c:v>
                </c:pt>
              </c:numCache>
            </c:numRef>
          </c:val>
        </c:ser>
        <c:ser>
          <c:idx val="12"/>
          <c:order val="12"/>
          <c:tx>
            <c:strRef>
              <c:f>'Source d''information'!$A$17</c:f>
              <c:strCache>
                <c:ptCount val="1"/>
                <c:pt idx="0">
                  <c:v>Reportages ou publicités dans les médias_x000d_
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d''information'!$B$3</c:f>
              <c:strCache>
                <c:ptCount val="1"/>
                <c:pt idx="0">
                  <c:v>Hiver/Été (5103)</c:v>
                </c:pt>
              </c:strCache>
            </c:strRef>
          </c:cat>
          <c:val>
            <c:numRef>
              <c:f>'Source d''information'!$B$17</c:f>
              <c:numCache>
                <c:formatCode>0.00%</c:formatCode>
                <c:ptCount val="1"/>
                <c:pt idx="0">
                  <c:v>1.855593318189332E-2</c:v>
                </c:pt>
              </c:numCache>
            </c:numRef>
          </c:val>
        </c:ser>
        <c:ser>
          <c:idx val="13"/>
          <c:order val="13"/>
          <c:tx>
            <c:strRef>
              <c:f>'Source d''information'!$A$18</c:f>
              <c:strCache>
                <c:ptCount val="1"/>
                <c:pt idx="0">
                  <c:v>Catalogues du tour opérateur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d''information'!$B$3</c:f>
              <c:strCache>
                <c:ptCount val="1"/>
                <c:pt idx="0">
                  <c:v>Hiver/Été (5103)</c:v>
                </c:pt>
              </c:strCache>
            </c:strRef>
          </c:cat>
          <c:val>
            <c:numRef>
              <c:f>'Source d''information'!$B$18</c:f>
              <c:numCache>
                <c:formatCode>0.00%</c:formatCode>
                <c:ptCount val="1"/>
                <c:pt idx="0">
                  <c:v>1.2999716228285638E-2</c:v>
                </c:pt>
              </c:numCache>
            </c:numRef>
          </c:val>
        </c:ser>
        <c:ser>
          <c:idx val="14"/>
          <c:order val="14"/>
          <c:tx>
            <c:strRef>
              <c:f>'Source d''information'!$A$19</c:f>
              <c:strCache>
                <c:ptCount val="1"/>
                <c:pt idx="0">
                  <c:v>Visite sur un salon/une foire_x000d_
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d''information'!$B$3</c:f>
              <c:strCache>
                <c:ptCount val="1"/>
                <c:pt idx="0">
                  <c:v>Hiver/Été (5103)</c:v>
                </c:pt>
              </c:strCache>
            </c:strRef>
          </c:cat>
          <c:val>
            <c:numRef>
              <c:f>'Source d''information'!$B$19</c:f>
              <c:numCache>
                <c:formatCode>0.00%</c:formatCode>
                <c:ptCount val="1"/>
                <c:pt idx="0">
                  <c:v>2.1315251616353592E-3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7220096"/>
        <c:axId val="117221632"/>
      </c:barChart>
      <c:catAx>
        <c:axId val="1172200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7221632"/>
        <c:crosses val="autoZero"/>
        <c:auto val="1"/>
        <c:lblAlgn val="ctr"/>
        <c:lblOffset val="100"/>
        <c:noMultiLvlLbl val="0"/>
      </c:catAx>
      <c:valAx>
        <c:axId val="11722163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1722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59317585301834"/>
          <c:y val="1.9697377172707652E-2"/>
          <c:w val="0.23273829833770779"/>
          <c:h val="0.96626414332614297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807226501680941E-2"/>
          <c:y val="3.174603968154973E-2"/>
          <c:w val="0.7464774927642801"/>
          <c:h val="0.9139448627963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'Source d''information'!$A$5</c:f>
              <c:strCache>
                <c:ptCount val="1"/>
                <c:pt idx="0">
                  <c:v>Auprès d'amis/de la famille_x000d_
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d''information'!$C$3</c:f>
              <c:strCache>
                <c:ptCount val="1"/>
                <c:pt idx="0">
                  <c:v>Hiver (4198)</c:v>
                </c:pt>
              </c:strCache>
            </c:strRef>
          </c:cat>
          <c:val>
            <c:numRef>
              <c:f>'Source d''information'!$C$5</c:f>
              <c:numCache>
                <c:formatCode>0.00%</c:formatCode>
                <c:ptCount val="1"/>
                <c:pt idx="0">
                  <c:v>0.44673291203675486</c:v>
                </c:pt>
              </c:numCache>
            </c:numRef>
          </c:val>
        </c:ser>
        <c:ser>
          <c:idx val="1"/>
          <c:order val="1"/>
          <c:tx>
            <c:strRef>
              <c:f>'Source d''information'!$A$6</c:f>
              <c:strCache>
                <c:ptCount val="1"/>
                <c:pt idx="0">
                  <c:v>Sur Internet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d''information'!$C$3</c:f>
              <c:strCache>
                <c:ptCount val="1"/>
                <c:pt idx="0">
                  <c:v>Hiver (4198)</c:v>
                </c:pt>
              </c:strCache>
            </c:strRef>
          </c:cat>
          <c:val>
            <c:numRef>
              <c:f>'Source d''information'!$C$6</c:f>
              <c:numCache>
                <c:formatCode>0.00%</c:formatCode>
                <c:ptCount val="1"/>
                <c:pt idx="0">
                  <c:v>0.30551430013720809</c:v>
                </c:pt>
              </c:numCache>
            </c:numRef>
          </c:val>
        </c:ser>
        <c:ser>
          <c:idx val="2"/>
          <c:order val="2"/>
          <c:tx>
            <c:strRef>
              <c:f>'Source d''information'!$A$7</c:f>
              <c:strCache>
                <c:ptCount val="1"/>
                <c:pt idx="0">
                  <c:v>Aucune information prise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d''information'!$C$3</c:f>
              <c:strCache>
                <c:ptCount val="1"/>
                <c:pt idx="0">
                  <c:v>Hiver (4198)</c:v>
                </c:pt>
              </c:strCache>
            </c:strRef>
          </c:cat>
          <c:val>
            <c:numRef>
              <c:f>'Source d''information'!$C$7</c:f>
              <c:numCache>
                <c:formatCode>0.00%</c:formatCode>
                <c:ptCount val="1"/>
                <c:pt idx="0">
                  <c:v>0.18539908546387679</c:v>
                </c:pt>
              </c:numCache>
            </c:numRef>
          </c:val>
        </c:ser>
        <c:ser>
          <c:idx val="3"/>
          <c:order val="3"/>
          <c:tx>
            <c:strRef>
              <c:f>'Source d''information'!$A$8</c:f>
              <c:strCache>
                <c:ptCount val="1"/>
                <c:pt idx="0">
                  <c:v>Sur des portails Internet de réservation de voyages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d''information'!$C$3</c:f>
              <c:strCache>
                <c:ptCount val="1"/>
                <c:pt idx="0">
                  <c:v>Hiver (4198)</c:v>
                </c:pt>
              </c:strCache>
            </c:strRef>
          </c:cat>
          <c:val>
            <c:numRef>
              <c:f>'Source d''information'!$C$8</c:f>
              <c:numCache>
                <c:formatCode>0.00%</c:formatCode>
                <c:ptCount val="1"/>
                <c:pt idx="0">
                  <c:v>8.9842978484435121E-2</c:v>
                </c:pt>
              </c:numCache>
            </c:numRef>
          </c:val>
        </c:ser>
        <c:ser>
          <c:idx val="4"/>
          <c:order val="4"/>
          <c:tx>
            <c:strRef>
              <c:f>'Source d''information'!$A$9</c:f>
              <c:strCache>
                <c:ptCount val="1"/>
                <c:pt idx="0">
                  <c:v>Information touristique de la région de vacances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d''information'!$C$3</c:f>
              <c:strCache>
                <c:ptCount val="1"/>
                <c:pt idx="0">
                  <c:v>Hiver (4198)</c:v>
                </c:pt>
              </c:strCache>
            </c:strRef>
          </c:cat>
          <c:val>
            <c:numRef>
              <c:f>'Source d''information'!$C$9</c:f>
              <c:numCache>
                <c:formatCode>0.00%</c:formatCode>
                <c:ptCount val="1"/>
                <c:pt idx="0">
                  <c:v>5.1426893645931941E-2</c:v>
                </c:pt>
              </c:numCache>
            </c:numRef>
          </c:val>
        </c:ser>
        <c:ser>
          <c:idx val="5"/>
          <c:order val="5"/>
          <c:tx>
            <c:strRef>
              <c:f>'Source d''information'!$A$10</c:f>
              <c:strCache>
                <c:ptCount val="1"/>
                <c:pt idx="0">
                  <c:v>A l'endroit de l'hébergement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d''information'!$C$3</c:f>
              <c:strCache>
                <c:ptCount val="1"/>
                <c:pt idx="0">
                  <c:v>Hiver (4198)</c:v>
                </c:pt>
              </c:strCache>
            </c:strRef>
          </c:cat>
          <c:val>
            <c:numRef>
              <c:f>'Source d''information'!$C$10</c:f>
              <c:numCache>
                <c:formatCode>0.00%</c:formatCode>
                <c:ptCount val="1"/>
                <c:pt idx="0">
                  <c:v>5.4031069939226246E-2</c:v>
                </c:pt>
              </c:numCache>
            </c:numRef>
          </c:val>
        </c:ser>
        <c:ser>
          <c:idx val="6"/>
          <c:order val="6"/>
          <c:tx>
            <c:strRef>
              <c:f>'Source d''information'!$A$11</c:f>
              <c:strCache>
                <c:ptCount val="1"/>
                <c:pt idx="0">
                  <c:v>Autre source d'information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d''information'!$C$3</c:f>
              <c:strCache>
                <c:ptCount val="1"/>
                <c:pt idx="0">
                  <c:v>Hiver (4198)</c:v>
                </c:pt>
              </c:strCache>
            </c:strRef>
          </c:cat>
          <c:val>
            <c:numRef>
              <c:f>'Source d''information'!$C$11</c:f>
              <c:numCache>
                <c:formatCode>0.00%</c:formatCode>
                <c:ptCount val="1"/>
                <c:pt idx="0">
                  <c:v>6.2902028767180887E-2</c:v>
                </c:pt>
              </c:numCache>
            </c:numRef>
          </c:val>
        </c:ser>
        <c:ser>
          <c:idx val="7"/>
          <c:order val="7"/>
          <c:tx>
            <c:strRef>
              <c:f>'Source d''information'!$A$12</c:f>
              <c:strCache>
                <c:ptCount val="1"/>
                <c:pt idx="0">
                  <c:v>Prospectus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d''information'!$C$3</c:f>
              <c:strCache>
                <c:ptCount val="1"/>
                <c:pt idx="0">
                  <c:v>Hiver (4198)</c:v>
                </c:pt>
              </c:strCache>
            </c:strRef>
          </c:cat>
          <c:val>
            <c:numRef>
              <c:f>'Source d''information'!$C$12</c:f>
              <c:numCache>
                <c:formatCode>0.00%</c:formatCode>
                <c:ptCount val="1"/>
                <c:pt idx="0">
                  <c:v>4.0617939554188548E-2</c:v>
                </c:pt>
              </c:numCache>
            </c:numRef>
          </c:val>
        </c:ser>
        <c:ser>
          <c:idx val="8"/>
          <c:order val="8"/>
          <c:tx>
            <c:strRef>
              <c:f>'Source d''information'!$A$13</c:f>
              <c:strCache>
                <c:ptCount val="1"/>
                <c:pt idx="0">
                  <c:v>Magazines/guides de voyage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d''information'!$C$3</c:f>
              <c:strCache>
                <c:ptCount val="1"/>
                <c:pt idx="0">
                  <c:v>Hiver (4198)</c:v>
                </c:pt>
              </c:strCache>
            </c:strRef>
          </c:cat>
          <c:val>
            <c:numRef>
              <c:f>'Source d''information'!$C$13</c:f>
              <c:numCache>
                <c:formatCode>0.00%</c:formatCode>
                <c:ptCount val="1"/>
                <c:pt idx="0">
                  <c:v>3.9794872378048622E-2</c:v>
                </c:pt>
              </c:numCache>
            </c:numRef>
          </c:val>
        </c:ser>
        <c:ser>
          <c:idx val="9"/>
          <c:order val="9"/>
          <c:tx>
            <c:strRef>
              <c:f>'Source d''information'!$A$14</c:f>
              <c:strCache>
                <c:ptCount val="1"/>
                <c:pt idx="0">
                  <c:v>Ne sait pas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d''information'!$C$3</c:f>
              <c:strCache>
                <c:ptCount val="1"/>
                <c:pt idx="0">
                  <c:v>Hiver (4198)</c:v>
                </c:pt>
              </c:strCache>
            </c:strRef>
          </c:cat>
          <c:val>
            <c:numRef>
              <c:f>'Source d''information'!$C$14</c:f>
              <c:numCache>
                <c:formatCode>0.00%</c:formatCode>
                <c:ptCount val="1"/>
                <c:pt idx="0">
                  <c:v>4.9814978996224904E-2</c:v>
                </c:pt>
              </c:numCache>
            </c:numRef>
          </c:val>
        </c:ser>
        <c:ser>
          <c:idx val="10"/>
          <c:order val="10"/>
          <c:tx>
            <c:strRef>
              <c:f>'Source d''information'!$A$15</c:f>
              <c:strCache>
                <c:ptCount val="1"/>
                <c:pt idx="0">
                  <c:v>Sur des réseaux sociaux (Web)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d''information'!$C$3</c:f>
              <c:strCache>
                <c:ptCount val="1"/>
                <c:pt idx="0">
                  <c:v>Hiver (4198)</c:v>
                </c:pt>
              </c:strCache>
            </c:strRef>
          </c:cat>
          <c:val>
            <c:numRef>
              <c:f>'Source d''information'!$C$15</c:f>
              <c:numCache>
                <c:formatCode>0.00%</c:formatCode>
                <c:ptCount val="1"/>
                <c:pt idx="0">
                  <c:v>2.0359519751846699E-2</c:v>
                </c:pt>
              </c:numCache>
            </c:numRef>
          </c:val>
        </c:ser>
        <c:ser>
          <c:idx val="11"/>
          <c:order val="11"/>
          <c:tx>
            <c:strRef>
              <c:f>'Source d''information'!$A$16</c:f>
              <c:strCache>
                <c:ptCount val="1"/>
                <c:pt idx="0">
                  <c:v>Agence de voyage_x000d_
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d''information'!$C$3</c:f>
              <c:strCache>
                <c:ptCount val="1"/>
                <c:pt idx="0">
                  <c:v>Hiver (4198)</c:v>
                </c:pt>
              </c:strCache>
            </c:strRef>
          </c:cat>
          <c:val>
            <c:numRef>
              <c:f>'Source d''information'!$C$16</c:f>
              <c:numCache>
                <c:formatCode>0.00%</c:formatCode>
                <c:ptCount val="1"/>
                <c:pt idx="0">
                  <c:v>2.3291887997041051E-2</c:v>
                </c:pt>
              </c:numCache>
            </c:numRef>
          </c:val>
        </c:ser>
        <c:ser>
          <c:idx val="12"/>
          <c:order val="12"/>
          <c:tx>
            <c:strRef>
              <c:f>'Source d''information'!$A$17</c:f>
              <c:strCache>
                <c:ptCount val="1"/>
                <c:pt idx="0">
                  <c:v>Reportages ou publicités dans les médias_x000d_
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d''information'!$C$3</c:f>
              <c:strCache>
                <c:ptCount val="1"/>
                <c:pt idx="0">
                  <c:v>Hiver (4198)</c:v>
                </c:pt>
              </c:strCache>
            </c:strRef>
          </c:cat>
          <c:val>
            <c:numRef>
              <c:f>'Source d''information'!$C$17</c:f>
              <c:numCache>
                <c:formatCode>0.00%</c:formatCode>
                <c:ptCount val="1"/>
                <c:pt idx="0">
                  <c:v>1.7164813103600227E-2</c:v>
                </c:pt>
              </c:numCache>
            </c:numRef>
          </c:val>
        </c:ser>
        <c:ser>
          <c:idx val="13"/>
          <c:order val="13"/>
          <c:tx>
            <c:strRef>
              <c:f>'Source d''information'!$A$18</c:f>
              <c:strCache>
                <c:ptCount val="1"/>
                <c:pt idx="0">
                  <c:v>Catalogues du tour opérateur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d''information'!$C$3</c:f>
              <c:strCache>
                <c:ptCount val="1"/>
                <c:pt idx="0">
                  <c:v>Hiver (4198)</c:v>
                </c:pt>
              </c:strCache>
            </c:strRef>
          </c:cat>
          <c:val>
            <c:numRef>
              <c:f>'Source d''information'!$C$18</c:f>
              <c:numCache>
                <c:formatCode>0.00%</c:formatCode>
                <c:ptCount val="1"/>
                <c:pt idx="0">
                  <c:v>1.5249558261845276E-2</c:v>
                </c:pt>
              </c:numCache>
            </c:numRef>
          </c:val>
        </c:ser>
        <c:ser>
          <c:idx val="14"/>
          <c:order val="14"/>
          <c:tx>
            <c:strRef>
              <c:f>'Source d''information'!$A$19</c:f>
              <c:strCache>
                <c:ptCount val="1"/>
                <c:pt idx="0">
                  <c:v>Visite sur un salon/une foire_x000d_
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 d''information'!$C$3</c:f>
              <c:strCache>
                <c:ptCount val="1"/>
                <c:pt idx="0">
                  <c:v>Hiver (4198)</c:v>
                </c:pt>
              </c:strCache>
            </c:strRef>
          </c:cat>
          <c:val>
            <c:numRef>
              <c:f>'Source d''information'!$C$19</c:f>
              <c:numCache>
                <c:formatCode>0.00%</c:formatCode>
                <c:ptCount val="1"/>
                <c:pt idx="0">
                  <c:v>1.6933880376170519E-3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731712"/>
        <c:axId val="141733248"/>
      </c:barChart>
      <c:catAx>
        <c:axId val="141731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1733248"/>
        <c:crosses val="autoZero"/>
        <c:auto val="1"/>
        <c:lblAlgn val="ctr"/>
        <c:lblOffset val="100"/>
        <c:noMultiLvlLbl val="0"/>
      </c:catAx>
      <c:valAx>
        <c:axId val="14173324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1731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59317585301834"/>
          <c:y val="1.9697377172707652E-2"/>
          <c:w val="0.23273829833770779"/>
          <c:h val="0.96626414332614297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A095F-6127-4D49-B30B-A6BDFB0B858F}" type="datetimeFigureOut">
              <a:rPr lang="fr-FR" smtClean="0"/>
              <a:t>03/06/2016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A2E8-BE4C-0140-9C82-A394798E97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787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3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69BAC-9FB6-4A58-8C2F-49C0D7E6E488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3"/>
            <a:ext cx="2945659" cy="4963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428583"/>
            <a:ext cx="2945659" cy="4963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61B7-CFBA-4A1F-A406-C7696E21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05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91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aseline="0" dirty="0" smtClean="0"/>
              <a:t>Idem internet groupé</a:t>
            </a:r>
          </a:p>
          <a:p>
            <a:endParaRPr lang="fr-CH" baseline="0" dirty="0" smtClean="0"/>
          </a:p>
          <a:p>
            <a:endParaRPr lang="fr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  <a:p>
            <a:endParaRPr lang="fr-CH" baseline="0" dirty="0" smtClean="0"/>
          </a:p>
          <a:p>
            <a:endParaRPr lang="fr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6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6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6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6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67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67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6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C54B-4B04-4756-A131-2F412C81AF7C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4131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67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67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C54B-4B04-4756-A131-2F412C81AF7C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186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C54B-4B04-4756-A131-2F412C81AF7C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5366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C54B-4B04-4756-A131-2F412C81AF7C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4648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427343" y="6492875"/>
            <a:ext cx="901330" cy="365125"/>
          </a:xfrm>
        </p:spPr>
        <p:txBody>
          <a:bodyPr/>
          <a:lstStyle/>
          <a:p>
            <a:fld id="{98969042-746B-0740-923D-02FC1F6173EF}" type="datetime1">
              <a:rPr lang="fr-CH" smtClean="0"/>
              <a:t>03.06.2016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639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341079" y="6492875"/>
            <a:ext cx="987594" cy="365125"/>
          </a:xfrm>
        </p:spPr>
        <p:txBody>
          <a:bodyPr/>
          <a:lstStyle/>
          <a:p>
            <a:fld id="{57EA1152-DBAB-7B43-BB14-8E7248B1244D}" type="datetime1">
              <a:rPr lang="fr-CH" smtClean="0"/>
              <a:t>03.06.2016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30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297947" y="6492875"/>
            <a:ext cx="1030726" cy="365125"/>
          </a:xfrm>
        </p:spPr>
        <p:txBody>
          <a:bodyPr/>
          <a:lstStyle/>
          <a:p>
            <a:fld id="{44EF0E55-BC19-E644-BBAC-4B3AEAA9716A}" type="datetime1">
              <a:rPr lang="fr-CH" smtClean="0"/>
              <a:t>03.06.2016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77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713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4E8D0E-68B6-4CC9-A1CC-F7578C04F3E9}" type="datetimeFigureOut">
              <a:rPr lang="fr-CH" smtClean="0"/>
              <a:t>03.06.2016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2BA6-AFB0-42E5-8CBF-6FE874DDE57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907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4E8D0E-68B6-4CC9-A1CC-F7578C04F3E9}" type="datetimeFigureOut">
              <a:rPr lang="fr-CH" smtClean="0"/>
              <a:t>03.06.2016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2BA6-AFB0-42E5-8CBF-6FE874DDE57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746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4E8D0E-68B6-4CC9-A1CC-F7578C04F3E9}" type="datetimeFigureOut">
              <a:rPr lang="fr-CH" smtClean="0"/>
              <a:t>03.06.2016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2BA6-AFB0-42E5-8CBF-6FE874DDE57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895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4E8D0E-68B6-4CC9-A1CC-F7578C04F3E9}" type="datetimeFigureOut">
              <a:rPr lang="fr-CH" smtClean="0"/>
              <a:t>03.06.2016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2BA6-AFB0-42E5-8CBF-6FE874DDE57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937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4E8D0E-68B6-4CC9-A1CC-F7578C04F3E9}" type="datetimeFigureOut">
              <a:rPr lang="fr-CH" smtClean="0"/>
              <a:t>03.06.2016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2BA6-AFB0-42E5-8CBF-6FE874DDE57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3155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4E8D0E-68B6-4CC9-A1CC-F7578C04F3E9}" type="datetimeFigureOut">
              <a:rPr lang="fr-CH" smtClean="0"/>
              <a:t>03.06.2016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2BA6-AFB0-42E5-8CBF-6FE874DDE57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084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4E8D0E-68B6-4CC9-A1CC-F7578C04F3E9}" type="datetimeFigureOut">
              <a:rPr lang="fr-CH" smtClean="0"/>
              <a:t>03.06.2016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2BA6-AFB0-42E5-8CBF-6FE874DDE57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506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246189" y="6492875"/>
            <a:ext cx="1082484" cy="365125"/>
          </a:xfrm>
        </p:spPr>
        <p:txBody>
          <a:bodyPr/>
          <a:lstStyle/>
          <a:p>
            <a:fld id="{88A567B7-9A24-224E-9163-D3857AFFB68E}" type="datetime1">
              <a:rPr lang="fr-CH" smtClean="0"/>
              <a:t>03.06.2016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091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4E8D0E-68B6-4CC9-A1CC-F7578C04F3E9}" type="datetimeFigureOut">
              <a:rPr lang="fr-CH" smtClean="0"/>
              <a:t>03.06.2016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2BA6-AFB0-42E5-8CBF-6FE874DDE57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5547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4E8D0E-68B6-4CC9-A1CC-F7578C04F3E9}" type="datetimeFigureOut">
              <a:rPr lang="fr-CH" smtClean="0"/>
              <a:t>03.06.2016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2BA6-AFB0-42E5-8CBF-6FE874DDE57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1342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4E8D0E-68B6-4CC9-A1CC-F7578C04F3E9}" type="datetimeFigureOut">
              <a:rPr lang="fr-CH" smtClean="0"/>
              <a:t>03.06.2016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2BA6-AFB0-42E5-8CBF-6FE874DDE57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164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289321" y="6492875"/>
            <a:ext cx="1039352" cy="365125"/>
          </a:xfrm>
        </p:spPr>
        <p:txBody>
          <a:bodyPr/>
          <a:lstStyle/>
          <a:p>
            <a:fld id="{C8CFC15F-B034-DC4D-ABD5-1318A68364A7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75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3813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3813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410091" y="6492875"/>
            <a:ext cx="918582" cy="365125"/>
          </a:xfrm>
        </p:spPr>
        <p:txBody>
          <a:bodyPr/>
          <a:lstStyle/>
          <a:p>
            <a:fld id="{E3B7476F-4ECA-8046-84F1-29100055055A}" type="datetime1">
              <a:rPr lang="fr-CH" smtClean="0"/>
              <a:t>03.06.2016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523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94457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58433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94457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8433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7323826" y="6492875"/>
            <a:ext cx="1004847" cy="365125"/>
          </a:xfrm>
        </p:spPr>
        <p:txBody>
          <a:bodyPr/>
          <a:lstStyle/>
          <a:p>
            <a:fld id="{F0C0503C-AEAE-614F-8738-AED622E48250}" type="datetime1">
              <a:rPr lang="fr-CH" smtClean="0"/>
              <a:t>03.06.2016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39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254815" y="6492875"/>
            <a:ext cx="1073858" cy="365125"/>
          </a:xfrm>
        </p:spPr>
        <p:txBody>
          <a:bodyPr/>
          <a:lstStyle/>
          <a:p>
            <a:fld id="{C903B72F-ED32-744D-ADED-09338CE0C951}" type="datetime1">
              <a:rPr lang="fr-CH" smtClean="0"/>
              <a:t>03.06.2016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94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194430" y="6492875"/>
            <a:ext cx="1134243" cy="365125"/>
          </a:xfrm>
        </p:spPr>
        <p:txBody>
          <a:bodyPr/>
          <a:lstStyle/>
          <a:p>
            <a:fld id="{2AD82A2E-A2F1-9940-9E51-5BCA79FF7CF8}" type="datetime1">
              <a:rPr lang="fr-CH" smtClean="0"/>
              <a:t>03.06.2016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47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0739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8073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6944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237562" y="6492875"/>
            <a:ext cx="1091111" cy="365125"/>
          </a:xfrm>
        </p:spPr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11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3656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890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0329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278688" y="6492875"/>
            <a:ext cx="1049985" cy="365125"/>
          </a:xfrm>
        </p:spPr>
        <p:txBody>
          <a:bodyPr/>
          <a:lstStyle/>
          <a:p>
            <a:fld id="{70DC22F5-D6BD-8A44-98BF-9E09E2737F57}" type="datetime1">
              <a:rPr lang="fr-CH" smtClean="0"/>
              <a:t>03.06.2016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40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etoil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02" y="3538573"/>
            <a:ext cx="4270615" cy="5083675"/>
          </a:xfrm>
          <a:prstGeom prst="rect">
            <a:avLst/>
          </a:prstGeom>
        </p:spPr>
      </p:pic>
      <p:pic>
        <p:nvPicPr>
          <p:cNvPr id="9" name="Image 8" descr="logo_up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514" y="0"/>
            <a:ext cx="3417619" cy="94725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7951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1207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523661" y="6492875"/>
            <a:ext cx="80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48DD-7998-3044-935D-91A0C1295DFE}" type="datetime1">
              <a:rPr lang="fr-CH" smtClean="0"/>
              <a:t>03.06.2016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1086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2C6B-27DE-FA47-8F5D-2E0728E8EE6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48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3800" b="1" i="0" kern="1200">
          <a:solidFill>
            <a:schemeClr val="accent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accent2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2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1" i="1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12BA6-AFB0-42E5-8CBF-6FE874DDE57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852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ond_14mars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94" y="304800"/>
            <a:ext cx="5432213" cy="407416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7137" y="3128211"/>
            <a:ext cx="8173428" cy="2525829"/>
          </a:xfrm>
        </p:spPr>
        <p:txBody>
          <a:bodyPr>
            <a:normAutofit fontScale="90000"/>
          </a:bodyPr>
          <a:lstStyle/>
          <a:p>
            <a:r>
              <a:rPr lang="fr-CH" sz="3200" dirty="0" smtClean="0">
                <a:latin typeface="+mn-lt"/>
              </a:rPr>
              <a:t/>
            </a:r>
            <a:br>
              <a:rPr lang="fr-CH" sz="3200" dirty="0" smtClean="0">
                <a:latin typeface="+mn-lt"/>
              </a:rPr>
            </a:br>
            <a:r>
              <a:rPr lang="fr-CH" sz="3200" dirty="0" smtClean="0">
                <a:latin typeface="+mn-lt"/>
              </a:rPr>
              <a:t/>
            </a:r>
            <a:br>
              <a:rPr lang="fr-CH" sz="3200" dirty="0" smtClean="0">
                <a:latin typeface="+mn-lt"/>
              </a:rPr>
            </a:br>
            <a:r>
              <a:rPr lang="fr-CH" sz="3200" dirty="0" smtClean="0">
                <a:latin typeface="+mn-lt"/>
              </a:rPr>
              <a:t/>
            </a:r>
            <a:br>
              <a:rPr lang="fr-CH" sz="3200" dirty="0" smtClean="0">
                <a:latin typeface="+mn-lt"/>
              </a:rPr>
            </a:br>
            <a:r>
              <a:rPr lang="fr-CH" sz="3200" dirty="0" smtClean="0">
                <a:latin typeface="+mn-lt"/>
              </a:rPr>
              <a:t/>
            </a:r>
            <a:br>
              <a:rPr lang="fr-CH" sz="3200" dirty="0" smtClean="0">
                <a:latin typeface="+mn-lt"/>
              </a:rPr>
            </a:br>
            <a:r>
              <a:rPr lang="fr-CH" sz="3200" dirty="0" smtClean="0">
                <a:latin typeface="+mn-lt"/>
              </a:rPr>
              <a:t/>
            </a:r>
            <a:br>
              <a:rPr lang="fr-CH" sz="3200" dirty="0" smtClean="0">
                <a:latin typeface="+mn-lt"/>
              </a:rPr>
            </a:br>
            <a:r>
              <a:rPr lang="fr-CH" sz="3200" dirty="0">
                <a:latin typeface="+mn-lt"/>
              </a:rPr>
              <a:t/>
            </a:r>
            <a:br>
              <a:rPr lang="fr-CH" sz="3200" dirty="0">
                <a:latin typeface="+mn-lt"/>
              </a:rPr>
            </a:br>
            <a:r>
              <a:rPr lang="fr-CH" sz="3300" dirty="0" smtClean="0">
                <a:latin typeface="+mn-lt"/>
              </a:rPr>
              <a:t>Enquête </a:t>
            </a:r>
            <a:r>
              <a:rPr lang="fr-CH" sz="3300" i="1" dirty="0" smtClean="0">
                <a:latin typeface="+mn-lt"/>
              </a:rPr>
              <a:t>«à l’écoute de nos hôtes» </a:t>
            </a:r>
            <a:r>
              <a:rPr lang="fr-CH" sz="3300" dirty="0" smtClean="0">
                <a:latin typeface="+mn-lt"/>
              </a:rPr>
              <a:t>2013-2014</a:t>
            </a:r>
            <a:br>
              <a:rPr lang="fr-CH" sz="3300" dirty="0" smtClean="0">
                <a:latin typeface="+mn-lt"/>
              </a:rPr>
            </a:br>
            <a:r>
              <a:rPr lang="fr-CH" sz="3300" dirty="0" smtClean="0">
                <a:latin typeface="+mn-lt"/>
              </a:rPr>
              <a:t/>
            </a:r>
            <a:br>
              <a:rPr lang="fr-CH" sz="3300" dirty="0" smtClean="0">
                <a:latin typeface="+mn-lt"/>
              </a:rPr>
            </a:br>
            <a:r>
              <a:rPr lang="fr-CH" sz="3300" dirty="0" smtClean="0">
                <a:latin typeface="+mn-lt"/>
              </a:rPr>
              <a:t>Analyse descriptive </a:t>
            </a:r>
            <a:br>
              <a:rPr lang="fr-CH" sz="3300" dirty="0" smtClean="0">
                <a:latin typeface="+mn-lt"/>
              </a:rPr>
            </a:br>
            <a:r>
              <a:rPr lang="fr-CH" sz="3300" dirty="0" smtClean="0">
                <a:latin typeface="+mn-lt"/>
              </a:rPr>
              <a:t/>
            </a:r>
            <a:br>
              <a:rPr lang="fr-CH" sz="3300" dirty="0" smtClean="0">
                <a:latin typeface="+mn-lt"/>
              </a:rPr>
            </a:br>
            <a:r>
              <a:rPr lang="fr-CH" sz="3300" dirty="0" smtClean="0">
                <a:latin typeface="+mn-lt"/>
              </a:rPr>
              <a:t>Valais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fr-CH" sz="320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fr-CH" sz="3200" dirty="0" smtClean="0">
                <a:solidFill>
                  <a:schemeClr val="accent1"/>
                </a:solidFill>
                <a:latin typeface="+mn-lt"/>
              </a:rPr>
            </a:br>
            <a:r>
              <a:rPr lang="fr-CH" sz="3200" dirty="0" smtClean="0">
                <a:latin typeface="+mn-lt"/>
              </a:rPr>
              <a:t/>
            </a:r>
            <a:br>
              <a:rPr lang="fr-CH" sz="3200" dirty="0" smtClean="0">
                <a:latin typeface="+mn-lt"/>
              </a:rPr>
            </a:br>
            <a:r>
              <a:rPr lang="fr-CH" sz="3200" dirty="0" smtClean="0">
                <a:latin typeface="+mn-lt"/>
              </a:rPr>
              <a:t/>
            </a:r>
            <a:br>
              <a:rPr lang="fr-CH" sz="3200" dirty="0" smtClean="0">
                <a:latin typeface="+mn-lt"/>
              </a:rPr>
            </a:br>
            <a:r>
              <a:rPr lang="fr-CH" sz="2800" b="0" dirty="0" smtClean="0">
                <a:latin typeface="+mn-lt"/>
              </a:rPr>
              <a:t/>
            </a:r>
            <a:br>
              <a:rPr lang="fr-CH" sz="2800" b="0" dirty="0" smtClean="0">
                <a:latin typeface="+mn-lt"/>
              </a:rPr>
            </a:br>
            <a:r>
              <a:rPr lang="fr-CH" sz="3200" b="0" dirty="0" smtClean="0">
                <a:latin typeface="+mn-lt"/>
              </a:rPr>
              <a:t/>
            </a:r>
            <a:br>
              <a:rPr lang="fr-CH" sz="3200" b="0" dirty="0" smtClean="0">
                <a:latin typeface="+mn-lt"/>
              </a:rPr>
            </a:br>
            <a:r>
              <a:rPr lang="fr-CH" sz="3200" b="0" dirty="0" smtClean="0">
                <a:latin typeface="+mn-lt"/>
              </a:rPr>
              <a:t/>
            </a:r>
            <a:br>
              <a:rPr lang="fr-CH" sz="3200" b="0" dirty="0" smtClean="0">
                <a:latin typeface="+mn-lt"/>
              </a:rPr>
            </a:br>
            <a:endParaRPr lang="fr-CH" sz="3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41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10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462337" y="319177"/>
            <a:ext cx="3382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Tranches d’âges des répondants</a:t>
            </a:r>
            <a:endParaRPr lang="fr-CH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7036" y="6451600"/>
            <a:ext cx="1271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988 - 5606</a:t>
            </a:r>
            <a:endParaRPr lang="fr-CH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7037" y="808967"/>
            <a:ext cx="2304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Moyenne hiver/été: 45 ans</a:t>
            </a:r>
          </a:p>
          <a:p>
            <a:r>
              <a:rPr lang="fr-CH" sz="1400" dirty="0"/>
              <a:t>Moyenne hiver:  </a:t>
            </a:r>
            <a:r>
              <a:rPr lang="fr-CH" sz="1400" dirty="0" smtClean="0"/>
              <a:t>42.1 ans</a:t>
            </a:r>
          </a:p>
          <a:p>
            <a:r>
              <a:rPr lang="fr-CH" sz="1400" dirty="0" smtClean="0"/>
              <a:t>Moyenne été: 48.9 ans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773584"/>
              </p:ext>
            </p:extLst>
          </p:nvPr>
        </p:nvGraphicFramePr>
        <p:xfrm>
          <a:off x="427037" y="1066801"/>
          <a:ext cx="8497889" cy="541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43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11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247147" y="319177"/>
            <a:ext cx="459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Tranches d’âges des </a:t>
            </a:r>
            <a:r>
              <a:rPr lang="fr-CH" sz="1600" dirty="0"/>
              <a:t>répondants - </a:t>
            </a:r>
            <a:r>
              <a:rPr lang="fr-CH" sz="1600" dirty="0" smtClean="0"/>
              <a:t>Hiver/Été : </a:t>
            </a:r>
          </a:p>
          <a:p>
            <a:pPr algn="r"/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CH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7036" y="1178299"/>
            <a:ext cx="275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Moyenne Valais: 45 ans</a:t>
            </a:r>
          </a:p>
          <a:p>
            <a:r>
              <a:rPr lang="fr-CH" sz="1400" dirty="0"/>
              <a:t>Moyenne </a:t>
            </a:r>
            <a:r>
              <a:rPr lang="fr-CH" sz="1400" dirty="0" err="1" smtClean="0"/>
              <a:t>Salzburgerland</a:t>
            </a:r>
            <a:r>
              <a:rPr lang="fr-CH" sz="1400" dirty="0" smtClean="0"/>
              <a:t>: 43.5 ans</a:t>
            </a:r>
            <a:endParaRPr lang="fr-CH" sz="1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331205"/>
              </p:ext>
            </p:extLst>
          </p:nvPr>
        </p:nvGraphicFramePr>
        <p:xfrm>
          <a:off x="790575" y="1439909"/>
          <a:ext cx="7629525" cy="522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06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12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969043" y="283081"/>
            <a:ext cx="3875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Branche professionnelle des répondants </a:t>
            </a:r>
            <a:endParaRPr lang="fr-CH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78182" y="6458479"/>
            <a:ext cx="1271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973- 5600</a:t>
            </a:r>
            <a:endParaRPr lang="fr-CH" sz="1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326830"/>
              </p:ext>
            </p:extLst>
          </p:nvPr>
        </p:nvGraphicFramePr>
        <p:xfrm>
          <a:off x="278182" y="698018"/>
          <a:ext cx="8588736" cy="576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96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13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705727" y="319177"/>
            <a:ext cx="5138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Accompagnants avec lesquels séjournent les répondants</a:t>
            </a:r>
            <a:endParaRPr lang="fr-CH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41836" y="6449260"/>
            <a:ext cx="1271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1004 - 5710</a:t>
            </a:r>
            <a:endParaRPr lang="fr-CH" sz="1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19440"/>
              </p:ext>
            </p:extLst>
          </p:nvPr>
        </p:nvGraphicFramePr>
        <p:xfrm>
          <a:off x="-1" y="934286"/>
          <a:ext cx="9267825" cy="55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14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690037" y="325532"/>
            <a:ext cx="5852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Accompagnants avec lesquels séjournent les </a:t>
            </a:r>
            <a:r>
              <a:rPr lang="fr-CH" sz="1600" dirty="0"/>
              <a:t>répondants - </a:t>
            </a:r>
            <a:r>
              <a:rPr lang="fr-CH" sz="1600" dirty="0" smtClean="0"/>
              <a:t>Hiver/Été:</a:t>
            </a:r>
          </a:p>
          <a:p>
            <a:pPr algn="r"/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CH" sz="1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199954"/>
              </p:ext>
            </p:extLst>
          </p:nvPr>
        </p:nvGraphicFramePr>
        <p:xfrm>
          <a:off x="1389147" y="1171575"/>
          <a:ext cx="7153275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15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819399" y="307145"/>
            <a:ext cx="6225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Nombre de personnes (y compris le répondant) qui participent au séjour</a:t>
            </a:r>
            <a:endParaRPr lang="fr-CH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5" y="1812111"/>
            <a:ext cx="3448050" cy="76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89" y="6499752"/>
            <a:ext cx="1271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4994</a:t>
            </a:r>
            <a:endParaRPr lang="fr-CH" sz="1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5" y="2583638"/>
            <a:ext cx="2010056" cy="3200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6391" y="1497009"/>
            <a:ext cx="55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chemeClr val="accent2"/>
                </a:solidFill>
              </a:rPr>
              <a:t>Été</a:t>
            </a:r>
            <a:endParaRPr lang="fr-CH" sz="1200" b="1" dirty="0">
              <a:solidFill>
                <a:schemeClr val="accent2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7" t="20055" r="21813"/>
          <a:stretch/>
        </p:blipFill>
        <p:spPr bwMode="auto">
          <a:xfrm>
            <a:off x="5367449" y="2583638"/>
            <a:ext cx="2369231" cy="320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27"/>
          <a:stretch/>
        </p:blipFill>
        <p:spPr bwMode="auto">
          <a:xfrm>
            <a:off x="5563599" y="1774011"/>
            <a:ext cx="349567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54245" y="1497008"/>
            <a:ext cx="55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chemeClr val="accent5">
                    <a:lumMod val="75000"/>
                  </a:schemeClr>
                </a:solidFill>
              </a:rPr>
              <a:t>Hiver</a:t>
            </a:r>
            <a:endParaRPr lang="fr-CH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3599" y="6499752"/>
            <a:ext cx="1271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998</a:t>
            </a:r>
            <a:endParaRPr lang="fr-CH" sz="1000" dirty="0"/>
          </a:p>
        </p:txBody>
      </p:sp>
    </p:spTree>
    <p:extLst>
      <p:ext uri="{BB962C8B-B14F-4D97-AF65-F5344CB8AC3E}">
        <p14:creationId xmlns:p14="http://schemas.microsoft.com/office/powerpoint/2010/main" val="11573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16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284621" y="319177"/>
            <a:ext cx="5559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Connaissance de la région de la part des répondants</a:t>
            </a:r>
            <a:endParaRPr lang="fr-CH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41836" y="6458478"/>
            <a:ext cx="1271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929 - 5456</a:t>
            </a:r>
            <a:endParaRPr lang="fr-CH" sz="10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156872"/>
              </p:ext>
            </p:extLst>
          </p:nvPr>
        </p:nvGraphicFramePr>
        <p:xfrm>
          <a:off x="877402" y="1349518"/>
          <a:ext cx="7324725" cy="4498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14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17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65610"/>
            <a:ext cx="8229600" cy="926780"/>
          </a:xfrm>
        </p:spPr>
        <p:txBody>
          <a:bodyPr>
            <a:normAutofit/>
          </a:bodyPr>
          <a:lstStyle/>
          <a:p>
            <a:r>
              <a:rPr lang="fr-CH" dirty="0" smtClean="0"/>
              <a:t>En amont du séjour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861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18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0" y="6529562"/>
            <a:ext cx="1093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5103</a:t>
            </a:r>
            <a:endParaRPr lang="fr-CH" sz="1000" dirty="0"/>
          </a:p>
        </p:txBody>
      </p:sp>
      <p:sp>
        <p:nvSpPr>
          <p:cNvPr id="8" name="ZoneTexte 1"/>
          <p:cNvSpPr txBox="1"/>
          <p:nvPr/>
        </p:nvSpPr>
        <p:spPr>
          <a:xfrm>
            <a:off x="3272589" y="138697"/>
            <a:ext cx="557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Canaux d’informations utilisés par les répondants : Hiver/Été</a:t>
            </a:r>
            <a:endParaRPr lang="fr-CH" sz="1600" dirty="0"/>
          </a:p>
        </p:txBody>
      </p:sp>
      <p:graphicFrame>
        <p:nvGraphicFramePr>
          <p:cNvPr id="10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185835"/>
              </p:ext>
            </p:extLst>
          </p:nvPr>
        </p:nvGraphicFramePr>
        <p:xfrm>
          <a:off x="0" y="477252"/>
          <a:ext cx="9144000" cy="638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25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19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0" y="6529562"/>
            <a:ext cx="1093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4198</a:t>
            </a:r>
            <a:endParaRPr lang="fr-CH" sz="1000" dirty="0"/>
          </a:p>
        </p:txBody>
      </p:sp>
      <p:sp>
        <p:nvSpPr>
          <p:cNvPr id="8" name="ZoneTexte 1"/>
          <p:cNvSpPr txBox="1"/>
          <p:nvPr/>
        </p:nvSpPr>
        <p:spPr>
          <a:xfrm>
            <a:off x="3068053" y="186825"/>
            <a:ext cx="577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/>
              <a:t>Canaux d’informations utilisés par les répondants </a:t>
            </a:r>
            <a:r>
              <a:rPr lang="fr-CH" sz="1600" dirty="0" smtClean="0"/>
              <a:t>: Hiver</a:t>
            </a:r>
            <a:endParaRPr lang="fr-CH" sz="1600" dirty="0"/>
          </a:p>
        </p:txBody>
      </p:sp>
      <p:graphicFrame>
        <p:nvGraphicFramePr>
          <p:cNvPr id="7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360778"/>
              </p:ext>
            </p:extLst>
          </p:nvPr>
        </p:nvGraphicFramePr>
        <p:xfrm>
          <a:off x="195790" y="828675"/>
          <a:ext cx="8833909" cy="594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25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884948"/>
            <a:ext cx="8229600" cy="1129351"/>
          </a:xfrm>
        </p:spPr>
        <p:txBody>
          <a:bodyPr>
            <a:normAutofit/>
          </a:bodyPr>
          <a:lstStyle/>
          <a:p>
            <a:r>
              <a:rPr lang="fr-CH" sz="3200" b="1" dirty="0" smtClean="0">
                <a:latin typeface="+mn-lt"/>
              </a:rPr>
              <a:t>Contenu </a:t>
            </a:r>
            <a:endParaRPr lang="en-US" sz="3200" b="1" dirty="0">
              <a:latin typeface="+mn-lt"/>
            </a:endParaRPr>
          </a:p>
        </p:txBody>
      </p:sp>
      <p:pic>
        <p:nvPicPr>
          <p:cNvPr id="7" name="Image 6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92600" y="-1447914"/>
            <a:ext cx="137676" cy="6858000"/>
          </a:xfrm>
          <a:prstGeom prst="rect">
            <a:avLst/>
          </a:prstGeom>
        </p:spPr>
      </p:pic>
      <p:sp>
        <p:nvSpPr>
          <p:cNvPr id="8" name="Espace réservé du texte 5"/>
          <p:cNvSpPr>
            <a:spLocks noGrp="1"/>
          </p:cNvSpPr>
          <p:nvPr>
            <p:ph sz="half" idx="1"/>
          </p:nvPr>
        </p:nvSpPr>
        <p:spPr>
          <a:xfrm>
            <a:off x="886967" y="2137559"/>
            <a:ext cx="7422591" cy="4297878"/>
          </a:xfrm>
        </p:spPr>
        <p:txBody>
          <a:bodyPr numCol="1">
            <a:noAutofit/>
          </a:bodyPr>
          <a:lstStyle/>
          <a:p>
            <a:pPr marL="288000" indent="-288000">
              <a:lnSpc>
                <a:spcPct val="150000"/>
              </a:lnSpc>
              <a:spcBef>
                <a:spcPts val="250"/>
              </a:spcBef>
              <a:buFont typeface="+mj-lt"/>
              <a:buAutoNum type="arabicPeriod"/>
            </a:pPr>
            <a:r>
              <a:rPr lang="fr-CH" sz="2400" b="1" dirty="0" smtClean="0">
                <a:solidFill>
                  <a:srgbClr val="000000"/>
                </a:solidFill>
              </a:rPr>
              <a:t>Rappel du contexte de l’enquête et de la collecte des données</a:t>
            </a:r>
          </a:p>
          <a:p>
            <a:pPr marL="288000" indent="-288000">
              <a:lnSpc>
                <a:spcPct val="150000"/>
              </a:lnSpc>
              <a:spcBef>
                <a:spcPts val="250"/>
              </a:spcBef>
              <a:buFont typeface="+mj-lt"/>
              <a:buAutoNum type="arabicPeriod"/>
            </a:pPr>
            <a:r>
              <a:rPr lang="fr-CH" sz="2400" b="1" dirty="0" smtClean="0">
                <a:solidFill>
                  <a:srgbClr val="000000"/>
                </a:solidFill>
              </a:rPr>
              <a:t>Profil des répondants</a:t>
            </a:r>
            <a:endParaRPr lang="fr-CH" sz="2400" b="1" dirty="0">
              <a:solidFill>
                <a:srgbClr val="000000"/>
              </a:solidFill>
            </a:endParaRPr>
          </a:p>
          <a:p>
            <a:pPr marL="288000" indent="-288000">
              <a:lnSpc>
                <a:spcPct val="150000"/>
              </a:lnSpc>
              <a:spcBef>
                <a:spcPts val="250"/>
              </a:spcBef>
              <a:buFont typeface="+mj-lt"/>
              <a:buAutoNum type="arabicPeriod"/>
            </a:pPr>
            <a:r>
              <a:rPr lang="fr-CH" sz="2400" b="1" dirty="0" smtClean="0">
                <a:solidFill>
                  <a:srgbClr val="000000"/>
                </a:solidFill>
              </a:rPr>
              <a:t>En amont du séjour</a:t>
            </a:r>
            <a:endParaRPr lang="fr-CH" sz="2000" b="1" dirty="0" smtClean="0">
              <a:solidFill>
                <a:srgbClr val="000000"/>
              </a:solidFill>
            </a:endParaRPr>
          </a:p>
          <a:p>
            <a:pPr marL="288000" indent="-288000">
              <a:lnSpc>
                <a:spcPct val="150000"/>
              </a:lnSpc>
              <a:spcBef>
                <a:spcPts val="250"/>
              </a:spcBef>
              <a:buFont typeface="+mj-lt"/>
              <a:buAutoNum type="arabicPeriod"/>
            </a:pPr>
            <a:r>
              <a:rPr lang="fr-CH" sz="2400" b="1" dirty="0" smtClean="0">
                <a:solidFill>
                  <a:srgbClr val="000000"/>
                </a:solidFill>
              </a:rPr>
              <a:t>Le séjour et les activités pratiquées</a:t>
            </a:r>
          </a:p>
          <a:p>
            <a:pPr marL="288000" indent="-288000">
              <a:lnSpc>
                <a:spcPct val="150000"/>
              </a:lnSpc>
              <a:spcBef>
                <a:spcPts val="250"/>
              </a:spcBef>
              <a:buFont typeface="+mj-lt"/>
              <a:buAutoNum type="arabicPeriod"/>
            </a:pPr>
            <a:r>
              <a:rPr lang="fr-CH" sz="2400" b="1" dirty="0" smtClean="0">
                <a:solidFill>
                  <a:srgbClr val="000000"/>
                </a:solidFill>
              </a:rPr>
              <a:t>La satisfaction des visiteurs</a:t>
            </a:r>
          </a:p>
          <a:p>
            <a:pPr marL="288000" indent="-288000">
              <a:lnSpc>
                <a:spcPct val="150000"/>
              </a:lnSpc>
              <a:spcBef>
                <a:spcPts val="250"/>
              </a:spcBef>
              <a:buFont typeface="+mj-lt"/>
              <a:buAutoNum type="arabicPeriod"/>
            </a:pPr>
            <a:r>
              <a:rPr lang="fr-CH" sz="2400" b="1" dirty="0" smtClean="0">
                <a:solidFill>
                  <a:srgbClr val="000000"/>
                </a:solidFill>
              </a:rPr>
              <a:t>L’image de la destination</a:t>
            </a:r>
          </a:p>
          <a:p>
            <a:pPr marL="0" indent="0">
              <a:lnSpc>
                <a:spcPct val="150000"/>
              </a:lnSpc>
              <a:spcBef>
                <a:spcPts val="250"/>
              </a:spcBef>
              <a:buNone/>
            </a:pPr>
            <a:endParaRPr lang="fr-CH" sz="1800" b="1" dirty="0" smtClean="0">
              <a:solidFill>
                <a:srgbClr val="000000"/>
              </a:solidFill>
            </a:endParaRPr>
          </a:p>
          <a:p>
            <a:pPr marL="288000" indent="-288000">
              <a:lnSpc>
                <a:spcPct val="200000"/>
              </a:lnSpc>
              <a:spcBef>
                <a:spcPts val="250"/>
              </a:spcBef>
              <a:buFont typeface="+mj-lt"/>
              <a:buAutoNum type="arabicPeriod"/>
            </a:pPr>
            <a:endParaRPr lang="fr-CH" sz="18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8000" lvl="0" indent="-288000" algn="just">
              <a:lnSpc>
                <a:spcPct val="200000"/>
              </a:lnSpc>
              <a:spcBef>
                <a:spcPts val="250"/>
              </a:spcBef>
              <a:buNone/>
            </a:pPr>
            <a:endParaRPr lang="fr-CH" sz="1800" b="1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88000" lvl="0" indent="-288000" algn="just">
              <a:lnSpc>
                <a:spcPct val="200000"/>
              </a:lnSpc>
              <a:spcBef>
                <a:spcPts val="250"/>
              </a:spcBef>
              <a:buNone/>
            </a:pPr>
            <a:endParaRPr lang="fr-CH" sz="1800" b="1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88000" lvl="0" indent="-288000" algn="just">
              <a:lnSpc>
                <a:spcPct val="200000"/>
              </a:lnSpc>
              <a:spcBef>
                <a:spcPts val="250"/>
              </a:spcBef>
              <a:buNone/>
            </a:pPr>
            <a:endParaRPr lang="fr-CH" sz="1800" b="1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88000" indent="-288000" algn="just">
              <a:lnSpc>
                <a:spcPct val="200000"/>
              </a:lnSpc>
              <a:spcBef>
                <a:spcPts val="250"/>
              </a:spcBef>
              <a:buNone/>
            </a:pPr>
            <a:endParaRPr lang="en-US" sz="18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259-D10B-7542-B420-C5906A86C7AB}" type="datetime1">
              <a:rPr lang="fr-CH" sz="1000" smtClean="0"/>
              <a:t>03.06.2016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14653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20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0" y="6529562"/>
            <a:ext cx="1093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905</a:t>
            </a:r>
            <a:endParaRPr lang="fr-CH" sz="1000" dirty="0"/>
          </a:p>
        </p:txBody>
      </p:sp>
      <p:sp>
        <p:nvSpPr>
          <p:cNvPr id="8" name="ZoneTexte 1"/>
          <p:cNvSpPr txBox="1"/>
          <p:nvPr/>
        </p:nvSpPr>
        <p:spPr>
          <a:xfrm>
            <a:off x="3284621" y="223927"/>
            <a:ext cx="5559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/>
              <a:t>Canaux d’informations utilisés par les répondants </a:t>
            </a:r>
            <a:r>
              <a:rPr lang="fr-CH" sz="1600" dirty="0" smtClean="0"/>
              <a:t>: Été</a:t>
            </a:r>
            <a:endParaRPr lang="fr-CH" sz="1600" dirty="0"/>
          </a:p>
        </p:txBody>
      </p:sp>
      <p:graphicFrame>
        <p:nvGraphicFramePr>
          <p:cNvPr id="10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771613"/>
              </p:ext>
            </p:extLst>
          </p:nvPr>
        </p:nvGraphicFramePr>
        <p:xfrm>
          <a:off x="133350" y="657732"/>
          <a:ext cx="8924925" cy="611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25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21</a:t>
            </a:fld>
            <a:endParaRPr lang="fr-FR"/>
          </a:p>
        </p:txBody>
      </p:sp>
      <p:sp>
        <p:nvSpPr>
          <p:cNvPr id="8" name="ZoneTexte 1"/>
          <p:cNvSpPr txBox="1"/>
          <p:nvPr/>
        </p:nvSpPr>
        <p:spPr>
          <a:xfrm>
            <a:off x="3284621" y="319177"/>
            <a:ext cx="5559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/>
              <a:t>Canaux d’informations utilisés par les répondants -</a:t>
            </a:r>
            <a:r>
              <a:rPr lang="fr-CH" sz="1600" dirty="0" smtClean="0"/>
              <a:t> Hiver/Été :  </a:t>
            </a:r>
          </a:p>
          <a:p>
            <a:pPr algn="r"/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CH" sz="1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222107"/>
              </p:ext>
            </p:extLst>
          </p:nvPr>
        </p:nvGraphicFramePr>
        <p:xfrm>
          <a:off x="-295274" y="857250"/>
          <a:ext cx="1015365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6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22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50590" y="6492875"/>
            <a:ext cx="1271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705 - 3779</a:t>
            </a:r>
            <a:endParaRPr lang="fr-CH" sz="1000" dirty="0"/>
          </a:p>
        </p:txBody>
      </p:sp>
      <p:sp>
        <p:nvSpPr>
          <p:cNvPr id="10" name="ZoneTexte 1"/>
          <p:cNvSpPr txBox="1"/>
          <p:nvPr/>
        </p:nvSpPr>
        <p:spPr>
          <a:xfrm>
            <a:off x="2875547" y="319177"/>
            <a:ext cx="596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Organisations auprès desquelles les répondants ont réservé leurs hébergements</a:t>
            </a:r>
            <a:endParaRPr lang="fr-CH" sz="1600" dirty="0"/>
          </a:p>
        </p:txBody>
      </p:sp>
      <p:graphicFrame>
        <p:nvGraphicFramePr>
          <p:cNvPr id="8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498816"/>
              </p:ext>
            </p:extLst>
          </p:nvPr>
        </p:nvGraphicFramePr>
        <p:xfrm>
          <a:off x="299538" y="744140"/>
          <a:ext cx="8844462" cy="575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00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23</a:t>
            </a:fld>
            <a:endParaRPr lang="fr-FR"/>
          </a:p>
        </p:txBody>
      </p:sp>
      <p:sp>
        <p:nvSpPr>
          <p:cNvPr id="10" name="ZoneTexte 1"/>
          <p:cNvSpPr txBox="1"/>
          <p:nvPr/>
        </p:nvSpPr>
        <p:spPr>
          <a:xfrm>
            <a:off x="2875547" y="319177"/>
            <a:ext cx="596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Organisations auprès desquelles les répondants ont réservé leurs </a:t>
            </a:r>
            <a:r>
              <a:rPr lang="fr-CH" sz="1600" dirty="0"/>
              <a:t>hébergements - </a:t>
            </a:r>
            <a:r>
              <a:rPr lang="fr-CH" sz="1600" dirty="0" smtClean="0"/>
              <a:t>Hiver/Été : </a:t>
            </a:r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CH" sz="1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742689"/>
              </p:ext>
            </p:extLst>
          </p:nvPr>
        </p:nvGraphicFramePr>
        <p:xfrm>
          <a:off x="0" y="1019768"/>
          <a:ext cx="8639176" cy="583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80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24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7037" y="6308209"/>
            <a:ext cx="1271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769 - 4347</a:t>
            </a:r>
            <a:endParaRPr lang="fr-CH" sz="1000" dirty="0"/>
          </a:p>
        </p:txBody>
      </p:sp>
      <p:sp>
        <p:nvSpPr>
          <p:cNvPr id="18" name="ZoneTexte 1"/>
          <p:cNvSpPr txBox="1"/>
          <p:nvPr/>
        </p:nvSpPr>
        <p:spPr>
          <a:xfrm>
            <a:off x="2863517" y="174793"/>
            <a:ext cx="5980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/>
              <a:t>Moyens utilisés par les répondants pour réserver leurs hébergements</a:t>
            </a:r>
          </a:p>
        </p:txBody>
      </p:sp>
      <p:graphicFrame>
        <p:nvGraphicFramePr>
          <p:cNvPr id="8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333180"/>
              </p:ext>
            </p:extLst>
          </p:nvPr>
        </p:nvGraphicFramePr>
        <p:xfrm>
          <a:off x="0" y="790575"/>
          <a:ext cx="9144000" cy="5279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80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25</a:t>
            </a:fld>
            <a:endParaRPr lang="fr-FR"/>
          </a:p>
        </p:txBody>
      </p:sp>
      <p:sp>
        <p:nvSpPr>
          <p:cNvPr id="18" name="ZoneTexte 1"/>
          <p:cNvSpPr txBox="1"/>
          <p:nvPr/>
        </p:nvSpPr>
        <p:spPr>
          <a:xfrm>
            <a:off x="2456120" y="221993"/>
            <a:ext cx="6687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Moyens utilisés par les répondants pour réserver leurs </a:t>
            </a:r>
            <a:r>
              <a:rPr lang="fr-CH" sz="1600" dirty="0"/>
              <a:t>hébergements - </a:t>
            </a:r>
            <a:r>
              <a:rPr lang="fr-CH" sz="1600" dirty="0" smtClean="0"/>
              <a:t>Hiver/Été: Valais vs </a:t>
            </a:r>
            <a:r>
              <a:rPr lang="fr-CH" sz="1600" dirty="0" err="1" smtClean="0"/>
              <a:t>Salzburgerland</a:t>
            </a:r>
            <a:endParaRPr lang="fr-CH" sz="1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152931"/>
              </p:ext>
            </p:extLst>
          </p:nvPr>
        </p:nvGraphicFramePr>
        <p:xfrm>
          <a:off x="161926" y="889226"/>
          <a:ext cx="8772524" cy="587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15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26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743199" y="114633"/>
            <a:ext cx="607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Période d’anticipation du choix de la destination des répondants</a:t>
            </a:r>
            <a:endParaRPr lang="fr-CH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27037" y="6308209"/>
            <a:ext cx="1271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971 - 5539</a:t>
            </a:r>
            <a:endParaRPr lang="fr-CH" sz="1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497053"/>
              </p:ext>
            </p:extLst>
          </p:nvPr>
        </p:nvGraphicFramePr>
        <p:xfrm>
          <a:off x="427037" y="534114"/>
          <a:ext cx="8524875" cy="577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6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27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743199" y="114633"/>
            <a:ext cx="607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Période d’anticipation du choix de la destination des </a:t>
            </a:r>
            <a:r>
              <a:rPr lang="fr-CH" sz="1600" dirty="0"/>
              <a:t>répondants - </a:t>
            </a:r>
            <a:r>
              <a:rPr lang="fr-CH" sz="1600" dirty="0" smtClean="0"/>
              <a:t>Hiver/Été : </a:t>
            </a:r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CH" sz="16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137697"/>
              </p:ext>
            </p:extLst>
          </p:nvPr>
        </p:nvGraphicFramePr>
        <p:xfrm>
          <a:off x="533400" y="857250"/>
          <a:ext cx="8153400" cy="591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90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28</a:t>
            </a:fld>
            <a:endParaRPr lang="fr-FR"/>
          </a:p>
        </p:txBody>
      </p:sp>
      <p:sp>
        <p:nvSpPr>
          <p:cNvPr id="9" name="ZoneTexte 1"/>
          <p:cNvSpPr txBox="1"/>
          <p:nvPr/>
        </p:nvSpPr>
        <p:spPr>
          <a:xfrm>
            <a:off x="2695075" y="319177"/>
            <a:ext cx="614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10 principaux critères justifiant le choix de cette destination par les répondants en hiver : </a:t>
            </a:r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CH" sz="16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985812"/>
              </p:ext>
            </p:extLst>
          </p:nvPr>
        </p:nvGraphicFramePr>
        <p:xfrm>
          <a:off x="1" y="1028700"/>
          <a:ext cx="8458200" cy="573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80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29</a:t>
            </a:fld>
            <a:endParaRPr lang="fr-FR"/>
          </a:p>
        </p:txBody>
      </p:sp>
      <p:sp>
        <p:nvSpPr>
          <p:cNvPr id="9" name="ZoneTexte 1"/>
          <p:cNvSpPr txBox="1"/>
          <p:nvPr/>
        </p:nvSpPr>
        <p:spPr>
          <a:xfrm>
            <a:off x="2695075" y="319177"/>
            <a:ext cx="614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10 principaux critères justifiant le choix de cette destination par les répondants en été : </a:t>
            </a:r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CH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931402"/>
              </p:ext>
            </p:extLst>
          </p:nvPr>
        </p:nvGraphicFramePr>
        <p:xfrm>
          <a:off x="409575" y="903952"/>
          <a:ext cx="7351183" cy="595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06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3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65610"/>
            <a:ext cx="8229600" cy="926780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Rappel du contexte de l’enquête et de la collecte des données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251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30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65610"/>
            <a:ext cx="8229600" cy="926780"/>
          </a:xfrm>
        </p:spPr>
        <p:txBody>
          <a:bodyPr/>
          <a:lstStyle/>
          <a:p>
            <a:r>
              <a:rPr lang="fr-CH" dirty="0" smtClean="0"/>
              <a:t>Le séjour et les activités pratiquées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162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31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140243" y="210889"/>
            <a:ext cx="570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Types d’hébergements dans lesquels séjournent les répondants</a:t>
            </a:r>
            <a:endParaRPr lang="fr-CH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72507" y="6454566"/>
            <a:ext cx="1271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1021- 5839</a:t>
            </a:r>
            <a:endParaRPr lang="fr-CH" sz="1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755287"/>
              </p:ext>
            </p:extLst>
          </p:nvPr>
        </p:nvGraphicFramePr>
        <p:xfrm>
          <a:off x="1" y="418914"/>
          <a:ext cx="9077324" cy="607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30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32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779295" y="198857"/>
            <a:ext cx="6065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/>
              <a:t>Types d’hébergements dans lesquels séjournent les répondants - </a:t>
            </a:r>
            <a:r>
              <a:rPr lang="fr-CH" sz="1600" dirty="0" smtClean="0"/>
              <a:t>Hiver/Été </a:t>
            </a:r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CH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259488"/>
              </p:ext>
            </p:extLst>
          </p:nvPr>
        </p:nvGraphicFramePr>
        <p:xfrm>
          <a:off x="66676" y="783632"/>
          <a:ext cx="8982074" cy="5931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04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33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7037" y="6308209"/>
            <a:ext cx="1271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855 - 4734</a:t>
            </a:r>
            <a:endParaRPr lang="fr-CH" sz="1000" dirty="0"/>
          </a:p>
        </p:txBody>
      </p:sp>
      <p:sp>
        <p:nvSpPr>
          <p:cNvPr id="18" name="ZoneTexte 1"/>
          <p:cNvSpPr txBox="1"/>
          <p:nvPr/>
        </p:nvSpPr>
        <p:spPr>
          <a:xfrm>
            <a:off x="2863517" y="174793"/>
            <a:ext cx="5980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Catégorie des hébergements </a:t>
            </a:r>
            <a:r>
              <a:rPr lang="fr-CH" sz="1600" dirty="0"/>
              <a:t>dans lesquels séjournent les </a:t>
            </a:r>
            <a:r>
              <a:rPr lang="fr-CH" sz="1600" dirty="0" smtClean="0"/>
              <a:t>répondants</a:t>
            </a:r>
            <a:endParaRPr lang="fr-CH" sz="1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150695"/>
              </p:ext>
            </p:extLst>
          </p:nvPr>
        </p:nvGraphicFramePr>
        <p:xfrm>
          <a:off x="986338" y="625475"/>
          <a:ext cx="7858124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26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34</a:t>
            </a:fld>
            <a:endParaRPr lang="fr-FR"/>
          </a:p>
        </p:txBody>
      </p:sp>
      <p:sp>
        <p:nvSpPr>
          <p:cNvPr id="18" name="ZoneTexte 1"/>
          <p:cNvSpPr txBox="1"/>
          <p:nvPr/>
        </p:nvSpPr>
        <p:spPr>
          <a:xfrm>
            <a:off x="2647666" y="174793"/>
            <a:ext cx="6196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Catégorie des hébergements </a:t>
            </a:r>
            <a:r>
              <a:rPr lang="fr-CH" sz="1600" dirty="0"/>
              <a:t>dans lesquels séjournent les </a:t>
            </a:r>
            <a:r>
              <a:rPr lang="fr-CH" sz="1600" dirty="0" smtClean="0"/>
              <a:t>répondants </a:t>
            </a:r>
            <a:r>
              <a:rPr lang="fr-CH" sz="1600" dirty="0"/>
              <a:t>- </a:t>
            </a:r>
            <a:r>
              <a:rPr lang="fr-CH" sz="1600" dirty="0" smtClean="0"/>
              <a:t>Hiver/Été </a:t>
            </a:r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CH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401173"/>
              </p:ext>
            </p:extLst>
          </p:nvPr>
        </p:nvGraphicFramePr>
        <p:xfrm>
          <a:off x="809626" y="1062037"/>
          <a:ext cx="7519047" cy="522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93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35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07895" y="307145"/>
            <a:ext cx="5546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Durée des séjours des répondants dans la localité – Hiver/Été</a:t>
            </a:r>
            <a:endParaRPr lang="fr-CH" sz="1600" dirty="0"/>
          </a:p>
        </p:txBody>
      </p:sp>
      <p:sp>
        <p:nvSpPr>
          <p:cNvPr id="7" name="ZoneTexte 2"/>
          <p:cNvSpPr txBox="1"/>
          <p:nvPr/>
        </p:nvSpPr>
        <p:spPr>
          <a:xfrm>
            <a:off x="1191519" y="1462836"/>
            <a:ext cx="58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chemeClr val="accent5">
                    <a:lumMod val="75000"/>
                  </a:schemeClr>
                </a:solidFill>
              </a:rPr>
              <a:t>Hiver</a:t>
            </a:r>
            <a:endParaRPr lang="fr-CH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4"/>
          <a:stretch/>
        </p:blipFill>
        <p:spPr>
          <a:xfrm>
            <a:off x="522004" y="2022250"/>
            <a:ext cx="3448050" cy="3659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5299" y="6441951"/>
            <a:ext cx="1271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3944</a:t>
            </a:r>
            <a:endParaRPr lang="fr-CH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4" y="2505867"/>
            <a:ext cx="1924319" cy="3677163"/>
          </a:xfrm>
          <a:prstGeom prst="rect">
            <a:avLst/>
          </a:prstGeom>
        </p:spPr>
      </p:pic>
      <p:sp>
        <p:nvSpPr>
          <p:cNvPr id="9" name="ZoneTexte 2"/>
          <p:cNvSpPr txBox="1"/>
          <p:nvPr/>
        </p:nvSpPr>
        <p:spPr>
          <a:xfrm>
            <a:off x="6175144" y="1462836"/>
            <a:ext cx="58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chemeClr val="accent2"/>
                </a:solidFill>
              </a:rPr>
              <a:t>Été</a:t>
            </a:r>
            <a:endParaRPr lang="fr-CH" sz="12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9729" y="6441950"/>
            <a:ext cx="1271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749</a:t>
            </a:r>
            <a:endParaRPr lang="fr-CH" sz="1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19028" r="17294" b="6084"/>
          <a:stretch/>
        </p:blipFill>
        <p:spPr bwMode="auto">
          <a:xfrm>
            <a:off x="5297029" y="2505867"/>
            <a:ext cx="2341519" cy="357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8" b="83759"/>
          <a:stretch/>
        </p:blipFill>
        <p:spPr bwMode="auto">
          <a:xfrm>
            <a:off x="5394806" y="2022250"/>
            <a:ext cx="3449655" cy="31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9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36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07895" y="307145"/>
            <a:ext cx="5546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Durée des séjours des répondants en Suisse – Hiver/Été </a:t>
            </a:r>
          </a:p>
        </p:txBody>
      </p:sp>
      <p:sp>
        <p:nvSpPr>
          <p:cNvPr id="7" name="ZoneTexte 2"/>
          <p:cNvSpPr txBox="1"/>
          <p:nvPr/>
        </p:nvSpPr>
        <p:spPr>
          <a:xfrm>
            <a:off x="1273127" y="1462836"/>
            <a:ext cx="58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chemeClr val="accent5">
                    <a:lumMod val="75000"/>
                  </a:schemeClr>
                </a:solidFill>
              </a:rPr>
              <a:t>Hiver</a:t>
            </a:r>
            <a:endParaRPr lang="fr-CH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6" r="2401"/>
          <a:stretch/>
        </p:blipFill>
        <p:spPr>
          <a:xfrm>
            <a:off x="575033" y="2022250"/>
            <a:ext cx="3504701" cy="381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3" y="2448063"/>
            <a:ext cx="1981477" cy="3686690"/>
          </a:xfrm>
          <a:prstGeom prst="rect">
            <a:avLst/>
          </a:prstGeom>
        </p:spPr>
      </p:pic>
      <p:sp>
        <p:nvSpPr>
          <p:cNvPr id="9" name="ZoneTexte 2"/>
          <p:cNvSpPr txBox="1"/>
          <p:nvPr/>
        </p:nvSpPr>
        <p:spPr>
          <a:xfrm>
            <a:off x="5832221" y="1462836"/>
            <a:ext cx="58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chemeClr val="accent2"/>
                </a:solidFill>
              </a:rPr>
              <a:t>Été</a:t>
            </a:r>
            <a:endParaRPr lang="fr-CH" sz="12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9299" y="6445187"/>
            <a:ext cx="1271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749</a:t>
            </a:r>
            <a:endParaRPr lang="fr-CH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5033" y="6489700"/>
            <a:ext cx="1271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4564</a:t>
            </a:r>
            <a:endParaRPr lang="fr-CH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5" b="81811"/>
          <a:stretch/>
        </p:blipFill>
        <p:spPr bwMode="auto">
          <a:xfrm>
            <a:off x="5192128" y="2041400"/>
            <a:ext cx="3362325" cy="36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8"/>
          <a:stretch/>
        </p:blipFill>
        <p:spPr bwMode="auto">
          <a:xfrm>
            <a:off x="4258979" y="2448063"/>
            <a:ext cx="3832330" cy="368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0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37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065295" y="295113"/>
            <a:ext cx="3755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Durée des séjours des répondants</a:t>
            </a:r>
            <a:endParaRPr lang="fr-CH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27037" y="6338986"/>
            <a:ext cx="1271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n</a:t>
            </a:r>
            <a:r>
              <a:rPr lang="fr-CH" sz="1000" dirty="0" smtClean="0"/>
              <a:t> = 682 - 4269</a:t>
            </a:r>
            <a:endParaRPr lang="fr-CH" sz="10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768228"/>
              </p:ext>
            </p:extLst>
          </p:nvPr>
        </p:nvGraphicFramePr>
        <p:xfrm>
          <a:off x="515790" y="805457"/>
          <a:ext cx="8304609" cy="553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66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38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910263" y="319177"/>
            <a:ext cx="4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/>
              <a:t>Durée des séjours des répondants - </a:t>
            </a:r>
            <a:r>
              <a:rPr lang="fr-CH" sz="1600" dirty="0" smtClean="0"/>
              <a:t>Hiver/Été :  </a:t>
            </a:r>
          </a:p>
          <a:p>
            <a:pPr algn="r"/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en-US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457657"/>
              </p:ext>
            </p:extLst>
          </p:nvPr>
        </p:nvGraphicFramePr>
        <p:xfrm>
          <a:off x="933450" y="1223366"/>
          <a:ext cx="8029575" cy="475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3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39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719137" y="63538"/>
            <a:ext cx="6125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Types de vacances auxquels les répondants associent leurs séjours en hiver : </a:t>
            </a:r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CH" sz="1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612922"/>
              </p:ext>
            </p:extLst>
          </p:nvPr>
        </p:nvGraphicFramePr>
        <p:xfrm>
          <a:off x="76201" y="733425"/>
          <a:ext cx="8991600" cy="612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14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631" y="2303821"/>
            <a:ext cx="8461169" cy="2945081"/>
          </a:xfrm>
        </p:spPr>
        <p:txBody>
          <a:bodyPr lIns="0" tIns="0" rIns="0" bIns="0">
            <a:noAutofit/>
          </a:bodyPr>
          <a:lstStyle/>
          <a:p>
            <a:pPr indent="-285750" algn="just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fr-FR" sz="2200" dirty="0" smtClean="0">
                <a:solidFill>
                  <a:srgbClr val="000000"/>
                </a:solidFill>
              </a:rPr>
              <a:t>Se doter de données globale acquises de façon homogène sur l’ensemble du canton</a:t>
            </a:r>
          </a:p>
          <a:p>
            <a:pPr indent="-285750" algn="just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fr-FR" sz="2200" dirty="0">
              <a:solidFill>
                <a:srgbClr val="000000"/>
              </a:solidFill>
            </a:endParaRPr>
          </a:p>
          <a:p>
            <a:pPr marL="57150" indent="0" algn="just">
              <a:spcBef>
                <a:spcPts val="0"/>
              </a:spcBef>
              <a:spcAft>
                <a:spcPts val="500"/>
              </a:spcAft>
              <a:buNone/>
            </a:pPr>
            <a:endParaRPr lang="fr-FR" sz="2200" dirty="0" smtClean="0">
              <a:solidFill>
                <a:srgbClr val="000000"/>
              </a:solidFill>
            </a:endParaRPr>
          </a:p>
          <a:p>
            <a:pPr marL="742950" lvl="1" indent="-285750" algn="just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fr-FR" sz="2000" dirty="0" smtClean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spcAft>
                <a:spcPts val="500"/>
              </a:spcAft>
            </a:pPr>
            <a:r>
              <a:rPr lang="fr-FR" sz="2200" dirty="0" smtClean="0">
                <a:solidFill>
                  <a:srgbClr val="000000"/>
                </a:solidFill>
              </a:rPr>
              <a:t>Répondre aux attentes des acteurs touristiques qui souhaitent mieux connaître leur clientèle et permettre une comparaison de leurs performances</a:t>
            </a:r>
          </a:p>
          <a:p>
            <a:pPr marL="0" indent="0" algn="just">
              <a:spcBef>
                <a:spcPts val="0"/>
              </a:spcBef>
              <a:spcAft>
                <a:spcPts val="500"/>
              </a:spcAft>
              <a:buNone/>
            </a:pPr>
            <a:endParaRPr lang="fr-FR" sz="2200" dirty="0">
              <a:solidFill>
                <a:srgbClr val="00000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9CA7-B39B-AD40-AD58-0AE49C18C9CF}" type="datetime1">
              <a:rPr lang="fr-CH" sz="1000" smtClean="0"/>
              <a:t>03.06.2016</a:t>
            </a:fld>
            <a:endParaRPr lang="fr-FR" sz="1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4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504000" y="791486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algn="ctr"/>
            <a:r>
              <a:rPr lang="fr-CH" sz="2600" dirty="0" smtClean="0">
                <a:latin typeface="Calibri"/>
                <a:cs typeface="Calibri"/>
              </a:rPr>
              <a:t>Lancer une enquête sur le plan cantonal : </a:t>
            </a:r>
          </a:p>
          <a:p>
            <a:pPr algn="ctr"/>
            <a:r>
              <a:rPr lang="fr-CH" sz="2600" dirty="0" smtClean="0">
                <a:latin typeface="Calibri"/>
                <a:cs typeface="Calibri"/>
              </a:rPr>
              <a:t>les objectifs de l’Observatoire Valaisan du Tourisme  </a:t>
            </a:r>
          </a:p>
        </p:txBody>
      </p:sp>
      <p:pic>
        <p:nvPicPr>
          <p:cNvPr id="10" name="Image 9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7321" y="-2306506"/>
            <a:ext cx="164395" cy="8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40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719137" y="131439"/>
            <a:ext cx="6125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Types de vacances auxquels les répondants associent leurs séjours en été : </a:t>
            </a:r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CH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891902"/>
              </p:ext>
            </p:extLst>
          </p:nvPr>
        </p:nvGraphicFramePr>
        <p:xfrm>
          <a:off x="0" y="706076"/>
          <a:ext cx="9143999" cy="611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78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41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719137" y="63538"/>
            <a:ext cx="6125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Activités sportives pratiquées par les répondants durant le séjour en hiver: </a:t>
            </a:r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CH" sz="1600" dirty="0"/>
          </a:p>
        </p:txBody>
      </p:sp>
      <p:graphicFrame>
        <p:nvGraphicFramePr>
          <p:cNvPr id="1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981530"/>
              </p:ext>
            </p:extLst>
          </p:nvPr>
        </p:nvGraphicFramePr>
        <p:xfrm>
          <a:off x="0" y="355926"/>
          <a:ext cx="8934450" cy="639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7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42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719137" y="63538"/>
            <a:ext cx="6125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Activités sportives pratiquées par les répondants durant le </a:t>
            </a:r>
            <a:r>
              <a:rPr lang="fr-CH" sz="1600" dirty="0"/>
              <a:t>séjour en </a:t>
            </a:r>
            <a:r>
              <a:rPr lang="fr-CH" sz="1600" dirty="0" smtClean="0"/>
              <a:t>été: </a:t>
            </a:r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CH" sz="1600" dirty="0"/>
          </a:p>
        </p:txBody>
      </p:sp>
      <p:graphicFrame>
        <p:nvGraphicFramePr>
          <p:cNvPr id="9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401378"/>
              </p:ext>
            </p:extLst>
          </p:nvPr>
        </p:nvGraphicFramePr>
        <p:xfrm>
          <a:off x="0" y="782275"/>
          <a:ext cx="9144000" cy="598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60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43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394285" y="21312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10  principales activités sportives pratiquées par les répondants durant le </a:t>
            </a:r>
            <a:r>
              <a:rPr lang="fr-CH" sz="1600" dirty="0"/>
              <a:t>séjour - </a:t>
            </a:r>
            <a:r>
              <a:rPr lang="fr-CH" sz="1600" dirty="0" smtClean="0"/>
              <a:t>Hiver/Été: </a:t>
            </a:r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CH" sz="1600" dirty="0" smtClean="0"/>
          </a:p>
        </p:txBody>
      </p:sp>
      <p:graphicFrame>
        <p:nvGraphicFramePr>
          <p:cNvPr id="13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961195"/>
              </p:ext>
            </p:extLst>
          </p:nvPr>
        </p:nvGraphicFramePr>
        <p:xfrm>
          <a:off x="0" y="704850"/>
          <a:ext cx="9023685" cy="606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31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44</a:t>
            </a:fld>
            <a:endParaRPr lang="fr-FR"/>
          </a:p>
        </p:txBody>
      </p:sp>
      <p:sp>
        <p:nvSpPr>
          <p:cNvPr id="8" name="ZoneTexte 1"/>
          <p:cNvSpPr txBox="1"/>
          <p:nvPr/>
        </p:nvSpPr>
        <p:spPr>
          <a:xfrm>
            <a:off x="2743200" y="128901"/>
            <a:ext cx="6154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Autres activités pratiquées par les répondants durant le séjour en hiver:</a:t>
            </a:r>
          </a:p>
          <a:p>
            <a:pPr algn="r"/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CH" sz="1600" dirty="0" smtClean="0"/>
          </a:p>
        </p:txBody>
      </p:sp>
      <p:graphicFrame>
        <p:nvGraphicFramePr>
          <p:cNvPr id="10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676557"/>
              </p:ext>
            </p:extLst>
          </p:nvPr>
        </p:nvGraphicFramePr>
        <p:xfrm>
          <a:off x="-104775" y="128901"/>
          <a:ext cx="9144000" cy="672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91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45</a:t>
            </a:fld>
            <a:endParaRPr lang="fr-FR"/>
          </a:p>
        </p:txBody>
      </p:sp>
      <p:sp>
        <p:nvSpPr>
          <p:cNvPr id="8" name="ZoneTexte 1"/>
          <p:cNvSpPr txBox="1"/>
          <p:nvPr/>
        </p:nvSpPr>
        <p:spPr>
          <a:xfrm>
            <a:off x="2719138" y="189061"/>
            <a:ext cx="615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/>
              <a:t>Autres activités pratiquées par les répondants durant </a:t>
            </a:r>
            <a:r>
              <a:rPr lang="fr-CH" sz="1600" dirty="0" smtClean="0"/>
              <a:t>le séjour </a:t>
            </a:r>
            <a:r>
              <a:rPr lang="fr-CH" sz="1600" dirty="0"/>
              <a:t>en été:</a:t>
            </a:r>
          </a:p>
          <a:p>
            <a:pPr algn="r"/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CH" sz="1600" dirty="0"/>
          </a:p>
        </p:txBody>
      </p:sp>
      <p:graphicFrame>
        <p:nvGraphicFramePr>
          <p:cNvPr id="11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838963"/>
              </p:ext>
            </p:extLst>
          </p:nvPr>
        </p:nvGraphicFramePr>
        <p:xfrm>
          <a:off x="0" y="189060"/>
          <a:ext cx="9144000" cy="680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27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46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683043" y="189061"/>
            <a:ext cx="621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/>
              <a:t>10 principales autres activités pratiquées par les répondants durant le séjour </a:t>
            </a:r>
            <a:r>
              <a:rPr lang="fr-CH" sz="1600" dirty="0"/>
              <a:t>- </a:t>
            </a:r>
            <a:r>
              <a:rPr lang="fr-CH" sz="1600" dirty="0" smtClean="0"/>
              <a:t>Hiver/Été</a:t>
            </a:r>
            <a:r>
              <a:rPr lang="fr-FR" sz="1600" dirty="0" smtClean="0"/>
              <a:t> : </a:t>
            </a:r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fr-FR" sz="1600" dirty="0" smtClean="0"/>
          </a:p>
        </p:txBody>
      </p:sp>
      <p:graphicFrame>
        <p:nvGraphicFramePr>
          <p:cNvPr id="12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850974"/>
              </p:ext>
            </p:extLst>
          </p:nvPr>
        </p:nvGraphicFramePr>
        <p:xfrm>
          <a:off x="0" y="266700"/>
          <a:ext cx="9144000" cy="659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38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47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65610"/>
            <a:ext cx="8229600" cy="926780"/>
          </a:xfrm>
        </p:spPr>
        <p:txBody>
          <a:bodyPr/>
          <a:lstStyle/>
          <a:p>
            <a:r>
              <a:rPr lang="fr-CH" dirty="0" smtClean="0"/>
              <a:t>L’image de la destination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799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48</a:t>
            </a:fld>
            <a:endParaRPr lang="fr-FR"/>
          </a:p>
        </p:txBody>
      </p:sp>
      <p:sp>
        <p:nvSpPr>
          <p:cNvPr id="11" name="ZoneTexte 1"/>
          <p:cNvSpPr txBox="1"/>
          <p:nvPr/>
        </p:nvSpPr>
        <p:spPr>
          <a:xfrm>
            <a:off x="2935705" y="319177"/>
            <a:ext cx="590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Image de la station : Qualificatifs correspondant au Valais selon les répondants en hiver: </a:t>
            </a:r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en-US" sz="16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076916"/>
              </p:ext>
            </p:extLst>
          </p:nvPr>
        </p:nvGraphicFramePr>
        <p:xfrm>
          <a:off x="0" y="611564"/>
          <a:ext cx="9144000" cy="624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86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49</a:t>
            </a:fld>
            <a:endParaRPr lang="fr-FR"/>
          </a:p>
        </p:txBody>
      </p:sp>
      <p:sp>
        <p:nvSpPr>
          <p:cNvPr id="9" name="ZoneTexte 1"/>
          <p:cNvSpPr txBox="1"/>
          <p:nvPr/>
        </p:nvSpPr>
        <p:spPr>
          <a:xfrm>
            <a:off x="2707105" y="319177"/>
            <a:ext cx="613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/>
              <a:t>Image de la station : Qualificatifs correspondant </a:t>
            </a:r>
            <a:r>
              <a:rPr lang="fr-CH" sz="1600" dirty="0" smtClean="0"/>
              <a:t>au Valais selon </a:t>
            </a:r>
            <a:r>
              <a:rPr lang="fr-CH" sz="1600" dirty="0"/>
              <a:t>les répondants en </a:t>
            </a:r>
            <a:r>
              <a:rPr lang="fr-CH" sz="1600" dirty="0" smtClean="0"/>
              <a:t>été</a:t>
            </a:r>
            <a:r>
              <a:rPr lang="fr-FR" sz="1600" dirty="0" smtClean="0"/>
              <a:t> : </a:t>
            </a:r>
            <a:r>
              <a:rPr lang="fr-CH" sz="1600" dirty="0"/>
              <a:t>Valais vs </a:t>
            </a:r>
            <a:r>
              <a:rPr lang="fr-CH" sz="1600" dirty="0" err="1"/>
              <a:t>Salzburgerland</a:t>
            </a:r>
            <a:endParaRPr lang="en-US" sz="16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223930"/>
              </p:ext>
            </p:extLst>
          </p:nvPr>
        </p:nvGraphicFramePr>
        <p:xfrm>
          <a:off x="0" y="704850"/>
          <a:ext cx="9144000" cy="615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75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	Organisation : Lieux d’enquêtes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20700"/>
            <a:ext cx="8520934" cy="4054469"/>
          </a:xfrm>
        </p:spPr>
        <p:txBody>
          <a:bodyPr/>
          <a:lstStyle/>
          <a:p>
            <a:r>
              <a:rPr lang="fr-CH" dirty="0" smtClean="0">
                <a:solidFill>
                  <a:schemeClr val="tx1"/>
                </a:solidFill>
              </a:rPr>
              <a:t>Bas – Valais (7 destinations): </a:t>
            </a:r>
            <a:r>
              <a:rPr lang="fr-CH" sz="2000" dirty="0" smtClean="0">
                <a:solidFill>
                  <a:schemeClr val="tx1"/>
                </a:solidFill>
              </a:rPr>
              <a:t>Verbier, </a:t>
            </a:r>
            <a:r>
              <a:rPr lang="fr-CH" sz="2000" dirty="0" err="1" smtClean="0">
                <a:solidFill>
                  <a:schemeClr val="tx1"/>
                </a:solidFill>
              </a:rPr>
              <a:t>Salvan</a:t>
            </a:r>
            <a:r>
              <a:rPr lang="fr-CH" sz="2000" dirty="0" smtClean="0">
                <a:solidFill>
                  <a:schemeClr val="tx1"/>
                </a:solidFill>
              </a:rPr>
              <a:t>, </a:t>
            </a:r>
            <a:r>
              <a:rPr lang="fr-CH" sz="2000" dirty="0" err="1" smtClean="0">
                <a:solidFill>
                  <a:schemeClr val="tx1"/>
                </a:solidFill>
              </a:rPr>
              <a:t>Champéry</a:t>
            </a:r>
            <a:r>
              <a:rPr lang="fr-CH" sz="2000" dirty="0" smtClean="0">
                <a:solidFill>
                  <a:schemeClr val="tx1"/>
                </a:solidFill>
              </a:rPr>
              <a:t>…</a:t>
            </a:r>
          </a:p>
          <a:p>
            <a:r>
              <a:rPr lang="fr-CH" dirty="0" smtClean="0">
                <a:solidFill>
                  <a:schemeClr val="tx1"/>
                </a:solidFill>
              </a:rPr>
              <a:t>Valais Central (14 destinations) : </a:t>
            </a:r>
            <a:r>
              <a:rPr lang="fr-CH" sz="2000" dirty="0" err="1" smtClean="0">
                <a:solidFill>
                  <a:schemeClr val="tx1"/>
                </a:solidFill>
              </a:rPr>
              <a:t>Thyon</a:t>
            </a:r>
            <a:r>
              <a:rPr lang="fr-CH" sz="2000" dirty="0" smtClean="0">
                <a:solidFill>
                  <a:schemeClr val="tx1"/>
                </a:solidFill>
              </a:rPr>
              <a:t>, Anzère, Sion, Crans…</a:t>
            </a:r>
          </a:p>
          <a:p>
            <a:r>
              <a:rPr lang="fr-CH" dirty="0" smtClean="0">
                <a:solidFill>
                  <a:schemeClr val="tx1"/>
                </a:solidFill>
              </a:rPr>
              <a:t>Haut – Valais ( 14 destinations): </a:t>
            </a:r>
            <a:r>
              <a:rPr lang="fr-CH" sz="2000" dirty="0" smtClean="0">
                <a:solidFill>
                  <a:schemeClr val="tx1"/>
                </a:solidFill>
              </a:rPr>
              <a:t>Zermatt, Visp, </a:t>
            </a:r>
            <a:r>
              <a:rPr lang="fr-CH" sz="2000" dirty="0" err="1" smtClean="0">
                <a:solidFill>
                  <a:schemeClr val="tx1"/>
                </a:solidFill>
              </a:rPr>
              <a:t>Grächen</a:t>
            </a:r>
            <a:r>
              <a:rPr lang="fr-CH" sz="2000" dirty="0" smtClean="0">
                <a:solidFill>
                  <a:schemeClr val="tx1"/>
                </a:solidFill>
              </a:rPr>
              <a:t>…</a:t>
            </a:r>
          </a:p>
          <a:p>
            <a:pPr marL="0" indent="0">
              <a:buNone/>
            </a:pPr>
            <a:endParaRPr lang="fr-CH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CH" dirty="0" smtClean="0">
                <a:solidFill>
                  <a:srgbClr val="C00000"/>
                </a:solidFill>
              </a:rPr>
              <a:t>Minimum 2 coéquipiers / destinations</a:t>
            </a:r>
          </a:p>
          <a:p>
            <a:pPr marL="0" indent="0" algn="ctr">
              <a:buNone/>
            </a:pPr>
            <a:endParaRPr lang="fr-CH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C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période de collecte de données s’est étalée entre le 20 décembre 2013 et la mi-septembre 2014</a:t>
            </a:r>
          </a:p>
          <a:p>
            <a:endParaRPr lang="fr-CH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67B7-9A24-224E-9163-D3857AFFB68E}" type="datetime1">
              <a:rPr lang="fr-CH" smtClean="0"/>
              <a:t>03.06.2016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9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246137"/>
            <a:ext cx="164395" cy="8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64000"/>
            <a:ext cx="8750691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 smtClean="0">
                <a:latin typeface="Calibri"/>
                <a:cs typeface="Calibri"/>
              </a:rPr>
              <a:t>Contact</a:t>
            </a:r>
          </a:p>
        </p:txBody>
      </p:sp>
      <p:pic>
        <p:nvPicPr>
          <p:cNvPr id="8" name="Image 7" descr="ombre_Dro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246137"/>
            <a:ext cx="164395" cy="8188964"/>
          </a:xfrm>
          <a:prstGeom prst="rect">
            <a:avLst/>
          </a:prstGeom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4993657" y="2380308"/>
            <a:ext cx="3008313" cy="24173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97816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CH" sz="1200" b="1" dirty="0" smtClean="0">
                <a:solidFill>
                  <a:schemeClr val="tx1"/>
                </a:solidFill>
                <a:latin typeface="+mn-lt"/>
              </a:rPr>
              <a:t>Observatoire </a:t>
            </a:r>
            <a:r>
              <a:rPr lang="fr-CH" sz="1200" b="1" dirty="0">
                <a:solidFill>
                  <a:schemeClr val="tx1"/>
                </a:solidFill>
                <a:latin typeface="+mn-lt"/>
              </a:rPr>
              <a:t>valaisan du tourisme</a:t>
            </a:r>
          </a:p>
          <a:p>
            <a:pPr marL="0" indent="0" algn="just">
              <a:buNone/>
            </a:pPr>
            <a:r>
              <a:rPr lang="fr-CH" sz="1200" b="1" dirty="0">
                <a:solidFill>
                  <a:schemeClr val="tx1"/>
                </a:solidFill>
                <a:latin typeface="+mn-lt"/>
              </a:rPr>
              <a:t>c/o Institut de Tourisme</a:t>
            </a:r>
            <a:endParaRPr lang="fr-CH" sz="12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r-FR" sz="1200" dirty="0" err="1" smtClean="0">
                <a:solidFill>
                  <a:schemeClr val="tx1"/>
                </a:solidFill>
                <a:latin typeface="Calibri"/>
                <a:cs typeface="Calibri"/>
              </a:rPr>
              <a:t>TechnoPôle</a:t>
            </a:r>
            <a:r>
              <a:rPr lang="fr-FR" sz="1200" dirty="0" smtClean="0">
                <a:solidFill>
                  <a:schemeClr val="tx1"/>
                </a:solidFill>
                <a:latin typeface="Calibri"/>
                <a:cs typeface="Calibri"/>
              </a:rPr>
              <a:t> 3</a:t>
            </a:r>
          </a:p>
          <a:p>
            <a:pPr marL="0" indent="0">
              <a:buNone/>
            </a:pPr>
            <a:r>
              <a:rPr lang="de-DE" sz="1200" dirty="0" smtClean="0">
                <a:solidFill>
                  <a:schemeClr val="tx1"/>
                </a:solidFill>
                <a:latin typeface="Calibri"/>
                <a:cs typeface="Calibri"/>
              </a:rPr>
              <a:t>CH - 3960 Sierre</a:t>
            </a:r>
          </a:p>
          <a:p>
            <a:pPr marL="0" indent="0">
              <a:buNone/>
            </a:pPr>
            <a:endParaRPr lang="de-DE" sz="12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T </a:t>
            </a: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+41 27 606 90 88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F +41 27 606 90 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00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200" dirty="0" err="1">
                <a:solidFill>
                  <a:schemeClr val="tx1"/>
                </a:solidFill>
                <a:latin typeface="Calibri"/>
                <a:cs typeface="Calibri"/>
              </a:rPr>
              <a:t>info@tourobs.ch</a:t>
            </a: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200" dirty="0" err="1">
                <a:solidFill>
                  <a:schemeClr val="tx1"/>
                </a:solidFill>
                <a:latin typeface="Calibri"/>
                <a:cs typeface="Calibri"/>
              </a:rPr>
              <a:t>www.tourobs.ch</a:t>
            </a:r>
            <a:endParaRPr lang="fr-CH" sz="12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endParaRPr lang="fr-CH" sz="11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7" name="Image 16" descr="logo_OVT_Q_72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84" y="4054762"/>
            <a:ext cx="1728074" cy="46328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50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B766-1931-784F-ADCA-45752A747EF7}" type="datetime1">
              <a:rPr lang="fr-CH" sz="1000" smtClean="0"/>
              <a:t>03.06.2016</a:t>
            </a:fld>
            <a:endParaRPr lang="fr-FR" sz="1000" dirty="0"/>
          </a:p>
        </p:txBody>
      </p:sp>
      <p:pic>
        <p:nvPicPr>
          <p:cNvPr id="18" name="Image 17" descr="ombre_Dro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05285" y="1766147"/>
            <a:ext cx="163823" cy="5170980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563264" y="2380308"/>
            <a:ext cx="3274810" cy="36114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97816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800" dirty="0" smtClean="0">
                <a:solidFill>
                  <a:schemeClr val="tx1"/>
                </a:solidFill>
                <a:latin typeface="+mn-lt"/>
              </a:rPr>
              <a:t>L’Observatoire Valaisan du Tourisme reste à votre disposition pour tout complément d’information</a:t>
            </a:r>
            <a:r>
              <a:rPr lang="fr-CH" sz="1200" dirty="0" smtClean="0">
                <a:solidFill>
                  <a:schemeClr val="tx1"/>
                </a:solidFill>
                <a:latin typeface="+mn-lt"/>
                <a:cs typeface="Calibri"/>
              </a:rPr>
              <a:t>.</a:t>
            </a:r>
          </a:p>
          <a:p>
            <a:pPr marL="0" indent="0" algn="just">
              <a:buNone/>
            </a:pPr>
            <a:endParaRPr lang="fr-CH" sz="11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5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Organisation </a:t>
            </a:r>
            <a:br>
              <a:rPr lang="fr-CH" dirty="0" smtClean="0"/>
            </a:br>
            <a:r>
              <a:rPr lang="fr-CH" dirty="0" smtClean="0"/>
              <a:t>L’enquête via le questionnaire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3568" y="2132856"/>
            <a:ext cx="404018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b="1" u="sng" dirty="0" smtClean="0">
                <a:solidFill>
                  <a:schemeClr val="tx1"/>
                </a:solidFill>
              </a:rPr>
              <a:t>5 langues</a:t>
            </a:r>
            <a:r>
              <a:rPr lang="fr-CH" dirty="0" smtClean="0"/>
              <a:t>	</a:t>
            </a:r>
          </a:p>
          <a:p>
            <a:pPr lvl="1"/>
            <a:r>
              <a:rPr lang="fr-CH" dirty="0" smtClean="0"/>
              <a:t>Français</a:t>
            </a:r>
          </a:p>
          <a:p>
            <a:pPr lvl="1"/>
            <a:r>
              <a:rPr lang="fr-CH" dirty="0" smtClean="0"/>
              <a:t>Allemand</a:t>
            </a:r>
          </a:p>
          <a:p>
            <a:pPr lvl="1"/>
            <a:r>
              <a:rPr lang="fr-CH" dirty="0" smtClean="0"/>
              <a:t>Anglais</a:t>
            </a:r>
          </a:p>
          <a:p>
            <a:pPr lvl="1"/>
            <a:r>
              <a:rPr lang="fr-CH" dirty="0" smtClean="0"/>
              <a:t>Italien</a:t>
            </a:r>
          </a:p>
          <a:p>
            <a:pPr lvl="1"/>
            <a:r>
              <a:rPr lang="fr-CH" dirty="0" smtClean="0"/>
              <a:t>Néerlandais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99992" y="2132856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fr-CH" b="1" u="sng" dirty="0">
                <a:solidFill>
                  <a:schemeClr val="tx1"/>
                </a:solidFill>
              </a:rPr>
              <a:t>Thèmes abordés</a:t>
            </a:r>
          </a:p>
          <a:p>
            <a:pPr lvl="1"/>
            <a:r>
              <a:rPr lang="fr-CH" dirty="0"/>
              <a:t>Informations </a:t>
            </a:r>
            <a:r>
              <a:rPr lang="fr-CH" dirty="0" smtClean="0"/>
              <a:t>générales et personnelles</a:t>
            </a:r>
            <a:endParaRPr lang="fr-CH" dirty="0"/>
          </a:p>
          <a:p>
            <a:pPr lvl="1"/>
            <a:r>
              <a:rPr lang="fr-CH" dirty="0"/>
              <a:t>Les dépenses</a:t>
            </a:r>
          </a:p>
          <a:p>
            <a:pPr lvl="1"/>
            <a:r>
              <a:rPr lang="fr-CH" dirty="0"/>
              <a:t>Satisfaction et impression générale</a:t>
            </a:r>
          </a:p>
          <a:p>
            <a:pPr lvl="1"/>
            <a:r>
              <a:rPr lang="fr-CH" dirty="0"/>
              <a:t>La prise de décision</a:t>
            </a:r>
          </a:p>
          <a:p>
            <a:pPr lvl="1"/>
            <a:r>
              <a:rPr lang="fr-CH" dirty="0" smtClean="0"/>
              <a:t>La réservation</a:t>
            </a:r>
            <a:endParaRPr lang="fr-CH" dirty="0"/>
          </a:p>
          <a:p>
            <a:pPr lvl="1"/>
            <a:r>
              <a:rPr lang="fr-CH" dirty="0" smtClean="0"/>
              <a:t>Les activités</a:t>
            </a: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67B7-9A24-224E-9163-D3857AFFB68E}" type="datetime1">
              <a:rPr lang="fr-CH" smtClean="0"/>
              <a:t>03.06.2016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6</a:t>
            </a:fld>
            <a:endParaRPr lang="fr-FR"/>
          </a:p>
        </p:txBody>
      </p:sp>
      <p:pic>
        <p:nvPicPr>
          <p:cNvPr id="9" name="Image 9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246137"/>
            <a:ext cx="164395" cy="8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100" y="328413"/>
            <a:ext cx="6610675" cy="833662"/>
          </a:xfrm>
        </p:spPr>
        <p:txBody>
          <a:bodyPr>
            <a:noAutofit/>
          </a:bodyPr>
          <a:lstStyle/>
          <a:p>
            <a:r>
              <a:rPr lang="fr-CH" sz="2800" dirty="0" smtClean="0"/>
              <a:t>Le succès de la collecte des données dépend autant du team d’enquêteurs que de la collaboration active des stations</a:t>
            </a:r>
            <a:endParaRPr lang="fr-CH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1173"/>
            <a:ext cx="4040188" cy="465252"/>
          </a:xfrm>
        </p:spPr>
        <p:txBody>
          <a:bodyPr/>
          <a:lstStyle/>
          <a:p>
            <a:pPr algn="ctr"/>
            <a:r>
              <a:rPr lang="fr-CH" dirty="0" smtClean="0"/>
              <a:t> - 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68323"/>
            <a:ext cx="4041775" cy="512877"/>
          </a:xfrm>
        </p:spPr>
        <p:txBody>
          <a:bodyPr/>
          <a:lstStyle/>
          <a:p>
            <a:pPr algn="ctr"/>
            <a:r>
              <a:rPr lang="fr-CH" dirty="0" smtClean="0"/>
              <a:t>+ </a:t>
            </a:r>
            <a:endParaRPr lang="fr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503C-AEAE-614F-8738-AED622E48250}" type="datetime1">
              <a:rPr lang="fr-CH" smtClean="0"/>
              <a:t>03.06.2016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7</a:t>
            </a:fld>
            <a:endParaRPr lang="fr-FR"/>
          </a:p>
        </p:txBody>
      </p:sp>
      <p:sp>
        <p:nvSpPr>
          <p:cNvPr id="9" name="AutoShape 2" descr="data:image/jpeg;base64,/9j/4AAQSkZJRgABAQAAAQABAAD/2wCEAAkGBxIQEBQUEBQPFBAWEA8UFBAQEA8PDxIVFBIWFhQSFBUYHCggGBolHBYUITEhJSkrLi4uFx80ODQsOigwLisBCgoKDg0OGxAQGywlICQsLCwsLC8sLCwuLCwsLCwsLC0sLS0sLCwtLCwsLCwsLCwsLiwsLCwsLC4sLCwsLywsLP/AABEIAOEA4QMBEQACEQEDEQH/xAAcAAEAAQUBAQAAAAAAAAAAAAAAAwECBAUHBgj/xABDEAACAQMABgYGBQsDBQAAAAAAAQIDBBEFEiExQVEGBzJhcYETInKRobEjQlKS0RRDU2JzgqKys8LhM8HxJTQ1k9L/xAAbAQEAAQUBAAAAAAAAAAAAAAAABAECAwUGB//EADkRAAIBAgMECAYBAwQDAQAAAAABAgMRBCExBRJBUQZhcYGRobHREyIyweHwUhRCciMzgvE1YrI0/9oADAMBAAIRAxEAPwDuAAAAAAAAAAAAAbtqDGrX0I8cvktpqMTtzB0MnK75LPz08zJGlKXAxKmlX9WK8Xt+CNHX6UzeVGCXW8/JW9TMsNzZjTvaj+tjwSRqqu3cbU/vt2JL8mVUILgRSqTe+UvvMgyx2Il9VST/AOT9y/ciuBY4swOpKWrLrBQYVRrRixcpzW6Ul4SZnhjcRH6akl3stcFyJIXtVfWb8UmTqW3cbD++/ak/yWOjB8DIp6Wku1FP2dhtaHSiov8Adgn2ZeTv9jG8MuDMyjpGnLjh8pbPjuN5htuYOvlvbr5PLz08zDKjNGWjbJp5oxAqAAAAAAAAAAAAAAAAAAAAAA2UbSV2DCuNIxjsj6z+BzuO6RUaPy0fmfPh+f3MzwoSeprq1xOe97OS3HI4vaeJxT/1JZctF4EqFKMdCNQNfcyFygUuUuXahS4uV1ClylxqDeFxqC4uU1Ctyty1wK3Fy1wK3KljgXXKF1GvOn2W0uW9e4n4TaWIwr/0pZcuHgWSpxlqbK20pF7JrVfP6v8Ag6zA9I6VX5a63Xz4fj9zI06DWmZsE87jo001dEcqVAAAAAAAAAAAAAAAAAIq9dQW33cSFjcfRwkN6o8+C4v95l0YOTyNVc3cp9y5HBbR2xXxbs3aPJfuf7oTadFRIYwNO2Zrl6gW3LblyiUuUuVwChUoAAAAAACmCoKOIuVuWuBdcrcjlAqmXEcoF6ZQktrudPdtj9l7vLkbXZ+1q+Ddou8f4vTu5GOdKMzdWt1GovV38YvejvMDtGjjIb1N58VxX7zIU6bg8ycnFgAAAAAAAAAAAAAMe7ulBfrfI021drwwcd2Oc+XLrftxMtOm5s1FSbk8s8+xGJqV5uc3dsnRiorIujEjNhsvSLS25UoAAAAAAAAAAAAAAACjRW5W5HKJcmXJkUoFyZUsi3F5i8NcUSKFedGanTdmi1pNWZubC+VTY9k+XB96O/2VtiGMjuSymuHPrXsQqtJwzWhmm6MIAAAAAAAAAAMe7udRd/y7zTbW2rHBw3Y/W/Lrf25mSnTcmamTcnlnndatKpJyk7tk9JRVkXRiYGyjZeUKAoAAADCp6Wt5VnQjWou4isyoqpF1Ut+2Oc8V70SJYSvGkqzg9x8bO3iU3lexmkcqAAAAAAADC0hpe3t3BV61GlKbxBVKkYOb7svbvXvRIo4SvXTdKDklrZXsUcktTNI5UAAqCyUSqZcmRTiXplxC008rY1xMtOpKElKLs0Ua4M3ejr30iw+2t/f3o9C2RtWOMhuzymtevrX3INWluPLQzDdGEAAAAAAAEderqrPuRCx+NhhKLqS14Lm/3UujHedjTVJuTyzzPFYmdeo5zd2/3/o2EIqKLoxIbYbLihQAAAAGp6V6W/I7KtX2a0KfqJ7nUk1Gmn+9KJO2dhf6rFQo8G8+xZvyLZysrnzxaXtSlWjXhJ+mjU9Kpt7ZTzrNyfHO3PPLPU6lCnUpOlJfK1a3V+OHIhp2dz6U0ZexuKNOrDs1KcJrwlFPHxPJMRRlQqypS1i2vAmp3VzJMJUAAAAAA+cumWlne3taq3mGu4U09qVKDajjue2XjJnq+y8IsJhYU1ra77Xr4adxDnK7udd6rNMyurCMZtupQm6Mm98opKVOXf6sks84s4bpFg1h8Y3FZTW936Pzz7yRSleJ7A0JkAAALJRLkyqZDOJemXkSk4tNbGtxIoV50ZqpB2aLWk1ZnoLO5VSOVv4rkz0vZ2OhjKKqR10a5P8AdDXzg4OxOTiwAAAABlG0ldg1N5W1n3cPA842xtF4qq2vpWS7Pd+lkTqMN1EMYmjbMjZeWlAAAAAADwHXNdatlSpr85cRz7MISl89U6jorS3sVKf8Y+rS9LmGs8jjmDviMdz6qrlz0ZTTeXTnWp+SqOUV5RlFeR5v0kpbmPk1/ck/Kz80S6T+U9eaEyAAAAA1nSe8dCyuake1C3rSj7Sg9X44Jmz6KrYulTejkr9l8y2TsmfNyjhYPWm7kI6R1J3WK9zSzslSp1Eu+EnFv+NHJdLKV6NOpybXir/Yz0Xm0dcOGJAAAAALJRLky5MgnEyJlxWyuPRzz9V7JLu5m22TtB4OupP6XlLs59xiqw34noU8npKaaujXlSoAAAMW+q4WOe/wOf6QY34VH4K1lr/j+dPEzUY3dzWLa8nns5XdyboSIsLQUAAAAAABy3rtq+taQ4YuZe70SXzZ2nRGGVaX+K/+jBW4HMcHZEc6/wBTFTNpXjyum/fSp/gcH0sjbEwlzj92SaOh0E5UzAAAAA8z1k1NXRdx3xpx+9Vgn8zcbAjvbQp978EzHU+lnBMHpxEPZdUc8aTX61tXj8YS/tOf6TRvgH1Si/Vfcy0vqO3nnJKAAAAAZUEU0XJl6Zj1ImRMG10Pca0dV747vD/H4Hd9Hcd8Wi6EnnHT/H8aeBDrws7mxOkI4AAbsDUXVTWfj8uB5jtbGPEV5T4PTsWnuT6Ud1FkUahl7KlCgAAAAAAAOUddf+rafs7n+akdx0S/26vbH0ZHrao5xg64wHWepf8A7e4/bx/po4bpb/vU/wDF+pIo6M6KckZwAAAAeU60f/F1vaof1oG86O/+Qh/y/wDlmOr9Jws9KIh67qpX/U6f7Kv/ACmh6Sf/AIJdsfUyUvqO4nm5LAAAAAALZIqiqIJoyJl5bbVvRzUuGdvg95sdm4t4XERqcOPY9THUjvRsekPUE75o1wAIbqeIvm9hqts4j4OElbWXyrv18rl9NXkal7WeaVZXkyeskXmEoAAAAAAAAAcy66qOVaz5O4j95U3/AGnZ9EZ51o/4v19zBW4HMEjsyOdg6naWLKrL7VzL4U6a/E4HpXO+KhHlH1bJNHQ94cuZgAAAAed6w6Wvoy5S4U4y+5OMn8jb7Clu7QpPra8U0WVPpZwNo9PIZ7TqipN6Rb4Rtqzz4ypxXzZzvSiVsDbnJejZlo/UdqPOyUAAAAAAGVBFNFyL0Y1RGVA3mi6utTXNeq/Ld8MHo+xMT8fBxvrH5X3aeViBWjuzMs25iMK/nuXJNnIdJa/zRp8k345L0ZIoLiYMEcUyUy4tKAAAAAAAAAHiety017BT/RV6cn4TzT+c4nSdF625jHD+UWvDP0TMVZfKccSPQiKdz6t7R0tG0M75qdXyqTbj/DqnmfSCsqmPqW4WXgs/O5Lpq0T0xpTIAAAADD01Z+ntq1L9JRqw+/BpP4knCVvg14Vf4yT8GUkrqx83tc9j4p713HrpBOldS9n61zVe5KlST79spL+Q47pbW+WlS7X9l9zPRWrOpHFEgAAAAAAAFk0XIqjHqIyIvMzQlTEpR5pP3f8AJ13Revac6T4q/hk/VEXErJM3B2RENZey2vxSPO9vVd/FVOqy8F73JlFZIgic8ZWVKAAAAAAAAAAxNL2EbmhUoz7NSnKOeWVsku9PD8iRhcRLD1o1Y6xaf72lJK6scNsui1zUu/yWVOcZqeKktV6kIZ21Nbc442rnsPTa21cPTwv9SpJq2S4t8u3nyIig72O9UKMYQjCKxGMYxiuSisJHls5ucnOWrd33ksvLCoAAAAABw/p50bqW97N06c5Uq03Ok4RlLMp7ZU9n1lLOFywel7F2lTxGEW/JKUFaV3bTR9luPO5EqQszqPQbQbsrOFOSSqybqVcfbljZ34iox/dOJ2zjljMVKpH6VlHsXu7vvJEI7sbG/NUXgAAAAAAApIqgjHqIyIvLtHyxVj3tr3o3Ww6vw8bDruvFe9jFWV4M9AejkA1Fw9v7zPLdpT3qs3zk/Vk+noWo1hcCgAAAAAAAAAAAAAAAAAAAAAAAAAAAAAAAAAKMqCGZei9EVN4nF8pR+ZNwUtzEU5cpL1LZZxZ6Y9VNaaarw8zybFO+fabCJREIqAAAAAAAAAAAAAAAAAAAAAAAAAAAAAAAAAAAyoIahei9GNN/MzQlZpg9Pk9auas1FXgeUYpWyJ8SiIZcCgAAAAAAAAAAAAAAAAAAAAAAAAAAAAAAAAADKghmXIvRjTM0Fd2B6fB63Y1Zqq62v2meX7Qhu1JrlJ+rJ0CxGsLwUAAOddMesn0FV0LGMKtZSUJVJKU6annHo4Ri05yzs34T2bdqOr2X0c+NTVbFNxi80lk7c23ey7tORhnVs7I9/ZSm6UHVUVVcIa6j2VPVWsl3ZyczWUFUkqf03duzgZVpmTGIqAAAAAAAAAAAAAAAAAAAAAAAAc66RdPLnR+kpUq9GErNqnKnKCkqzg4rWmpOWrJqWutXC3b+fV4HYWHxuBVSlNqpmnfS99GrXWVs8zDKo4ysz3mjr6ncUoVaMlOlOOYyXFeHB8Gnuwc1XoVKFR06is1qjKmnmjJZiKkNQvReiGCzOK5yj8yZg471eEecl6lsnaLPTHqxrTWXcfWl7zzzbdLdxVRc8/FX9SXSeSMdHOmYqUBhaao1altVhbyUK8qVSNOcspRk4tKWVuwScJOlCvCVVXimm1zRSV7ZHLrPo7HQdzZ17yVKrCpUqUpyUXqW0nGLpVIt9prE8tpYW1LZt7KrtB7XoVqOHTi0k1zkru6fLhZZ3ZgUdxps68mcKSAUAAAAAAAAAAAAAAAAAAAAAAAABzTT8aemtKfkak1RtrevKVaCTfp3KnHCb3qOUscWpcsnXYJ1Nk4D+qa+apKNov8Ajm/F+StzMEvnlbkb3q96M3GjoVqdarTqUpVIypamusPDU20+znEdib3M1229pUMdKE6cWpJWd7d3bbPPIvpwcdT1rNGZCCoy9F5WwjmrHxz7lk3OxKXxMbTXJ38Fcx1naDPQHpJrzDvY7U+ax7jkOkdG1WFTmreH/fkSKLysYKOKkrOxJKloAB5brL0X+U6Nq4WZ0sVo7Mv6PbJLvcHNeZutgYr4GOhfSXyvv087GOqrxPG9XnT9UYxtr2X0SwqVw/za4QqP7PKXDc9m1b/bmwXVbxGGXzf3R59a6+a49uuOnUtkzrUZJpNNNNZTW1NPijh2mnZkgqUAAAAAAAAAAAAAAAAAAAAABzXrB6wo01K3sZKVV5jUuIvMaXBxpvjPv+r47ut2LsCU2q+JVo6qPPrfV1cezXBUqcEV6ldF6lCtcSW2rNU4PnClnL+/KS/dHSvE71aFBf2q77X+EvEUVlc6SckZy2RVFUY9RmRF5maFp5lKXJY9/wDwdb0XoXqTqvgreP8A0RcTLJI252hEIbqOY+G38TU7bw/xcJJrWPzeGvlcyU3aRrZraecYiNncmIoRioADWd+4roD546Z6CdheVKSWKTevRfB05PZH915j5J8T1PZWOWMw0an92ku1e+veQ5x3XYyeivTW5sMRi1Ut87aFRvC/Zy3w+K7uJi2jsXD435pLdn/JfdcfXrKxqOJ1jo905s7zEVP0VZ4+hrYhJvlCXZn5PPcjiMdsPF4W8nHejzWfitV35dZnjUTPTGnMgAAAAAAAAAAAAAAAANF0g6X2djlVqidThRp/SVn4xXZ8ZYRs8FsjFYvOnHL+TyX57rlkpqOpyjpX1hXN7mnT+gt3scIP6Wa/Xny/VWO9s7XZ2wMPhGpz+efN6LsX3fdYwSqNnldG2E7itTo0lmpUnGEVwWd8n3JZb7kzc168KFOVWppFXf716dpjSu7I+k9EaOha0KdGn2KcIxXN4W2T728t97PJsTiJYitKrPWTv+9hNSsrGWRypHNlyLkY9RmVFTdaLpatNc36z893wwejbCw3wMHG+svm8dPKxArSvMyzcmIMo0mrMGrr08Nrlu/2PNNoYR0as6T4PLs4eRNhK6uQo0xkKlAADzPT7outIW2IYVxTzKjJ7E3j1qbf2ZbPBpPgbjY203ga95fRLKXv2r0ujHOG8jglSnKMnGacZxbjKMliUWnhprgz02MlJKUXdPRkQpvKg3uhult7aYVKtNwX5ur9LT8Epdley0a7FbJweJzqQV+ayflr33L1OSPZaN62pLZc26fOdCeH/wCuf/0c/iOicXnRqd0l917GRVuaPTWPWNo+rvqTpvlVpzX8UU4/E09bo5j6ekVLsa+9mZFVizd2nSC0q/6VzbTfKNam5eazlGuq7PxdL66Ul/xZcpJ8TYxmnuafg8kVxa1RcVLQACjaW8qk3oDAu9OWtH/VuLaHt1qcH8WSqWBxNX6Kcn2RfsUckjTXvWFo6l+e9I+VKFSp/FjV+JsKXR7H1P7LdrS/PkWOrE81pLrbW62t5Pf69eajjv1IZz95G3odEnrWqd0V93b0ZY63JHjtM9OL66ypVpU4P83b5ox85J6z8G8G/wALsTBYfOMLvnLP8eRidSTPNs2pYWSeADsfVR0TdvT/ACqvFqtUjinCSw6VN7ctcJS2eCS5s4LpHtVVp/01J/LF5vm/Zeb7iTShbNnQzljMUbKghmy9F6LLelrzUeb2+HE2Gz8K8TiI0lxefZxLKkt2Nz0aR6ikkrI1wKgAGNeU9meW/wADnOkGD34KvHWOT7Pw/UzUpZ2NfJYZwleFnclJgjlQAADwPWN0G/K83FqkrpJa9PYlXivgqiW58dz4NdPsLbn9N/oV38nB/wAfx6ariYalO+aONyi02mmpJtSjJNSi08OLT3NPgd8mmrrRkcqmVKFcgFQAwC6nLV7OY+y9X5CXza5gnV/VW6rWXhVqL/cxOhSesV4Irdh6Qrfpa3nVqfiPgUv4LwQuyCrUc+03L2m5fMyRSjpkCxJIrcoMgFGwC1sAsk+YB0vq46BObjdXscU1iVGhNbZveqlRcI8VHjvezfyO3duqCeHw7z0lJcOpdfN8OGemenT4s62cOSAAWTZckXIx6kjIkXG00Rb4Ws973eB3XRvA/DpvESWcsl2fl+hBrzu7I2B0xgAAAKNFsoqUXGSumDXV6WHj3M872lgXhqrpPTVPq91oyZCd1cgNDKLi7MygtAAAB5Lpn0Fo6Q+kg1SuktlVL1amFsjVXHx3rvWw3mytuVcF8kvmhy5dnto/MxzpqRxnTWhbiyqalzTcJbdWXapz74T3Pw3rikegYTG0MXDfoyvz5rtXD05EZxa1MDJKLSqYBXIAyAMgDIAyAUyAUyAUbAJbGzq16ip0YTqVHuhBZfi+CXe9iMdatTowc6kkkuL/AHy1KpN6HWuhXVtC3ca17q1K6w40V61Gk+Df25L3Lv2M4favSOdZOlhvljxfF+y831aEiFK2bOiHKmYAFJMqiqIZyL0i4rZ27qS7uLNtsrASxddR4LNvqMVWe6jfJY2LcelRiopRWiIBUuAAAAAI69LWXfwNftLARxdLd0ks0+v2fEvhLdZrZx9551iKEk3GStJEuLI0zXtWLypQAAAGPfWNKvB060IVKb3wnFSj3PD495lo16lGanTk01xRRpPU530g6qISzKxqaj/QVtadPwjU7UfNS8jq8F0qlH5cTG//ALLJ960fdYwyo8jn+l+jF5aN+noVVHb9JCLq0vHXjlLzwzqMLtPCYlf6dRX5PJ+D+1zC4tamoUuROLSuQBkAZAGQC1yAM7Rmh7m6eLejWqfrQg/R+dR4ivNkbEYzD4dXrTUe15+GvkXKLeh7zQPVPUk1K9qqEf0ND1pvudRrEfJPxOaxnSqnFOOGjd85ZLw1fe12GWNF8TpWhdB29nDUtqcKa2azSzObXGcntk/FnJYvG18VPerSb9F2LRGaMUtDYEQuABRsqCKci5IvSI4xcnhEmhRlVmoRV2ykpWVzeWluqccceLPStm4CODo7i1er6/ZGvnNydyc2BYAAAAAAACC5oZ2rf8zR7X2X/Ux+LTXzrzXvy8OzLTnbJmvnH3nB1qN+0lJliZCtYuKlAAAAAAAanSXRmzuNta3oSl9vUUan344l8SdQ2li6GVOpJLle68HkWuEXwNBcdV2j5dlV6fsV5y/qaxs4dJ8fH6nF9sfaxZ8GJgVOqO2+rcXa8fQP+wlR6WYjjTj5+5T4KLY9UVtxuLry9Av7GVfS3EcKcfP3HwUZtv1V2Ee27mp7VXVX8CTI8+lGNl9O6u6/q2V+DE3ejuhmj7fDp21HWW6VROtNeEqjbNdX2xjq2U6r7FkvBWLlCK4G9jFJYWEuS2I1rbebLypQAAAFGyoI5yLki9Ii37jNTpubsg2kbiwtNRZfa+X+T0DY+ylhY/Emvnfl+efh2wKtTeZlm9MQAAAAAAAAAAMe4t87Vv8AmaLauyFiP9WllPyl+evx6ssKlsmYM4eTOHr4dqTjJWkiSpEZAlFxdmXlS0AAAAAAAAAAAAAAAAAAFrZWxWxHKRckXJFsYOT2f5fgSaGHlVkoxWvmWymkbazs1Da+18F/k73ZWx44ZKpUzn5L89fh1wqlTeMs3piAAAAAAAAAAAAABFWoqXc+Zrsfsyli1nlLhL35r9RfGbiYNWk12vfwOJx2z6uGe7VWXB8H3/YkxmnoQuBqJ0GtDImUyYLFSpQAAAAAAAAAAAFQUbAsWORVIusWZyZIwb0K5IloWzk9m3v+qja4HZdXEytBdr4L95GKdVI2tvbKHe+f4cjusBs2lhFlnLi/bkv1kOc3ImNiWAAAAAAAAAAAAAAAAAo1neWTpxqRcZq6fBhOxi1bT7Pue73nOYzo/F/Nh3bqenc/e/cZ41uZi1KeO0sHL4rBzpS3a0Wn+6PRmaMr6EbhyIMsO+BfvFr2GGVOS1RdqV1iywsMgpYZAsMgWKawsVsUcithYtcyqRdYYbMsaMmUukX06Dluy/DcTcNgKleVqcXJ9WneyyVSxnUbH7X3Vu82dXguj0Y/NXd//Vad79rd5GnWb0MyMUti2I6SEIwioxVkjAVLgAAAAAAAAAAAAAAAAAAAAAUazvLZwjNbslddYIJ2kXuyvDcabEbBw1XOF4vq08H9rGVVZIhlaSW7D+DNPW6PYiP+21Lyft5mRVo8SGdB8Yv3Z+Rq6uy8RD6qT8L+ly9VFwZE4LvRBnhlH6k1+9ZfvMpqrmY/gQ5ld5lNRc/kPgR5ld5lVTXey+GGUvpu+wpvl8bZvdF+ez5k6lsnET+mk+/L1sWuquZPCylxwviza0Ojtd/W1Hzft5mJ1kT07KK35fju9xucPsLDU853k+vTwX3uY3VkzIisbjcQhGC3Yqy6jEVLgAAAAAAAAAAAAAAAAAAAAAAAAAAAAAAUkY6n0hGNI01XUyoRFLUMyYm5p/SYmVMg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AutoShape 4" descr="data:image/jpeg;base64,/9j/4AAQSkZJRgABAQAAAQABAAD/2wCEAAkGBxIQEBQUEBQPFBAWEA8UFBAQEA8PDxIVFBIWFhQSFBUYHCggGBolHBYUITEhJSkrLi4uFx80ODQsOigwLisBCgoKDg0OGxAQGywlICQsLCwsLC8sLCwuLCwsLCwsLC0sLS0sLCwtLCwsLCwsLCwsLiwsLCwsLC4sLCwsLywsLP/AABEIAOEA4QMBEQACEQEDEQH/xAAcAAEAAQUBAQAAAAAAAAAAAAAAAwECBAUHBgj/xABDEAACAQMABgYGBQsDBQAAAAAAAQIDBBEFEiExQVEGBzJhcYETInKRobEjQlKS0RRDU2JzgqKys8LhM8HxJTQ1k9L/xAAbAQEAAQUBAAAAAAAAAAAAAAAABAECAwUGB//EADkRAAIBAgMECAYBAwQDAQAAAAABAgMRBCExBRJBUQZhcYGRobHREyIyweHwUhRCciMzgvE1YrI0/9oADAMBAAIRAxEAPwDuAAAAAAAAAAAAAbtqDGrX0I8cvktpqMTtzB0MnK75LPz08zJGlKXAxKmlX9WK8Xt+CNHX6UzeVGCXW8/JW9TMsNzZjTvaj+tjwSRqqu3cbU/vt2JL8mVUILgRSqTe+UvvMgyx2Il9VST/AOT9y/ciuBY4swOpKWrLrBQYVRrRixcpzW6Ul4SZnhjcRH6akl3stcFyJIXtVfWb8UmTqW3cbD++/ak/yWOjB8DIp6Wku1FP2dhtaHSiov8Adgn2ZeTv9jG8MuDMyjpGnLjh8pbPjuN5htuYOvlvbr5PLz08zDKjNGWjbJp5oxAqAAAAAAAAAAAAAAAAAAAAAA2UbSV2DCuNIxjsj6z+BzuO6RUaPy0fmfPh+f3MzwoSeprq1xOe97OS3HI4vaeJxT/1JZctF4EqFKMdCNQNfcyFygUuUuXahS4uV1ClylxqDeFxqC4uU1Ctyty1wK3Fy1wK3KljgXXKF1GvOn2W0uW9e4n4TaWIwr/0pZcuHgWSpxlqbK20pF7JrVfP6v8Ag6zA9I6VX5a63Xz4fj9zI06DWmZsE87jo001dEcqVAAAAAAAAAAAAAAAAAIq9dQW33cSFjcfRwkN6o8+C4v95l0YOTyNVc3cp9y5HBbR2xXxbs3aPJfuf7oTadFRIYwNO2Zrl6gW3LblyiUuUuVwChUoAAAAAACmCoKOIuVuWuBdcrcjlAqmXEcoF6ZQktrudPdtj9l7vLkbXZ+1q+Ddou8f4vTu5GOdKMzdWt1GovV38YvejvMDtGjjIb1N58VxX7zIU6bg8ycnFgAAAAAAAAAAAAAMe7ulBfrfI021drwwcd2Oc+XLrftxMtOm5s1FSbk8s8+xGJqV5uc3dsnRiorIujEjNhsvSLS25UoAAAAAAAAAAAAAAACjRW5W5HKJcmXJkUoFyZUsi3F5i8NcUSKFedGanTdmi1pNWZubC+VTY9k+XB96O/2VtiGMjuSymuHPrXsQqtJwzWhmm6MIAAAAAAAAAAMe7udRd/y7zTbW2rHBw3Y/W/Lrf25mSnTcmamTcnlnndatKpJyk7tk9JRVkXRiYGyjZeUKAoAAADCp6Wt5VnQjWou4isyoqpF1Ut+2Oc8V70SJYSvGkqzg9x8bO3iU3lexmkcqAAAAAAADC0hpe3t3BV61GlKbxBVKkYOb7svbvXvRIo4SvXTdKDklrZXsUcktTNI5UAAqCyUSqZcmRTiXplxC008rY1xMtOpKElKLs0Ua4M3ejr30iw+2t/f3o9C2RtWOMhuzymtevrX3INWluPLQzDdGEAAAAAAAEderqrPuRCx+NhhKLqS14Lm/3UujHedjTVJuTyzzPFYmdeo5zd2/3/o2EIqKLoxIbYbLihQAAAAGp6V6W/I7KtX2a0KfqJ7nUk1Gmn+9KJO2dhf6rFQo8G8+xZvyLZysrnzxaXtSlWjXhJ+mjU9Kpt7ZTzrNyfHO3PPLPU6lCnUpOlJfK1a3V+OHIhp2dz6U0ZexuKNOrDs1KcJrwlFPHxPJMRRlQqypS1i2vAmp3VzJMJUAAAAAA+cumWlne3taq3mGu4U09qVKDajjue2XjJnq+y8IsJhYU1ra77Xr4adxDnK7udd6rNMyurCMZtupQm6Mm98opKVOXf6sks84s4bpFg1h8Y3FZTW936Pzz7yRSleJ7A0JkAAALJRLkyqZDOJemXkSk4tNbGtxIoV50ZqpB2aLWk1ZnoLO5VSOVv4rkz0vZ2OhjKKqR10a5P8AdDXzg4OxOTiwAAAABlG0ldg1N5W1n3cPA842xtF4qq2vpWS7Pd+lkTqMN1EMYmjbMjZeWlAAAAAADwHXNdatlSpr85cRz7MISl89U6jorS3sVKf8Y+rS9LmGs8jjmDviMdz6qrlz0ZTTeXTnWp+SqOUV5RlFeR5v0kpbmPk1/ck/Kz80S6T+U9eaEyAAAAA1nSe8dCyuake1C3rSj7Sg9X44Jmz6KrYulTejkr9l8y2TsmfNyjhYPWm7kI6R1J3WK9zSzslSp1Eu+EnFv+NHJdLKV6NOpybXir/Yz0Xm0dcOGJAAAAALJRLky5MgnEyJlxWyuPRzz9V7JLu5m22TtB4OupP6XlLs59xiqw34noU8npKaaujXlSoAAAMW+q4WOe/wOf6QY34VH4K1lr/j+dPEzUY3dzWLa8nns5XdyboSIsLQUAAAAAABy3rtq+taQ4YuZe70SXzZ2nRGGVaX+K/+jBW4HMcHZEc6/wBTFTNpXjyum/fSp/gcH0sjbEwlzj92SaOh0E5UzAAAAA8z1k1NXRdx3xpx+9Vgn8zcbAjvbQp978EzHU+lnBMHpxEPZdUc8aTX61tXj8YS/tOf6TRvgH1Si/Vfcy0vqO3nnJKAAAAAZUEU0XJl6Zj1ImRMG10Pca0dV747vD/H4Hd9Hcd8Wi6EnnHT/H8aeBDrws7mxOkI4AAbsDUXVTWfj8uB5jtbGPEV5T4PTsWnuT6Ud1FkUahl7KlCgAAAAAAAOUddf+rafs7n+akdx0S/26vbH0ZHrao5xg64wHWepf8A7e4/bx/po4bpb/vU/wDF+pIo6M6KckZwAAAAeU60f/F1vaof1oG86O/+Qh/y/wDlmOr9Jws9KIh67qpX/U6f7Kv/ACmh6Sf/AIJdsfUyUvqO4nm5LAAAAAALZIqiqIJoyJl5bbVvRzUuGdvg95sdm4t4XERqcOPY9THUjvRsekPUE75o1wAIbqeIvm9hqts4j4OElbWXyrv18rl9NXkal7WeaVZXkyeskXmEoAAAAAAAAAcy66qOVaz5O4j95U3/AGnZ9EZ51o/4v19zBW4HMEjsyOdg6naWLKrL7VzL4U6a/E4HpXO+KhHlH1bJNHQ94cuZgAAAAed6w6Wvoy5S4U4y+5OMn8jb7Clu7QpPra8U0WVPpZwNo9PIZ7TqipN6Rb4Rtqzz4ypxXzZzvSiVsDbnJejZlo/UdqPOyUAAAAAAGVBFNFyL0Y1RGVA3mi6utTXNeq/Ld8MHo+xMT8fBxvrH5X3aeViBWjuzMs25iMK/nuXJNnIdJa/zRp8k345L0ZIoLiYMEcUyUy4tKAAAAAAAAAHiety017BT/RV6cn4TzT+c4nSdF625jHD+UWvDP0TMVZfKccSPQiKdz6t7R0tG0M75qdXyqTbj/DqnmfSCsqmPqW4WXgs/O5Lpq0T0xpTIAAAADD01Z+ntq1L9JRqw+/BpP4knCVvg14Vf4yT8GUkrqx83tc9j4p713HrpBOldS9n61zVe5KlST79spL+Q47pbW+WlS7X9l9zPRWrOpHFEgAAAAAAAFk0XIqjHqIyIvMzQlTEpR5pP3f8AJ13Revac6T4q/hk/VEXErJM3B2RENZey2vxSPO9vVd/FVOqy8F73JlFZIgic8ZWVKAAAAAAAAAAxNL2EbmhUoz7NSnKOeWVsku9PD8iRhcRLD1o1Y6xaf72lJK6scNsui1zUu/yWVOcZqeKktV6kIZ21Nbc442rnsPTa21cPTwv9SpJq2S4t8u3nyIig72O9UKMYQjCKxGMYxiuSisJHls5ucnOWrd33ksvLCoAAAAABw/p50bqW97N06c5Uq03Ok4RlLMp7ZU9n1lLOFywel7F2lTxGEW/JKUFaV3bTR9luPO5EqQszqPQbQbsrOFOSSqybqVcfbljZ34iox/dOJ2zjljMVKpH6VlHsXu7vvJEI7sbG/NUXgAAAAAAApIqgjHqIyIvLtHyxVj3tr3o3Ww6vw8bDruvFe9jFWV4M9AejkA1Fw9v7zPLdpT3qs3zk/Vk+noWo1hcCgAAAAAAAAAAAAAAAAAAAAAAAAAAAAAAAAAKMqCGZei9EVN4nF8pR+ZNwUtzEU5cpL1LZZxZ6Y9VNaaarw8zybFO+fabCJREIqAAAAAAAAAAAAAAAAAAAAAAAAAAAAAAAAAAAyoIahei9GNN/MzQlZpg9Pk9auas1FXgeUYpWyJ8SiIZcCgAAAAAAAAAAAAAAAAAAAAAAAAAAAAAAAAADKghmXIvRjTM0Fd2B6fB63Y1Zqq62v2meX7Qhu1JrlJ+rJ0CxGsLwUAAOddMesn0FV0LGMKtZSUJVJKU6annHo4Ri05yzs34T2bdqOr2X0c+NTVbFNxi80lk7c23ey7tORhnVs7I9/ZSm6UHVUVVcIa6j2VPVWsl3ZyczWUFUkqf03duzgZVpmTGIqAAAAAAAAAAAAAAAAAAAAAAAAc66RdPLnR+kpUq9GErNqnKnKCkqzg4rWmpOWrJqWutXC3b+fV4HYWHxuBVSlNqpmnfS99GrXWVs8zDKo4ysz3mjr6ncUoVaMlOlOOYyXFeHB8Gnuwc1XoVKFR06is1qjKmnmjJZiKkNQvReiGCzOK5yj8yZg471eEecl6lsnaLPTHqxrTWXcfWl7zzzbdLdxVRc8/FX9SXSeSMdHOmYqUBhaao1altVhbyUK8qVSNOcspRk4tKWVuwScJOlCvCVVXimm1zRSV7ZHLrPo7HQdzZ17yVKrCpUqUpyUXqW0nGLpVIt9prE8tpYW1LZt7KrtB7XoVqOHTi0k1zkru6fLhZZ3ZgUdxps68mcKSAUAAAAAAAAAAAAAAAAAAAAAAAABzTT8aemtKfkak1RtrevKVaCTfp3KnHCb3qOUscWpcsnXYJ1Nk4D+qa+apKNov8Ajm/F+StzMEvnlbkb3q96M3GjoVqdarTqUpVIypamusPDU20+znEdib3M1229pUMdKE6cWpJWd7d3bbPPIvpwcdT1rNGZCCoy9F5WwjmrHxz7lk3OxKXxMbTXJ38Fcx1naDPQHpJrzDvY7U+ax7jkOkdG1WFTmreH/fkSKLysYKOKkrOxJKloAB5brL0X+U6Nq4WZ0sVo7Mv6PbJLvcHNeZutgYr4GOhfSXyvv087GOqrxPG9XnT9UYxtr2X0SwqVw/za4QqP7PKXDc9m1b/bmwXVbxGGXzf3R59a6+a49uuOnUtkzrUZJpNNNNZTW1NPijh2mnZkgqUAAAAAAAAAAAAAAAAAAAAABzXrB6wo01K3sZKVV5jUuIvMaXBxpvjPv+r47ut2LsCU2q+JVo6qPPrfV1cezXBUqcEV6ldF6lCtcSW2rNU4PnClnL+/KS/dHSvE71aFBf2q77X+EvEUVlc6SckZy2RVFUY9RmRF5maFp5lKXJY9/wDwdb0XoXqTqvgreP8A0RcTLJI252hEIbqOY+G38TU7bw/xcJJrWPzeGvlcyU3aRrZraecYiNncmIoRioADWd+4roD546Z6CdheVKSWKTevRfB05PZH915j5J8T1PZWOWMw0an92ku1e+veQ5x3XYyeivTW5sMRi1Ut87aFRvC/Zy3w+K7uJi2jsXD435pLdn/JfdcfXrKxqOJ1jo905s7zEVP0VZ4+hrYhJvlCXZn5PPcjiMdsPF4W8nHejzWfitV35dZnjUTPTGnMgAAAAAAAAAAAAAAAANF0g6X2djlVqidThRp/SVn4xXZ8ZYRs8FsjFYvOnHL+TyX57rlkpqOpyjpX1hXN7mnT+gt3scIP6Wa/Xny/VWO9s7XZ2wMPhGpz+efN6LsX3fdYwSqNnldG2E7itTo0lmpUnGEVwWd8n3JZb7kzc168KFOVWppFXf716dpjSu7I+k9EaOha0KdGn2KcIxXN4W2T728t97PJsTiJYitKrPWTv+9hNSsrGWRypHNlyLkY9RmVFTdaLpatNc36z893wwejbCw3wMHG+svm8dPKxArSvMyzcmIMo0mrMGrr08Nrlu/2PNNoYR0as6T4PLs4eRNhK6uQo0xkKlAADzPT7outIW2IYVxTzKjJ7E3j1qbf2ZbPBpPgbjY203ga95fRLKXv2r0ujHOG8jglSnKMnGacZxbjKMliUWnhprgz02MlJKUXdPRkQpvKg3uhult7aYVKtNwX5ur9LT8Epdley0a7FbJweJzqQV+ayflr33L1OSPZaN62pLZc26fOdCeH/wCuf/0c/iOicXnRqd0l917GRVuaPTWPWNo+rvqTpvlVpzX8UU4/E09bo5j6ekVLsa+9mZFVizd2nSC0q/6VzbTfKNam5eazlGuq7PxdL66Ul/xZcpJ8TYxmnuafg8kVxa1RcVLQACjaW8qk3oDAu9OWtH/VuLaHt1qcH8WSqWBxNX6Kcn2RfsUckjTXvWFo6l+e9I+VKFSp/FjV+JsKXR7H1P7LdrS/PkWOrE81pLrbW62t5Pf69eajjv1IZz95G3odEnrWqd0V93b0ZY63JHjtM9OL66ypVpU4P83b5ox85J6z8G8G/wALsTBYfOMLvnLP8eRidSTPNs2pYWSeADsfVR0TdvT/ACqvFqtUjinCSw6VN7ctcJS2eCS5s4LpHtVVp/01J/LF5vm/Zeb7iTShbNnQzljMUbKghmy9F6LLelrzUeb2+HE2Gz8K8TiI0lxefZxLKkt2Nz0aR6ikkrI1wKgAGNeU9meW/wADnOkGD34KvHWOT7Pw/UzUpZ2NfJYZwleFnclJgjlQAADwPWN0G/K83FqkrpJa9PYlXivgqiW58dz4NdPsLbn9N/oV38nB/wAfx6ariYalO+aONyi02mmpJtSjJNSi08OLT3NPgd8mmrrRkcqmVKFcgFQAwC6nLV7OY+y9X5CXza5gnV/VW6rWXhVqL/cxOhSesV4Irdh6Qrfpa3nVqfiPgUv4LwQuyCrUc+03L2m5fMyRSjpkCxJIrcoMgFGwC1sAsk+YB0vq46BObjdXscU1iVGhNbZveqlRcI8VHjvezfyO3duqCeHw7z0lJcOpdfN8OGemenT4s62cOSAAWTZckXIx6kjIkXG00Rb4Ws973eB3XRvA/DpvESWcsl2fl+hBrzu7I2B0xgAAAKNFsoqUXGSumDXV6WHj3M872lgXhqrpPTVPq91oyZCd1cgNDKLi7MygtAAAB5Lpn0Fo6Q+kg1SuktlVL1amFsjVXHx3rvWw3mytuVcF8kvmhy5dnto/MxzpqRxnTWhbiyqalzTcJbdWXapz74T3Pw3rikegYTG0MXDfoyvz5rtXD05EZxa1MDJKLSqYBXIAyAMgDIAyAUyAUyAUbAJbGzq16ip0YTqVHuhBZfi+CXe9iMdatTowc6kkkuL/AHy1KpN6HWuhXVtC3ca17q1K6w40V61Gk+Df25L3Lv2M4favSOdZOlhvljxfF+y831aEiFK2bOiHKmYAFJMqiqIZyL0i4rZ27qS7uLNtsrASxddR4LNvqMVWe6jfJY2LcelRiopRWiIBUuAAAAAI69LWXfwNftLARxdLd0ks0+v2fEvhLdZrZx9551iKEk3GStJEuLI0zXtWLypQAAAGPfWNKvB060IVKb3wnFSj3PD495lo16lGanTk01xRRpPU530g6qISzKxqaj/QVtadPwjU7UfNS8jq8F0qlH5cTG//ALLJ960fdYwyo8jn+l+jF5aN+noVVHb9JCLq0vHXjlLzwzqMLtPCYlf6dRX5PJ+D+1zC4tamoUuROLSuQBkAZAGQC1yAM7Rmh7m6eLejWqfrQg/R+dR4ivNkbEYzD4dXrTUe15+GvkXKLeh7zQPVPUk1K9qqEf0ND1pvudRrEfJPxOaxnSqnFOOGjd85ZLw1fe12GWNF8TpWhdB29nDUtqcKa2azSzObXGcntk/FnJYvG18VPerSb9F2LRGaMUtDYEQuABRsqCKci5IvSI4xcnhEmhRlVmoRV2ykpWVzeWluqccceLPStm4CODo7i1er6/ZGvnNydyc2BYAAAAAAACC5oZ2rf8zR7X2X/Ux+LTXzrzXvy8OzLTnbJmvnH3nB1qN+0lJliZCtYuKlAAAAAAAanSXRmzuNta3oSl9vUUan344l8SdQ2li6GVOpJLle68HkWuEXwNBcdV2j5dlV6fsV5y/qaxs4dJ8fH6nF9sfaxZ8GJgVOqO2+rcXa8fQP+wlR6WYjjTj5+5T4KLY9UVtxuLry9Av7GVfS3EcKcfP3HwUZtv1V2Ee27mp7VXVX8CTI8+lGNl9O6u6/q2V+DE3ejuhmj7fDp21HWW6VROtNeEqjbNdX2xjq2U6r7FkvBWLlCK4G9jFJYWEuS2I1rbebLypQAAAFGyoI5yLki9Ii37jNTpubsg2kbiwtNRZfa+X+T0DY+ylhY/Emvnfl+efh2wKtTeZlm9MQAAAAAAAAAAMe4t87Vv8AmaLauyFiP9WllPyl+evx6ssKlsmYM4eTOHr4dqTjJWkiSpEZAlFxdmXlS0AAAAAAAAAAAAAAAAAAFrZWxWxHKRckXJFsYOT2f5fgSaGHlVkoxWvmWymkbazs1Da+18F/k73ZWx44ZKpUzn5L89fh1wqlTeMs3piAAAAAAAAAAAAABFWoqXc+Zrsfsyli1nlLhL35r9RfGbiYNWk12vfwOJx2z6uGe7VWXB8H3/YkxmnoQuBqJ0GtDImUyYLFSpQAAAAAAAAAAAFQUbAsWORVIusWZyZIwb0K5IloWzk9m3v+qja4HZdXEytBdr4L95GKdVI2tvbKHe+f4cjusBs2lhFlnLi/bkv1kOc3ImNiWAAAAAAAAAAAAAAAAAo1neWTpxqRcZq6fBhOxi1bT7Pue73nOYzo/F/Nh3bqenc/e/cZ41uZi1KeO0sHL4rBzpS3a0Wn+6PRmaMr6EbhyIMsO+BfvFr2GGVOS1RdqV1iywsMgpYZAsMgWKawsVsUcithYtcyqRdYYbMsaMmUukX06Dluy/DcTcNgKleVqcXJ9WneyyVSxnUbH7X3Vu82dXguj0Y/NXd//Vad79rd5GnWb0MyMUti2I6SEIwioxVkjAVLgAAAAAAAAAAAAAAAAAAAAAUazvLZwjNbslddYIJ2kXuyvDcabEbBw1XOF4vq08H9rGVVZIhlaSW7D+DNPW6PYiP+21Lyft5mRVo8SGdB8Yv3Z+Rq6uy8RD6qT8L+ly9VFwZE4LvRBnhlH6k1+9ZfvMpqrmY/gQ5ld5lNRc/kPgR5ld5lVTXey+GGUvpu+wpvl8bZvdF+ez5k6lsnET+mk+/L1sWuquZPCylxwviza0Ojtd/W1Hzft5mJ1kT07KK35fju9xucPsLDU853k+vTwX3uY3VkzIisbjcQhGC3Yqy6jEVLgAAAAAAAAAAAAAAAAAAAAAAAAAAAAAAUkY6n0hGNI01XUyoRFLUMyYm5p/SYmVMg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AutoShape 6" descr="data:image/jpeg;base64,/9j/4AAQSkZJRgABAQAAAQABAAD/2wCEAAkGBxIQEBQUEBQPFBAWEA8UFBAQEA8PDxIVFBIWFhQSFBUYHCggGBolHBYUITEhJSkrLi4uFx80ODQsOigwLisBCgoKDg0OGxAQGywlICQsLCwsLC8sLCwuLCwsLCwsLC0sLS0sLCwtLCwsLCwsLCwsLiwsLCwsLC4sLCwsLywsLP/AABEIAOEA4QMBEQACEQEDEQH/xAAcAAEAAQUBAQAAAAAAAAAAAAAAAwECBAUHBgj/xABDEAACAQMABgYGBQsDBQAAAAAAAQIDBBEFEiExQVEGBzJhcYETInKRobEjQlKS0RRDU2JzgqKys8LhM8HxJTQ1k9L/xAAbAQEAAQUBAAAAAAAAAAAAAAAABAECAwUGB//EADkRAAIBAgMECAYBAwQDAQAAAAABAgMRBCExBRJBUQZhcYGRobHREyIyweHwUhRCciMzgvE1YrI0/9oADAMBAAIRAxEAPwDuAAAAAAAAAAAAAbtqDGrX0I8cvktpqMTtzB0MnK75LPz08zJGlKXAxKmlX9WK8Xt+CNHX6UzeVGCXW8/JW9TMsNzZjTvaj+tjwSRqqu3cbU/vt2JL8mVUILgRSqTe+UvvMgyx2Il9VST/AOT9y/ciuBY4swOpKWrLrBQYVRrRixcpzW6Ul4SZnhjcRH6akl3stcFyJIXtVfWb8UmTqW3cbD++/ak/yWOjB8DIp6Wku1FP2dhtaHSiov8Adgn2ZeTv9jG8MuDMyjpGnLjh8pbPjuN5htuYOvlvbr5PLz08zDKjNGWjbJp5oxAqAAAAAAAAAAAAAAAAAAAAAA2UbSV2DCuNIxjsj6z+BzuO6RUaPy0fmfPh+f3MzwoSeprq1xOe97OS3HI4vaeJxT/1JZctF4EqFKMdCNQNfcyFygUuUuXahS4uV1ClylxqDeFxqC4uU1Ctyty1wK3Fy1wK3KljgXXKF1GvOn2W0uW9e4n4TaWIwr/0pZcuHgWSpxlqbK20pF7JrVfP6v8Ag6zA9I6VX5a63Xz4fj9zI06DWmZsE87jo001dEcqVAAAAAAAAAAAAAAAAAIq9dQW33cSFjcfRwkN6o8+C4v95l0YOTyNVc3cp9y5HBbR2xXxbs3aPJfuf7oTadFRIYwNO2Zrl6gW3LblyiUuUuVwChUoAAAAAACmCoKOIuVuWuBdcrcjlAqmXEcoF6ZQktrudPdtj9l7vLkbXZ+1q+Ddou8f4vTu5GOdKMzdWt1GovV38YvejvMDtGjjIb1N58VxX7zIU6bg8ycnFgAAAAAAAAAAAAAMe7ulBfrfI021drwwcd2Oc+XLrftxMtOm5s1FSbk8s8+xGJqV5uc3dsnRiorIujEjNhsvSLS25UoAAAAAAAAAAAAAAACjRW5W5HKJcmXJkUoFyZUsi3F5i8NcUSKFedGanTdmi1pNWZubC+VTY9k+XB96O/2VtiGMjuSymuHPrXsQqtJwzWhmm6MIAAAAAAAAAAMe7udRd/y7zTbW2rHBw3Y/W/Lrf25mSnTcmamTcnlnndatKpJyk7tk9JRVkXRiYGyjZeUKAoAAADCp6Wt5VnQjWou4isyoqpF1Ut+2Oc8V70SJYSvGkqzg9x8bO3iU3lexmkcqAAAAAAADC0hpe3t3BV61GlKbxBVKkYOb7svbvXvRIo4SvXTdKDklrZXsUcktTNI5UAAqCyUSqZcmRTiXplxC008rY1xMtOpKElKLs0Ua4M3ejr30iw+2t/f3o9C2RtWOMhuzymtevrX3INWluPLQzDdGEAAAAAAAEderqrPuRCx+NhhKLqS14Lm/3UujHedjTVJuTyzzPFYmdeo5zd2/3/o2EIqKLoxIbYbLihQAAAAGp6V6W/I7KtX2a0KfqJ7nUk1Gmn+9KJO2dhf6rFQo8G8+xZvyLZysrnzxaXtSlWjXhJ+mjU9Kpt7ZTzrNyfHO3PPLPU6lCnUpOlJfK1a3V+OHIhp2dz6U0ZexuKNOrDs1KcJrwlFPHxPJMRRlQqypS1i2vAmp3VzJMJUAAAAAA+cumWlne3taq3mGu4U09qVKDajjue2XjJnq+y8IsJhYU1ra77Xr4adxDnK7udd6rNMyurCMZtupQm6Mm98opKVOXf6sks84s4bpFg1h8Y3FZTW936Pzz7yRSleJ7A0JkAAALJRLkyqZDOJemXkSk4tNbGtxIoV50ZqpB2aLWk1ZnoLO5VSOVv4rkz0vZ2OhjKKqR10a5P8AdDXzg4OxOTiwAAAABlG0ldg1N5W1n3cPA842xtF4qq2vpWS7Pd+lkTqMN1EMYmjbMjZeWlAAAAAADwHXNdatlSpr85cRz7MISl89U6jorS3sVKf8Y+rS9LmGs8jjmDviMdz6qrlz0ZTTeXTnWp+SqOUV5RlFeR5v0kpbmPk1/ck/Kz80S6T+U9eaEyAAAAA1nSe8dCyuake1C3rSj7Sg9X44Jmz6KrYulTejkr9l8y2TsmfNyjhYPWm7kI6R1J3WK9zSzslSp1Eu+EnFv+NHJdLKV6NOpybXir/Yz0Xm0dcOGJAAAAALJRLky5MgnEyJlxWyuPRzz9V7JLu5m22TtB4OupP6XlLs59xiqw34noU8npKaaujXlSoAAAMW+q4WOe/wOf6QY34VH4K1lr/j+dPEzUY3dzWLa8nns5XdyboSIsLQUAAAAAABy3rtq+taQ4YuZe70SXzZ2nRGGVaX+K/+jBW4HMcHZEc6/wBTFTNpXjyum/fSp/gcH0sjbEwlzj92SaOh0E5UzAAAAA8z1k1NXRdx3xpx+9Vgn8zcbAjvbQp978EzHU+lnBMHpxEPZdUc8aTX61tXj8YS/tOf6TRvgH1Si/Vfcy0vqO3nnJKAAAAAZUEU0XJl6Zj1ImRMG10Pca0dV747vD/H4Hd9Hcd8Wi6EnnHT/H8aeBDrws7mxOkI4AAbsDUXVTWfj8uB5jtbGPEV5T4PTsWnuT6Ud1FkUahl7KlCgAAAAAAAOUddf+rafs7n+akdx0S/26vbH0ZHrao5xg64wHWepf8A7e4/bx/po4bpb/vU/wDF+pIo6M6KckZwAAAAeU60f/F1vaof1oG86O/+Qh/y/wDlmOr9Jws9KIh67qpX/U6f7Kv/ACmh6Sf/AIJdsfUyUvqO4nm5LAAAAAALZIqiqIJoyJl5bbVvRzUuGdvg95sdm4t4XERqcOPY9THUjvRsekPUE75o1wAIbqeIvm9hqts4j4OElbWXyrv18rl9NXkal7WeaVZXkyeskXmEoAAAAAAAAAcy66qOVaz5O4j95U3/AGnZ9EZ51o/4v19zBW4HMEjsyOdg6naWLKrL7VzL4U6a/E4HpXO+KhHlH1bJNHQ94cuZgAAAAed6w6Wvoy5S4U4y+5OMn8jb7Clu7QpPra8U0WVPpZwNo9PIZ7TqipN6Rb4Rtqzz4ypxXzZzvSiVsDbnJejZlo/UdqPOyUAAAAAAGVBFNFyL0Y1RGVA3mi6utTXNeq/Ld8MHo+xMT8fBxvrH5X3aeViBWjuzMs25iMK/nuXJNnIdJa/zRp8k345L0ZIoLiYMEcUyUy4tKAAAAAAAAAHiety017BT/RV6cn4TzT+c4nSdF625jHD+UWvDP0TMVZfKccSPQiKdz6t7R0tG0M75qdXyqTbj/DqnmfSCsqmPqW4WXgs/O5Lpq0T0xpTIAAAADD01Z+ntq1L9JRqw+/BpP4knCVvg14Vf4yT8GUkrqx83tc9j4p713HrpBOldS9n61zVe5KlST79spL+Q47pbW+WlS7X9l9zPRWrOpHFEgAAAAAAAFk0XIqjHqIyIvMzQlTEpR5pP3f8AJ13Revac6T4q/hk/VEXErJM3B2RENZey2vxSPO9vVd/FVOqy8F73JlFZIgic8ZWVKAAAAAAAAAAxNL2EbmhUoz7NSnKOeWVsku9PD8iRhcRLD1o1Y6xaf72lJK6scNsui1zUu/yWVOcZqeKktV6kIZ21Nbc442rnsPTa21cPTwv9SpJq2S4t8u3nyIig72O9UKMYQjCKxGMYxiuSisJHls5ucnOWrd33ksvLCoAAAAABw/p50bqW97N06c5Uq03Ok4RlLMp7ZU9n1lLOFywel7F2lTxGEW/JKUFaV3bTR9luPO5EqQszqPQbQbsrOFOSSqybqVcfbljZ34iox/dOJ2zjljMVKpH6VlHsXu7vvJEI7sbG/NUXgAAAAAAApIqgjHqIyIvLtHyxVj3tr3o3Ww6vw8bDruvFe9jFWV4M9AejkA1Fw9v7zPLdpT3qs3zk/Vk+noWo1hcCgAAAAAAAAAAAAAAAAAAAAAAAAAAAAAAAAAKMqCGZei9EVN4nF8pR+ZNwUtzEU5cpL1LZZxZ6Y9VNaaarw8zybFO+fabCJREIqAAAAAAAAAAAAAAAAAAAAAAAAAAAAAAAAAAAyoIahei9GNN/MzQlZpg9Pk9auas1FXgeUYpWyJ8SiIZcCgAAAAAAAAAAAAAAAAAAAAAAAAAAAAAAAAADKghmXIvRjTM0Fd2B6fB63Y1Zqq62v2meX7Qhu1JrlJ+rJ0CxGsLwUAAOddMesn0FV0LGMKtZSUJVJKU6annHo4Ri05yzs34T2bdqOr2X0c+NTVbFNxi80lk7c23ey7tORhnVs7I9/ZSm6UHVUVVcIa6j2VPVWsl3ZyczWUFUkqf03duzgZVpmTGIqAAAAAAAAAAAAAAAAAAAAAAAAc66RdPLnR+kpUq9GErNqnKnKCkqzg4rWmpOWrJqWutXC3b+fV4HYWHxuBVSlNqpmnfS99GrXWVs8zDKo4ysz3mjr6ncUoVaMlOlOOYyXFeHB8Gnuwc1XoVKFR06is1qjKmnmjJZiKkNQvReiGCzOK5yj8yZg471eEecl6lsnaLPTHqxrTWXcfWl7zzzbdLdxVRc8/FX9SXSeSMdHOmYqUBhaao1altVhbyUK8qVSNOcspRk4tKWVuwScJOlCvCVVXimm1zRSV7ZHLrPo7HQdzZ17yVKrCpUqUpyUXqW0nGLpVIt9prE8tpYW1LZt7KrtB7XoVqOHTi0k1zkru6fLhZZ3ZgUdxps68mcKSAUAAAAAAAAAAAAAAAAAAAAAAAABzTT8aemtKfkak1RtrevKVaCTfp3KnHCb3qOUscWpcsnXYJ1Nk4D+qa+apKNov8Ajm/F+StzMEvnlbkb3q96M3GjoVqdarTqUpVIypamusPDU20+znEdib3M1229pUMdKE6cWpJWd7d3bbPPIvpwcdT1rNGZCCoy9F5WwjmrHxz7lk3OxKXxMbTXJ38Fcx1naDPQHpJrzDvY7U+ax7jkOkdG1WFTmreH/fkSKLysYKOKkrOxJKloAB5brL0X+U6Nq4WZ0sVo7Mv6PbJLvcHNeZutgYr4GOhfSXyvv087GOqrxPG9XnT9UYxtr2X0SwqVw/za4QqP7PKXDc9m1b/bmwXVbxGGXzf3R59a6+a49uuOnUtkzrUZJpNNNNZTW1NPijh2mnZkgqUAAAAAAAAAAAAAAAAAAAAABzXrB6wo01K3sZKVV5jUuIvMaXBxpvjPv+r47ut2LsCU2q+JVo6qPPrfV1cezXBUqcEV6ldF6lCtcSW2rNU4PnClnL+/KS/dHSvE71aFBf2q77X+EvEUVlc6SckZy2RVFUY9RmRF5maFp5lKXJY9/wDwdb0XoXqTqvgreP8A0RcTLJI252hEIbqOY+G38TU7bw/xcJJrWPzeGvlcyU3aRrZraecYiNncmIoRioADWd+4roD546Z6CdheVKSWKTevRfB05PZH915j5J8T1PZWOWMw0an92ku1e+veQ5x3XYyeivTW5sMRi1Ut87aFRvC/Zy3w+K7uJi2jsXD435pLdn/JfdcfXrKxqOJ1jo905s7zEVP0VZ4+hrYhJvlCXZn5PPcjiMdsPF4W8nHejzWfitV35dZnjUTPTGnMgAAAAAAAAAAAAAAAANF0g6X2djlVqidThRp/SVn4xXZ8ZYRs8FsjFYvOnHL+TyX57rlkpqOpyjpX1hXN7mnT+gt3scIP6Wa/Xny/VWO9s7XZ2wMPhGpz+efN6LsX3fdYwSqNnldG2E7itTo0lmpUnGEVwWd8n3JZb7kzc168KFOVWppFXf716dpjSu7I+k9EaOha0KdGn2KcIxXN4W2T728t97PJsTiJYitKrPWTv+9hNSsrGWRypHNlyLkY9RmVFTdaLpatNc36z893wwejbCw3wMHG+svm8dPKxArSvMyzcmIMo0mrMGrr08Nrlu/2PNNoYR0as6T4PLs4eRNhK6uQo0xkKlAADzPT7outIW2IYVxTzKjJ7E3j1qbf2ZbPBpPgbjY203ga95fRLKXv2r0ujHOG8jglSnKMnGacZxbjKMliUWnhprgz02MlJKUXdPRkQpvKg3uhult7aYVKtNwX5ur9LT8Epdley0a7FbJweJzqQV+ayflr33L1OSPZaN62pLZc26fOdCeH/wCuf/0c/iOicXnRqd0l917GRVuaPTWPWNo+rvqTpvlVpzX8UU4/E09bo5j6ekVLsa+9mZFVizd2nSC0q/6VzbTfKNam5eazlGuq7PxdL66Ul/xZcpJ8TYxmnuafg8kVxa1RcVLQACjaW8qk3oDAu9OWtH/VuLaHt1qcH8WSqWBxNX6Kcn2RfsUckjTXvWFo6l+e9I+VKFSp/FjV+JsKXR7H1P7LdrS/PkWOrE81pLrbW62t5Pf69eajjv1IZz95G3odEnrWqd0V93b0ZY63JHjtM9OL66ypVpU4P83b5ox85J6z8G8G/wALsTBYfOMLvnLP8eRidSTPNs2pYWSeADsfVR0TdvT/ACqvFqtUjinCSw6VN7ctcJS2eCS5s4LpHtVVp/01J/LF5vm/Zeb7iTShbNnQzljMUbKghmy9F6LLelrzUeb2+HE2Gz8K8TiI0lxefZxLKkt2Nz0aR6ikkrI1wKgAGNeU9meW/wADnOkGD34KvHWOT7Pw/UzUpZ2NfJYZwleFnclJgjlQAADwPWN0G/K83FqkrpJa9PYlXivgqiW58dz4NdPsLbn9N/oV38nB/wAfx6ariYalO+aONyi02mmpJtSjJNSi08OLT3NPgd8mmrrRkcqmVKFcgFQAwC6nLV7OY+y9X5CXza5gnV/VW6rWXhVqL/cxOhSesV4Irdh6Qrfpa3nVqfiPgUv4LwQuyCrUc+03L2m5fMyRSjpkCxJIrcoMgFGwC1sAsk+YB0vq46BObjdXscU1iVGhNbZveqlRcI8VHjvezfyO3duqCeHw7z0lJcOpdfN8OGemenT4s62cOSAAWTZckXIx6kjIkXG00Rb4Ws973eB3XRvA/DpvESWcsl2fl+hBrzu7I2B0xgAAAKNFsoqUXGSumDXV6WHj3M872lgXhqrpPTVPq91oyZCd1cgNDKLi7MygtAAAB5Lpn0Fo6Q+kg1SuktlVL1amFsjVXHx3rvWw3mytuVcF8kvmhy5dnto/MxzpqRxnTWhbiyqalzTcJbdWXapz74T3Pw3rikegYTG0MXDfoyvz5rtXD05EZxa1MDJKLSqYBXIAyAMgDIAyAUyAUyAUbAJbGzq16ip0YTqVHuhBZfi+CXe9iMdatTowc6kkkuL/AHy1KpN6HWuhXVtC3ca17q1K6w40V61Gk+Df25L3Lv2M4favSOdZOlhvljxfF+y831aEiFK2bOiHKmYAFJMqiqIZyL0i4rZ27qS7uLNtsrASxddR4LNvqMVWe6jfJY2LcelRiopRWiIBUuAAAAAI69LWXfwNftLARxdLd0ks0+v2fEvhLdZrZx9551iKEk3GStJEuLI0zXtWLypQAAAGPfWNKvB060IVKb3wnFSj3PD495lo16lGanTk01xRRpPU530g6qISzKxqaj/QVtadPwjU7UfNS8jq8F0qlH5cTG//ALLJ960fdYwyo8jn+l+jF5aN+noVVHb9JCLq0vHXjlLzwzqMLtPCYlf6dRX5PJ+D+1zC4tamoUuROLSuQBkAZAGQC1yAM7Rmh7m6eLejWqfrQg/R+dR4ivNkbEYzD4dXrTUe15+GvkXKLeh7zQPVPUk1K9qqEf0ND1pvudRrEfJPxOaxnSqnFOOGjd85ZLw1fe12GWNF8TpWhdB29nDUtqcKa2azSzObXGcntk/FnJYvG18VPerSb9F2LRGaMUtDYEQuABRsqCKci5IvSI4xcnhEmhRlVmoRV2ykpWVzeWluqccceLPStm4CODo7i1er6/ZGvnNydyc2BYAAAAAAACC5oZ2rf8zR7X2X/Ux+LTXzrzXvy8OzLTnbJmvnH3nB1qN+0lJliZCtYuKlAAAAAAAanSXRmzuNta3oSl9vUUan344l8SdQ2li6GVOpJLle68HkWuEXwNBcdV2j5dlV6fsV5y/qaxs4dJ8fH6nF9sfaxZ8GJgVOqO2+rcXa8fQP+wlR6WYjjTj5+5T4KLY9UVtxuLry9Av7GVfS3EcKcfP3HwUZtv1V2Ee27mp7VXVX8CTI8+lGNl9O6u6/q2V+DE3ejuhmj7fDp21HWW6VROtNeEqjbNdX2xjq2U6r7FkvBWLlCK4G9jFJYWEuS2I1rbebLypQAAAFGyoI5yLki9Ii37jNTpubsg2kbiwtNRZfa+X+T0DY+ylhY/Emvnfl+efh2wKtTeZlm9MQAAAAAAAAAAMe4t87Vv8AmaLauyFiP9WllPyl+evx6ssKlsmYM4eTOHr4dqTjJWkiSpEZAlFxdmXlS0AAAAAAAAAAAAAAAAAAFrZWxWxHKRckXJFsYOT2f5fgSaGHlVkoxWvmWymkbazs1Da+18F/k73ZWx44ZKpUzn5L89fh1wqlTeMs3piAAAAAAAAAAAAABFWoqXc+Zrsfsyli1nlLhL35r9RfGbiYNWk12vfwOJx2z6uGe7VWXB8H3/YkxmnoQuBqJ0GtDImUyYLFSpQAAAAAAAAAAAFQUbAsWORVIusWZyZIwb0K5IloWzk9m3v+qja4HZdXEytBdr4L95GKdVI2tvbKHe+f4cjusBs2lhFlnLi/bkv1kOc3ImNiWAAAAAAAAAAAAAAAAAo1neWTpxqRcZq6fBhOxi1bT7Pue73nOYzo/F/Nh3bqenc/e/cZ41uZi1KeO0sHL4rBzpS3a0Wn+6PRmaMr6EbhyIMsO+BfvFr2GGVOS1RdqV1iywsMgpYZAsMgWKawsVsUcithYtcyqRdYYbMsaMmUukX06Dluy/DcTcNgKleVqcXJ9WneyyVSxnUbH7X3Vu82dXguj0Y/NXd//Vad79rd5GnWb0MyMUti2I6SEIwioxVkjAVLgAAAAAAAAAAAAAAAAAAAAAUazvLZwjNbslddYIJ2kXuyvDcabEbBw1XOF4vq08H9rGVVZIhlaSW7D+DNPW6PYiP+21Lyft5mRVo8SGdB8Yv3Z+Rq6uy8RD6qT8L+ly9VFwZE4LvRBnhlH6k1+9ZfvMpqrmY/gQ5ld5lNRc/kPgR5ld5lVTXey+GGUvpu+wpvl8bZvdF+ez5k6lsnET+mk+/L1sWuquZPCylxwviza0Ojtd/W1Hzft5mJ1kT07KK35fju9xucPsLDU853k+vTwX3uY3VkzIisbjcQhGC3Yqy6jEVLgAAAAAAAAAAAAAAAAAAAAAAAAAAAAAAUkY6n0hGNI01XUyoRFLUMyYm5p/SYmVMgAAAAAAAAAAAAAAAAAA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AutoShape 8" descr="data:image/jpeg;base64,/9j/4AAQSkZJRgABAQAAAQABAAD/2wCEAAkGBxIQEBQUEBQPFBAWEA8UFBAQEA8PDxIVFBIWFhQSFBUYHCggGBolHBYUITEhJSkrLi4uFx80ODQsOigwLisBCgoKDg0OGxAQGywlICQsLCwsLC8sLCwuLCwsLCwsLC0sLS0sLCwtLCwsLCwsLCwsLiwsLCwsLC4sLCwsLywsLP/AABEIAOEA4QMBEQACEQEDEQH/xAAcAAEAAQUBAQAAAAAAAAAAAAAAAwECBAUHBgj/xABDEAACAQMABgYGBQsDBQAAAAAAAQIDBBEFEiExQVEGBzJhcYETInKRobEjQlKS0RRDU2JzgqKys8LhM8HxJTQ1k9L/xAAbAQEAAQUBAAAAAAAAAAAAAAAABAECAwUGB//EADkRAAIBAgMECAYBAwQDAQAAAAABAgMRBCExBRJBUQZhcYGRobHREyIyweHwUhRCciMzgvE1YrI0/9oADAMBAAIRAxEAPwDuAAAAAAAAAAAAAbtqDGrX0I8cvktpqMTtzB0MnK75LPz08zJGlKXAxKmlX9WK8Xt+CNHX6UzeVGCXW8/JW9TMsNzZjTvaj+tjwSRqqu3cbU/vt2JL8mVUILgRSqTe+UvvMgyx2Il9VST/AOT9y/ciuBY4swOpKWrLrBQYVRrRixcpzW6Ul4SZnhjcRH6akl3stcFyJIXtVfWb8UmTqW3cbD++/ak/yWOjB8DIp6Wku1FP2dhtaHSiov8Adgn2ZeTv9jG8MuDMyjpGnLjh8pbPjuN5htuYOvlvbr5PLz08zDKjNGWjbJp5oxAqAAAAAAAAAAAAAAAAAAAAAA2UbSV2DCuNIxjsj6z+BzuO6RUaPy0fmfPh+f3MzwoSeprq1xOe97OS3HI4vaeJxT/1JZctF4EqFKMdCNQNfcyFygUuUuXahS4uV1ClylxqDeFxqC4uU1Ctyty1wK3Fy1wK3KljgXXKF1GvOn2W0uW9e4n4TaWIwr/0pZcuHgWSpxlqbK20pF7JrVfP6v8Ag6zA9I6VX5a63Xz4fj9zI06DWmZsE87jo001dEcqVAAAAAAAAAAAAAAAAAIq9dQW33cSFjcfRwkN6o8+C4v95l0YOTyNVc3cp9y5HBbR2xXxbs3aPJfuf7oTadFRIYwNO2Zrl6gW3LblyiUuUuVwChUoAAAAAACmCoKOIuVuWuBdcrcjlAqmXEcoF6ZQktrudPdtj9l7vLkbXZ+1q+Ddou8f4vTu5GOdKMzdWt1GovV38YvejvMDtGjjIb1N58VxX7zIU6bg8ycnFgAAAAAAAAAAAAAMe7ulBfrfI021drwwcd2Oc+XLrftxMtOm5s1FSbk8s8+xGJqV5uc3dsnRiorIujEjNhsvSLS25UoAAAAAAAAAAAAAAACjRW5W5HKJcmXJkUoFyZUsi3F5i8NcUSKFedGanTdmi1pNWZubC+VTY9k+XB96O/2VtiGMjuSymuHPrXsQqtJwzWhmm6MIAAAAAAAAAAMe7udRd/y7zTbW2rHBw3Y/W/Lrf25mSnTcmamTcnlnndatKpJyk7tk9JRVkXRiYGyjZeUKAoAAADCp6Wt5VnQjWou4isyoqpF1Ut+2Oc8V70SJYSvGkqzg9x8bO3iU3lexmkcqAAAAAAADC0hpe3t3BV61GlKbxBVKkYOb7svbvXvRIo4SvXTdKDklrZXsUcktTNI5UAAqCyUSqZcmRTiXplxC008rY1xMtOpKElKLs0Ua4M3ejr30iw+2t/f3o9C2RtWOMhuzymtevrX3INWluPLQzDdGEAAAAAAAEderqrPuRCx+NhhKLqS14Lm/3UujHedjTVJuTyzzPFYmdeo5zd2/3/o2EIqKLoxIbYbLihQAAAAGp6V6W/I7KtX2a0KfqJ7nUk1Gmn+9KJO2dhf6rFQo8G8+xZvyLZysrnzxaXtSlWjXhJ+mjU9Kpt7ZTzrNyfHO3PPLPU6lCnUpOlJfK1a3V+OHIhp2dz6U0ZexuKNOrDs1KcJrwlFPHxPJMRRlQqypS1i2vAmp3VzJMJUAAAAAA+cumWlne3taq3mGu4U09qVKDajjue2XjJnq+y8IsJhYU1ra77Xr4adxDnK7udd6rNMyurCMZtupQm6Mm98opKVOXf6sks84s4bpFg1h8Y3FZTW936Pzz7yRSleJ7A0JkAAALJRLkyqZDOJemXkSk4tNbGtxIoV50ZqpB2aLWk1ZnoLO5VSOVv4rkz0vZ2OhjKKqR10a5P8AdDXzg4OxOTiwAAAABlG0ldg1N5W1n3cPA842xtF4qq2vpWS7Pd+lkTqMN1EMYmjbMjZeWlAAAAAADwHXNdatlSpr85cRz7MISl89U6jorS3sVKf8Y+rS9LmGs8jjmDviMdz6qrlz0ZTTeXTnWp+SqOUV5RlFeR5v0kpbmPk1/ck/Kz80S6T+U9eaEyAAAAA1nSe8dCyuake1C3rSj7Sg9X44Jmz6KrYulTejkr9l8y2TsmfNyjhYPWm7kI6R1J3WK9zSzslSp1Eu+EnFv+NHJdLKV6NOpybXir/Yz0Xm0dcOGJAAAAALJRLky5MgnEyJlxWyuPRzz9V7JLu5m22TtB4OupP6XlLs59xiqw34noU8npKaaujXlSoAAAMW+q4WOe/wOf6QY34VH4K1lr/j+dPEzUY3dzWLa8nns5XdyboSIsLQUAAAAAABy3rtq+taQ4YuZe70SXzZ2nRGGVaX+K/+jBW4HMcHZEc6/wBTFTNpXjyum/fSp/gcH0sjbEwlzj92SaOh0E5UzAAAAA8z1k1NXRdx3xpx+9Vgn8zcbAjvbQp978EzHU+lnBMHpxEPZdUc8aTX61tXj8YS/tOf6TRvgH1Si/Vfcy0vqO3nnJKAAAAAZUEU0XJl6Zj1ImRMG10Pca0dV747vD/H4Hd9Hcd8Wi6EnnHT/H8aeBDrws7mxOkI4AAbsDUXVTWfj8uB5jtbGPEV5T4PTsWnuT6Ud1FkUahl7KlCgAAAAAAAOUddf+rafs7n+akdx0S/26vbH0ZHrao5xg64wHWepf8A7e4/bx/po4bpb/vU/wDF+pIo6M6KckZwAAAAeU60f/F1vaof1oG86O/+Qh/y/wDlmOr9Jws9KIh67qpX/U6f7Kv/ACmh6Sf/AIJdsfUyUvqO4nm5LAAAAAALZIqiqIJoyJl5bbVvRzUuGdvg95sdm4t4XERqcOPY9THUjvRsekPUE75o1wAIbqeIvm9hqts4j4OElbWXyrv18rl9NXkal7WeaVZXkyeskXmEoAAAAAAAAAcy66qOVaz5O4j95U3/AGnZ9EZ51o/4v19zBW4HMEjsyOdg6naWLKrL7VzL4U6a/E4HpXO+KhHlH1bJNHQ94cuZgAAAAed6w6Wvoy5S4U4y+5OMn8jb7Clu7QpPra8U0WVPpZwNo9PIZ7TqipN6Rb4Rtqzz4ypxXzZzvSiVsDbnJejZlo/UdqPOyUAAAAAAGVBFNFyL0Y1RGVA3mi6utTXNeq/Ld8MHo+xMT8fBxvrH5X3aeViBWjuzMs25iMK/nuXJNnIdJa/zRp8k345L0ZIoLiYMEcUyUy4tKAAAAAAAAAHiety017BT/RV6cn4TzT+c4nSdF625jHD+UWvDP0TMVZfKccSPQiKdz6t7R0tG0M75qdXyqTbj/DqnmfSCsqmPqW4WXgs/O5Lpq0T0xpTIAAAADD01Z+ntq1L9JRqw+/BpP4knCVvg14Vf4yT8GUkrqx83tc9j4p713HrpBOldS9n61zVe5KlST79spL+Q47pbW+WlS7X9l9zPRWrOpHFEgAAAAAAAFk0XIqjHqIyIvMzQlTEpR5pP3f8AJ13Revac6T4q/hk/VEXErJM3B2RENZey2vxSPO9vVd/FVOqy8F73JlFZIgic8ZWVKAAAAAAAAAAxNL2EbmhUoz7NSnKOeWVsku9PD8iRhcRLD1o1Y6xaf72lJK6scNsui1zUu/yWVOcZqeKktV6kIZ21Nbc442rnsPTa21cPTwv9SpJq2S4t8u3nyIig72O9UKMYQjCKxGMYxiuSisJHls5ucnOWrd33ksvLCoAAAAABw/p50bqW97N06c5Uq03Ok4RlLMp7ZU9n1lLOFywel7F2lTxGEW/JKUFaV3bTR9luPO5EqQszqPQbQbsrOFOSSqybqVcfbljZ34iox/dOJ2zjljMVKpH6VlHsXu7vvJEI7sbG/NUXgAAAAAAApIqgjHqIyIvLtHyxVj3tr3o3Ww6vw8bDruvFe9jFWV4M9AejkA1Fw9v7zPLdpT3qs3zk/Vk+noWo1hcCgAAAAAAAAAAAAAAAAAAAAAAAAAAAAAAAAAKMqCGZei9EVN4nF8pR+ZNwUtzEU5cpL1LZZxZ6Y9VNaaarw8zybFO+fabCJREIqAAAAAAAAAAAAAAAAAAAAAAAAAAAAAAAAAAAyoIahei9GNN/MzQlZpg9Pk9auas1FXgeUYpWyJ8SiIZcCgAAAAAAAAAAAAAAAAAAAAAAAAAAAAAAAAADKghmXIvRjTM0Fd2B6fB63Y1Zqq62v2meX7Qhu1JrlJ+rJ0CxGsLwUAAOddMesn0FV0LGMKtZSUJVJKU6annHo4Ri05yzs34T2bdqOr2X0c+NTVbFNxi80lk7c23ey7tORhnVs7I9/ZSm6UHVUVVcIa6j2VPVWsl3ZyczWUFUkqf03duzgZVpmTGIqAAAAAAAAAAAAAAAAAAAAAAAAc66RdPLnR+kpUq9GErNqnKnKCkqzg4rWmpOWrJqWutXC3b+fV4HYWHxuBVSlNqpmnfS99GrXWVs8zDKo4ysz3mjr6ncUoVaMlOlOOYyXFeHB8Gnuwc1XoVKFR06is1qjKmnmjJZiKkNQvReiGCzOK5yj8yZg471eEecl6lsnaLPTHqxrTWXcfWl7zzzbdLdxVRc8/FX9SXSeSMdHOmYqUBhaao1altVhbyUK8qVSNOcspRk4tKWVuwScJOlCvCVVXimm1zRSV7ZHLrPo7HQdzZ17yVKrCpUqUpyUXqW0nGLpVIt9prE8tpYW1LZt7KrtB7XoVqOHTi0k1zkru6fLhZZ3ZgUdxps68mcKSAUAAAAAAAAAAAAAAAAAAAAAAAABzTT8aemtKfkak1RtrevKVaCTfp3KnHCb3qOUscWpcsnXYJ1Nk4D+qa+apKNov8Ajm/F+StzMEvnlbkb3q96M3GjoVqdarTqUpVIypamusPDU20+znEdib3M1229pUMdKE6cWpJWd7d3bbPPIvpwcdT1rNGZCCoy9F5WwjmrHxz7lk3OxKXxMbTXJ38Fcx1naDPQHpJrzDvY7U+ax7jkOkdG1WFTmreH/fkSKLysYKOKkrOxJKloAB5brL0X+U6Nq4WZ0sVo7Mv6PbJLvcHNeZutgYr4GOhfSXyvv087GOqrxPG9XnT9UYxtr2X0SwqVw/za4QqP7PKXDc9m1b/bmwXVbxGGXzf3R59a6+a49uuOnUtkzrUZJpNNNNZTW1NPijh2mnZkgqUAAAAAAAAAAAAAAAAAAAAABzXrB6wo01K3sZKVV5jUuIvMaXBxpvjPv+r47ut2LsCU2q+JVo6qPPrfV1cezXBUqcEV6ldF6lCtcSW2rNU4PnClnL+/KS/dHSvE71aFBf2q77X+EvEUVlc6SckZy2RVFUY9RmRF5maFp5lKXJY9/wDwdb0XoXqTqvgreP8A0RcTLJI252hEIbqOY+G38TU7bw/xcJJrWPzeGvlcyU3aRrZraecYiNncmIoRioADWd+4roD546Z6CdheVKSWKTevRfB05PZH915j5J8T1PZWOWMw0an92ku1e+veQ5x3XYyeivTW5sMRi1Ut87aFRvC/Zy3w+K7uJi2jsXD435pLdn/JfdcfXrKxqOJ1jo905s7zEVP0VZ4+hrYhJvlCXZn5PPcjiMdsPF4W8nHejzWfitV35dZnjUTPTGnMgAAAAAAAAAAAAAAAANF0g6X2djlVqidThRp/SVn4xXZ8ZYRs8FsjFYvOnHL+TyX57rlkpqOpyjpX1hXN7mnT+gt3scIP6Wa/Xny/VWO9s7XZ2wMPhGpz+efN6LsX3fdYwSqNnldG2E7itTo0lmpUnGEVwWd8n3JZb7kzc168KFOVWppFXf716dpjSu7I+k9EaOha0KdGn2KcIxXN4W2T728t97PJsTiJYitKrPWTv+9hNSsrGWRypHNlyLkY9RmVFTdaLpatNc36z893wwejbCw3wMHG+svm8dPKxArSvMyzcmIMo0mrMGrr08Nrlu/2PNNoYR0as6T4PLs4eRNhK6uQo0xkKlAADzPT7outIW2IYVxTzKjJ7E3j1qbf2ZbPBpPgbjY203ga95fRLKXv2r0ujHOG8jglSnKMnGacZxbjKMliUWnhprgz02MlJKUXdPRkQpvKg3uhult7aYVKtNwX5ur9LT8Epdley0a7FbJweJzqQV+ayflr33L1OSPZaN62pLZc26fOdCeH/wCuf/0c/iOicXnRqd0l917GRVuaPTWPWNo+rvqTpvlVpzX8UU4/E09bo5j6ekVLsa+9mZFVizd2nSC0q/6VzbTfKNam5eazlGuq7PxdL66Ul/xZcpJ8TYxmnuafg8kVxa1RcVLQACjaW8qk3oDAu9OWtH/VuLaHt1qcH8WSqWBxNX6Kcn2RfsUckjTXvWFo6l+e9I+VKFSp/FjV+JsKXR7H1P7LdrS/PkWOrE81pLrbW62t5Pf69eajjv1IZz95G3odEnrWqd0V93b0ZY63JHjtM9OL66ypVpU4P83b5ox85J6z8G8G/wALsTBYfOMLvnLP8eRidSTPNs2pYWSeADsfVR0TdvT/ACqvFqtUjinCSw6VN7ctcJS2eCS5s4LpHtVVp/01J/LF5vm/Zeb7iTShbNnQzljMUbKghmy9F6LLelrzUeb2+HE2Gz8K8TiI0lxefZxLKkt2Nz0aR6ikkrI1wKgAGNeU9meW/wADnOkGD34KvHWOT7Pw/UzUpZ2NfJYZwleFnclJgjlQAADwPWN0G/K83FqkrpJa9PYlXivgqiW58dz4NdPsLbn9N/oV38nB/wAfx6ariYalO+aONyi02mmpJtSjJNSi08OLT3NPgd8mmrrRkcqmVKFcgFQAwC6nLV7OY+y9X5CXza5gnV/VW6rWXhVqL/cxOhSesV4Irdh6Qrfpa3nVqfiPgUv4LwQuyCrUc+03L2m5fMyRSjpkCxJIrcoMgFGwC1sAsk+YB0vq46BObjdXscU1iVGhNbZveqlRcI8VHjvezfyO3duqCeHw7z0lJcOpdfN8OGemenT4s62cOSAAWTZckXIx6kjIkXG00Rb4Ws973eB3XRvA/DpvESWcsl2fl+hBrzu7I2B0xgAAAKNFsoqUXGSumDXV6WHj3M872lgXhqrpPTVPq91oyZCd1cgNDKLi7MygtAAAB5Lpn0Fo6Q+kg1SuktlVL1amFsjVXHx3rvWw3mytuVcF8kvmhy5dnto/MxzpqRxnTWhbiyqalzTcJbdWXapz74T3Pw3rikegYTG0MXDfoyvz5rtXD05EZxa1MDJKLSqYBXIAyAMgDIAyAUyAUyAUbAJbGzq16ip0YTqVHuhBZfi+CXe9iMdatTowc6kkkuL/AHy1KpN6HWuhXVtC3ca17q1K6w40V61Gk+Df25L3Lv2M4favSOdZOlhvljxfF+y831aEiFK2bOiHKmYAFJMqiqIZyL0i4rZ27qS7uLNtsrASxddR4LNvqMVWe6jfJY2LcelRiopRWiIBUuAAAAAI69LWXfwNftLARxdLd0ks0+v2fEvhLdZrZx9551iKEk3GStJEuLI0zXtWLypQAAAGPfWNKvB060IVKb3wnFSj3PD495lo16lGanTk01xRRpPU530g6qISzKxqaj/QVtadPwjU7UfNS8jq8F0qlH5cTG//ALLJ960fdYwyo8jn+l+jF5aN+noVVHb9JCLq0vHXjlLzwzqMLtPCYlf6dRX5PJ+D+1zC4tamoUuROLSuQBkAZAGQC1yAM7Rmh7m6eLejWqfrQg/R+dR4ivNkbEYzD4dXrTUe15+GvkXKLeh7zQPVPUk1K9qqEf0ND1pvudRrEfJPxOaxnSqnFOOGjd85ZLw1fe12GWNF8TpWhdB29nDUtqcKa2azSzObXGcntk/FnJYvG18VPerSb9F2LRGaMUtDYEQuABRsqCKci5IvSI4xcnhEmhRlVmoRV2ykpWVzeWluqccceLPStm4CODo7i1er6/ZGvnNydyc2BYAAAAAAACC5oZ2rf8zR7X2X/Ux+LTXzrzXvy8OzLTnbJmvnH3nB1qN+0lJliZCtYuKlAAAAAAAanSXRmzuNta3oSl9vUUan344l8SdQ2li6GVOpJLle68HkWuEXwNBcdV2j5dlV6fsV5y/qaxs4dJ8fH6nF9sfaxZ8GJgVOqO2+rcXa8fQP+wlR6WYjjTj5+5T4KLY9UVtxuLry9Av7GVfS3EcKcfP3HwUZtv1V2Ee27mp7VXVX8CTI8+lGNl9O6u6/q2V+DE3ejuhmj7fDp21HWW6VROtNeEqjbNdX2xjq2U6r7FkvBWLlCK4G9jFJYWEuS2I1rbebLypQAAAFGyoI5yLki9Ii37jNTpubsg2kbiwtNRZfa+X+T0DY+ylhY/Emvnfl+efh2wKtTeZlm9MQAAAAAAAAAAMe4t87Vv8AmaLauyFiP9WllPyl+evx6ssKlsmYM4eTOHr4dqTjJWkiSpEZAlFxdmXlS0AAAAAAAAAAAAAAAAAAFrZWxWxHKRckXJFsYOT2f5fgSaGHlVkoxWvmWymkbazs1Da+18F/k73ZWx44ZKpUzn5L89fh1wqlTeMs3piAAAAAAAAAAAAABFWoqXc+Zrsfsyli1nlLhL35r9RfGbiYNWk12vfwOJx2z6uGe7VWXB8H3/YkxmnoQuBqJ0GtDImUyYLFSpQAAAAAAAAAAAFQUbAsWORVIusWZyZIwb0K5IloWzk9m3v+qja4HZdXEytBdr4L95GKdVI2tvbKHe+f4cjusBs2lhFlnLi/bkv1kOc3ImNiWAAAAAAAAAAAAAAAAAo1neWTpxqRcZq6fBhOxi1bT7Pue73nOYzo/F/Nh3bqenc/e/cZ41uZi1KeO0sHL4rBzpS3a0Wn+6PRmaMr6EbhyIMsO+BfvFr2GGVOS1RdqV1iywsMgpYZAsMgWKawsVsUcithYtcyqRdYYbMsaMmUukX06Dluy/DcTcNgKleVqcXJ9WneyyVSxnUbH7X3Vu82dXguj0Y/NXd//Vad79rd5GnWb0MyMUti2I6SEIwioxVkjAVLgAAAAAAAAAAAAAAAAAAAAAUazvLZwjNbslddYIJ2kXuyvDcabEbBw1XOF4vq08H9rGVVZIhlaSW7D+DNPW6PYiP+21Lyft5mRVo8SGdB8Yv3Z+Rq6uy8RD6qT8L+ly9VFwZE4LvRBnhlH6k1+9ZfvMpqrmY/gQ5ld5lNRc/kPgR5ld5lVTXey+GGUvpu+wpvl8bZvdF+ez5k6lsnET+mk+/L1sWuquZPCylxwviza0Ojtd/W1Hzft5mJ1kT07KK35fju9xucPsLDU853k+vTwX3uY3VkzIisbjcQhGC3Yqy6jEVLgAAAAAAAAAAAAAAAAAAAAAAAAAAAAAAUkY6n0hGNI01XUyoRFLUMyYm5p/SYmVMgAAAAAAAAAAAAAAAAAA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3" name="AutoShape 10" descr="data:image/jpeg;base64,/9j/4AAQSkZJRgABAQAAAQABAAD/2wCEAAkGBxIQEBQUEBQPFBAWEA8UFBAQEA8PDxIVFBIWFhQSFBUYHCggGBolHBYUITEhJSkrLi4uFx80ODQsOigwLisBCgoKDg0OGxAQGywlICQsLCwsLC8sLCwuLCwsLCwsLC0sLS0sLCwtLCwsLCwsLCwsLiwsLCwsLC4sLCwsLywsLP/AABEIAOEA4QMBEQACEQEDEQH/xAAcAAEAAQUBAQAAAAAAAAAAAAAAAwECBAUHBgj/xABDEAACAQMABgYGBQsDBQAAAAAAAQIDBBEFEiExQVEGBzJhcYETInKRobEjQlKS0RRDU2JzgqKys8LhM8HxJTQ1k9L/xAAbAQEAAQUBAAAAAAAAAAAAAAAABAECAwUGB//EADkRAAIBAgMECAYBAwQDAQAAAAABAgMRBCExBRJBUQZhcYGRobHREyIyweHwUhRCciMzgvE1YrI0/9oADAMBAAIRAxEAPwDuAAAAAAAAAAAAAbtqDGrX0I8cvktpqMTtzB0MnK75LPz08zJGlKXAxKmlX9WK8Xt+CNHX6UzeVGCXW8/JW9TMsNzZjTvaj+tjwSRqqu3cbU/vt2JL8mVUILgRSqTe+UvvMgyx2Il9VST/AOT9y/ciuBY4swOpKWrLrBQYVRrRixcpzW6Ul4SZnhjcRH6akl3stcFyJIXtVfWb8UmTqW3cbD++/ak/yWOjB8DIp6Wku1FP2dhtaHSiov8Adgn2ZeTv9jG8MuDMyjpGnLjh8pbPjuN5htuYOvlvbr5PLz08zDKjNGWjbJp5oxAqAAAAAAAAAAAAAAAAAAAAAA2UbSV2DCuNIxjsj6z+BzuO6RUaPy0fmfPh+f3MzwoSeprq1xOe97OS3HI4vaeJxT/1JZctF4EqFKMdCNQNfcyFygUuUuXahS4uV1ClylxqDeFxqC4uU1Ctyty1wK3Fy1wK3KljgXXKF1GvOn2W0uW9e4n4TaWIwr/0pZcuHgWSpxlqbK20pF7JrVfP6v8Ag6zA9I6VX5a63Xz4fj9zI06DWmZsE87jo001dEcqVAAAAAAAAAAAAAAAAAIq9dQW33cSFjcfRwkN6o8+C4v95l0YOTyNVc3cp9y5HBbR2xXxbs3aPJfuf7oTadFRIYwNO2Zrl6gW3LblyiUuUuVwChUoAAAAAACmCoKOIuVuWuBdcrcjlAqmXEcoF6ZQktrudPdtj9l7vLkbXZ+1q+Ddou8f4vTu5GOdKMzdWt1GovV38YvejvMDtGjjIb1N58VxX7zIU6bg8ycnFgAAAAAAAAAAAAAMe7ulBfrfI021drwwcd2Oc+XLrftxMtOm5s1FSbk8s8+xGJqV5uc3dsnRiorIujEjNhsvSLS25UoAAAAAAAAAAAAAAACjRW5W5HKJcmXJkUoFyZUsi3F5i8NcUSKFedGanTdmi1pNWZubC+VTY9k+XB96O/2VtiGMjuSymuHPrXsQqtJwzWhmm6MIAAAAAAAAAAMe7udRd/y7zTbW2rHBw3Y/W/Lrf25mSnTcmamTcnlnndatKpJyk7tk9JRVkXRiYGyjZeUKAoAAADCp6Wt5VnQjWou4isyoqpF1Ut+2Oc8V70SJYSvGkqzg9x8bO3iU3lexmkcqAAAAAAADC0hpe3t3BV61GlKbxBVKkYOb7svbvXvRIo4SvXTdKDklrZXsUcktTNI5UAAqCyUSqZcmRTiXplxC008rY1xMtOpKElKLs0Ua4M3ejr30iw+2t/f3o9C2RtWOMhuzymtevrX3INWluPLQzDdGEAAAAAAAEderqrPuRCx+NhhKLqS14Lm/3UujHedjTVJuTyzzPFYmdeo5zd2/3/o2EIqKLoxIbYbLihQAAAAGp6V6W/I7KtX2a0KfqJ7nUk1Gmn+9KJO2dhf6rFQo8G8+xZvyLZysrnzxaXtSlWjXhJ+mjU9Kpt7ZTzrNyfHO3PPLPU6lCnUpOlJfK1a3V+OHIhp2dz6U0ZexuKNOrDs1KcJrwlFPHxPJMRRlQqypS1i2vAmp3VzJMJUAAAAAA+cumWlne3taq3mGu4U09qVKDajjue2XjJnq+y8IsJhYU1ra77Xr4adxDnK7udd6rNMyurCMZtupQm6Mm98opKVOXf6sks84s4bpFg1h8Y3FZTW936Pzz7yRSleJ7A0JkAAALJRLkyqZDOJemXkSk4tNbGtxIoV50ZqpB2aLWk1ZnoLO5VSOVv4rkz0vZ2OhjKKqR10a5P8AdDXzg4OxOTiwAAAABlG0ldg1N5W1n3cPA842xtF4qq2vpWS7Pd+lkTqMN1EMYmjbMjZeWlAAAAAADwHXNdatlSpr85cRz7MISl89U6jorS3sVKf8Y+rS9LmGs8jjmDviMdz6qrlz0ZTTeXTnWp+SqOUV5RlFeR5v0kpbmPk1/ck/Kz80S6T+U9eaEyAAAAA1nSe8dCyuake1C3rSj7Sg9X44Jmz6KrYulTejkr9l8y2TsmfNyjhYPWm7kI6R1J3WK9zSzslSp1Eu+EnFv+NHJdLKV6NOpybXir/Yz0Xm0dcOGJAAAAALJRLky5MgnEyJlxWyuPRzz9V7JLu5m22TtB4OupP6XlLs59xiqw34noU8npKaaujXlSoAAAMW+q4WOe/wOf6QY34VH4K1lr/j+dPEzUY3dzWLa8nns5XdyboSIsLQUAAAAAABy3rtq+taQ4YuZe70SXzZ2nRGGVaX+K/+jBW4HMcHZEc6/wBTFTNpXjyum/fSp/gcH0sjbEwlzj92SaOh0E5UzAAAAA8z1k1NXRdx3xpx+9Vgn8zcbAjvbQp978EzHU+lnBMHpxEPZdUc8aTX61tXj8YS/tOf6TRvgH1Si/Vfcy0vqO3nnJKAAAAAZUEU0XJl6Zj1ImRMG10Pca0dV747vD/H4Hd9Hcd8Wi6EnnHT/H8aeBDrws7mxOkI4AAbsDUXVTWfj8uB5jtbGPEV5T4PTsWnuT6Ud1FkUahl7KlCgAAAAAAAOUddf+rafs7n+akdx0S/26vbH0ZHrao5xg64wHWepf8A7e4/bx/po4bpb/vU/wDF+pIo6M6KckZwAAAAeU60f/F1vaof1oG86O/+Qh/y/wDlmOr9Jws9KIh67qpX/U6f7Kv/ACmh6Sf/AIJdsfUyUvqO4nm5LAAAAAALZIqiqIJoyJl5bbVvRzUuGdvg95sdm4t4XERqcOPY9THUjvRsekPUE75o1wAIbqeIvm9hqts4j4OElbWXyrv18rl9NXkal7WeaVZXkyeskXmEoAAAAAAAAAcy66qOVaz5O4j95U3/AGnZ9EZ51o/4v19zBW4HMEjsyOdg6naWLKrL7VzL4U6a/E4HpXO+KhHlH1bJNHQ94cuZgAAAAed6w6Wvoy5S4U4y+5OMn8jb7Clu7QpPra8U0WVPpZwNo9PIZ7TqipN6Rb4Rtqzz4ypxXzZzvSiVsDbnJejZlo/UdqPOyUAAAAAAGVBFNFyL0Y1RGVA3mi6utTXNeq/Ld8MHo+xMT8fBxvrH5X3aeViBWjuzMs25iMK/nuXJNnIdJa/zRp8k345L0ZIoLiYMEcUyUy4tKAAAAAAAAAHiety017BT/RV6cn4TzT+c4nSdF625jHD+UWvDP0TMVZfKccSPQiKdz6t7R0tG0M75qdXyqTbj/DqnmfSCsqmPqW4WXgs/O5Lpq0T0xpTIAAAADD01Z+ntq1L9JRqw+/BpP4knCVvg14Vf4yT8GUkrqx83tc9j4p713HrpBOldS9n61zVe5KlST79spL+Q47pbW+WlS7X9l9zPRWrOpHFEgAAAAAAAFk0XIqjHqIyIvMzQlTEpR5pP3f8AJ13Revac6T4q/hk/VEXErJM3B2RENZey2vxSPO9vVd/FVOqy8F73JlFZIgic8ZWVKAAAAAAAAAAxNL2EbmhUoz7NSnKOeWVsku9PD8iRhcRLD1o1Y6xaf72lJK6scNsui1zUu/yWVOcZqeKktV6kIZ21Nbc442rnsPTa21cPTwv9SpJq2S4t8u3nyIig72O9UKMYQjCKxGMYxiuSisJHls5ucnOWrd33ksvLCoAAAAABw/p50bqW97N06c5Uq03Ok4RlLMp7ZU9n1lLOFywel7F2lTxGEW/JKUFaV3bTR9luPO5EqQszqPQbQbsrOFOSSqybqVcfbljZ34iox/dOJ2zjljMVKpH6VlHsXu7vvJEI7sbG/NUXgAAAAAAApIqgjHqIyIvLtHyxVj3tr3o3Ww6vw8bDruvFe9jFWV4M9AejkA1Fw9v7zPLdpT3qs3zk/Vk+noWo1hcCgAAAAAAAAAAAAAAAAAAAAAAAAAAAAAAAAAKMqCGZei9EVN4nF8pR+ZNwUtzEU5cpL1LZZxZ6Y9VNaaarw8zybFO+fabCJREIqAAAAAAAAAAAAAAAAAAAAAAAAAAAAAAAAAAAyoIahei9GNN/MzQlZpg9Pk9auas1FXgeUYpWyJ8SiIZcCgAAAAAAAAAAAAAAAAAAAAAAAAAAAAAAAAADKghmXIvRjTM0Fd2B6fB63Y1Zqq62v2meX7Qhu1JrlJ+rJ0CxGsLwUAAOddMesn0FV0LGMKtZSUJVJKU6annHo4Ri05yzs34T2bdqOr2X0c+NTVbFNxi80lk7c23ey7tORhnVs7I9/ZSm6UHVUVVcIa6j2VPVWsl3ZyczWUFUkqf03duzgZVpmTGIqAAAAAAAAAAAAAAAAAAAAAAAAc66RdPLnR+kpUq9GErNqnKnKCkqzg4rWmpOWrJqWutXC3b+fV4HYWHxuBVSlNqpmnfS99GrXWVs8zDKo4ysz3mjr6ncUoVaMlOlOOYyXFeHB8Gnuwc1XoVKFR06is1qjKmnmjJZiKkNQvReiGCzOK5yj8yZg471eEecl6lsnaLPTHqxrTWXcfWl7zzzbdLdxVRc8/FX9SXSeSMdHOmYqUBhaao1altVhbyUK8qVSNOcspRk4tKWVuwScJOlCvCVVXimm1zRSV7ZHLrPo7HQdzZ17yVKrCpUqUpyUXqW0nGLpVIt9prE8tpYW1LZt7KrtB7XoVqOHTi0k1zkru6fLhZZ3ZgUdxps68mcKSAUAAAAAAAAAAAAAAAAAAAAAAAABzTT8aemtKfkak1RtrevKVaCTfp3KnHCb3qOUscWpcsnXYJ1Nk4D+qa+apKNov8Ajm/F+StzMEvnlbkb3q96M3GjoVqdarTqUpVIypamusPDU20+znEdib3M1229pUMdKE6cWpJWd7d3bbPPIvpwcdT1rNGZCCoy9F5WwjmrHxz7lk3OxKXxMbTXJ38Fcx1naDPQHpJrzDvY7U+ax7jkOkdG1WFTmreH/fkSKLysYKOKkrOxJKloAB5brL0X+U6Nq4WZ0sVo7Mv6PbJLvcHNeZutgYr4GOhfSXyvv087GOqrxPG9XnT9UYxtr2X0SwqVw/za4QqP7PKXDc9m1b/bmwXVbxGGXzf3R59a6+a49uuOnUtkzrUZJpNNNNZTW1NPijh2mnZkgqUAAAAAAAAAAAAAAAAAAAAABzXrB6wo01K3sZKVV5jUuIvMaXBxpvjPv+r47ut2LsCU2q+JVo6qPPrfV1cezXBUqcEV6ldF6lCtcSW2rNU4PnClnL+/KS/dHSvE71aFBf2q77X+EvEUVlc6SckZy2RVFUY9RmRF5maFp5lKXJY9/wDwdb0XoXqTqvgreP8A0RcTLJI252hEIbqOY+G38TU7bw/xcJJrWPzeGvlcyU3aRrZraecYiNncmIoRioADWd+4roD546Z6CdheVKSWKTevRfB05PZH915j5J8T1PZWOWMw0an92ku1e+veQ5x3XYyeivTW5sMRi1Ut87aFRvC/Zy3w+K7uJi2jsXD435pLdn/JfdcfXrKxqOJ1jo905s7zEVP0VZ4+hrYhJvlCXZn5PPcjiMdsPF4W8nHejzWfitV35dZnjUTPTGnMgAAAAAAAAAAAAAAAANF0g6X2djlVqidThRp/SVn4xXZ8ZYRs8FsjFYvOnHL+TyX57rlkpqOpyjpX1hXN7mnT+gt3scIP6Wa/Xny/VWO9s7XZ2wMPhGpz+efN6LsX3fdYwSqNnldG2E7itTo0lmpUnGEVwWd8n3JZb7kzc168KFOVWppFXf716dpjSu7I+k9EaOha0KdGn2KcIxXN4W2T728t97PJsTiJYitKrPWTv+9hNSsrGWRypHNlyLkY9RmVFTdaLpatNc36z893wwejbCw3wMHG+svm8dPKxArSvMyzcmIMo0mrMGrr08Nrlu/2PNNoYR0as6T4PLs4eRNhK6uQo0xkKlAADzPT7outIW2IYVxTzKjJ7E3j1qbf2ZbPBpPgbjY203ga95fRLKXv2r0ujHOG8jglSnKMnGacZxbjKMliUWnhprgz02MlJKUXdPRkQpvKg3uhult7aYVKtNwX5ur9LT8Epdley0a7FbJweJzqQV+ayflr33L1OSPZaN62pLZc26fOdCeH/wCuf/0c/iOicXnRqd0l917GRVuaPTWPWNo+rvqTpvlVpzX8UU4/E09bo5j6ekVLsa+9mZFVizd2nSC0q/6VzbTfKNam5eazlGuq7PxdL66Ul/xZcpJ8TYxmnuafg8kVxa1RcVLQACjaW8qk3oDAu9OWtH/VuLaHt1qcH8WSqWBxNX6Kcn2RfsUckjTXvWFo6l+e9I+VKFSp/FjV+JsKXR7H1P7LdrS/PkWOrE81pLrbW62t5Pf69eajjv1IZz95G3odEnrWqd0V93b0ZY63JHjtM9OL66ypVpU4P83b5ox85J6z8G8G/wALsTBYfOMLvnLP8eRidSTPNs2pYWSeADsfVR0TdvT/ACqvFqtUjinCSw6VN7ctcJS2eCS5s4LpHtVVp/01J/LF5vm/Zeb7iTShbNnQzljMUbKghmy9F6LLelrzUeb2+HE2Gz8K8TiI0lxefZxLKkt2Nz0aR6ikkrI1wKgAGNeU9meW/wADnOkGD34KvHWOT7Pw/UzUpZ2NfJYZwleFnclJgjlQAADwPWN0G/K83FqkrpJa9PYlXivgqiW58dz4NdPsLbn9N/oV38nB/wAfx6ariYalO+aONyi02mmpJtSjJNSi08OLT3NPgd8mmrrRkcqmVKFcgFQAwC6nLV7OY+y9X5CXza5gnV/VW6rWXhVqL/cxOhSesV4Irdh6Qrfpa3nVqfiPgUv4LwQuyCrUc+03L2m5fMyRSjpkCxJIrcoMgFGwC1sAsk+YB0vq46BObjdXscU1iVGhNbZveqlRcI8VHjvezfyO3duqCeHw7z0lJcOpdfN8OGemenT4s62cOSAAWTZckXIx6kjIkXG00Rb4Ws973eB3XRvA/DpvESWcsl2fl+hBrzu7I2B0xgAAAKNFsoqUXGSumDXV6WHj3M872lgXhqrpPTVPq91oyZCd1cgNDKLi7MygtAAAB5Lpn0Fo6Q+kg1SuktlVL1amFsjVXHx3rvWw3mytuVcF8kvmhy5dnto/MxzpqRxnTWhbiyqalzTcJbdWXapz74T3Pw3rikegYTG0MXDfoyvz5rtXD05EZxa1MDJKLSqYBXIAyAMgDIAyAUyAUyAUbAJbGzq16ip0YTqVHuhBZfi+CXe9iMdatTowc6kkkuL/AHy1KpN6HWuhXVtC3ca17q1K6w40V61Gk+Df25L3Lv2M4favSOdZOlhvljxfF+y831aEiFK2bOiHKmYAFJMqiqIZyL0i4rZ27qS7uLNtsrASxddR4LNvqMVWe6jfJY2LcelRiopRWiIBUuAAAAAI69LWXfwNftLARxdLd0ks0+v2fEvhLdZrZx9551iKEk3GStJEuLI0zXtWLypQAAAGPfWNKvB060IVKb3wnFSj3PD495lo16lGanTk01xRRpPU530g6qISzKxqaj/QVtadPwjU7UfNS8jq8F0qlH5cTG//ALLJ960fdYwyo8jn+l+jF5aN+noVVHb9JCLq0vHXjlLzwzqMLtPCYlf6dRX5PJ+D+1zC4tamoUuROLSuQBkAZAGQC1yAM7Rmh7m6eLejWqfrQg/R+dR4ivNkbEYzD4dXrTUe15+GvkXKLeh7zQPVPUk1K9qqEf0ND1pvudRrEfJPxOaxnSqnFOOGjd85ZLw1fe12GWNF8TpWhdB29nDUtqcKa2azSzObXGcntk/FnJYvG18VPerSb9F2LRGaMUtDYEQuABRsqCKci5IvSI4xcnhEmhRlVmoRV2ykpWVzeWluqccceLPStm4CODo7i1er6/ZGvnNydyc2BYAAAAAAACC5oZ2rf8zR7X2X/Ux+LTXzrzXvy8OzLTnbJmvnH3nB1qN+0lJliZCtYuKlAAAAAAAanSXRmzuNta3oSl9vUUan344l8SdQ2li6GVOpJLle68HkWuEXwNBcdV2j5dlV6fsV5y/qaxs4dJ8fH6nF9sfaxZ8GJgVOqO2+rcXa8fQP+wlR6WYjjTj5+5T4KLY9UVtxuLry9Av7GVfS3EcKcfP3HwUZtv1V2Ee27mp7VXVX8CTI8+lGNl9O6u6/q2V+DE3ejuhmj7fDp21HWW6VROtNeEqjbNdX2xjq2U6r7FkvBWLlCK4G9jFJYWEuS2I1rbebLypQAAAFGyoI5yLki9Ii37jNTpubsg2kbiwtNRZfa+X+T0DY+ylhY/Emvnfl+efh2wKtTeZlm9MQAAAAAAAAAAMe4t87Vv8AmaLauyFiP9WllPyl+evx6ssKlsmYM4eTOHr4dqTjJWkiSpEZAlFxdmXlS0AAAAAAAAAAAAAAAAAAFrZWxWxHKRckXJFsYOT2f5fgSaGHlVkoxWvmWymkbazs1Da+18F/k73ZWx44ZKpUzn5L89fh1wqlTeMs3piAAAAAAAAAAAAABFWoqXc+Zrsfsyli1nlLhL35r9RfGbiYNWk12vfwOJx2z6uGe7VWXB8H3/YkxmnoQuBqJ0GtDImUyYLFSpQAAAAAAAAAAAFQUbAsWORVIusWZyZIwb0K5IloWzk9m3v+qja4HZdXEytBdr4L95GKdVI2tvbKHe+f4cjusBs2lhFlnLi/bkv1kOc3ImNiWAAAAAAAAAAAAAAAAAo1neWTpxqRcZq6fBhOxi1bT7Pue73nOYzo/F/Nh3bqenc/e/cZ41uZi1KeO0sHL4rBzpS3a0Wn+6PRmaMr6EbhyIMsO+BfvFr2GGVOS1RdqV1iywsMgpYZAsMgWKawsVsUcithYtcyqRdYYbMsaMmUukX06Dluy/DcTcNgKleVqcXJ9WneyyVSxnUbH7X3Vu82dXguj0Y/NXd//Vad79rd5GnWb0MyMUti2I6SEIwioxVkjAVLgAAAAAAAAAAAAAAAAAAAAAUazvLZwjNbslddYIJ2kXuyvDcabEbBw1XOF4vq08H9rGVVZIhlaSW7D+DNPW6PYiP+21Lyft5mRVo8SGdB8Yv3Z+Rq6uy8RD6qT8L+ly9VFwZE4LvRBnhlH6k1+9ZfvMpqrmY/gQ5ld5lNRc/kPgR5ld5lVTXey+GGUvpu+wpvl8bZvdF+ez5k6lsnET+mk+/L1sWuquZPCylxwviza0Ojtd/W1Hzft5mJ1kT07KK35fju9xucPsLDU853k+vTwX3uY3VkzIisbjcQhGC3Yqy6jEVLgAAAAAAAAAAAAAAAAAAAAAAAAAAAAAAUkY6n0hGNI01XUyoRFLUMyYm5p/SYmVMgAAAAAAAAAAAAAAAAAA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6" name="Picture 12" descr="http://upload.wikimedia.org/wikipedia/commons/thumb/8/85/Smiley.svg/800px-Smile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13" y="2099043"/>
            <a:ext cx="713333" cy="7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3.gstatic.com/images?q=tbn:ANd9GcSOuoKgYjhTFCuXTCD6CPnAHhlUDuXi8Pn4v-qodde9el9SYqOh_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73" y="2064179"/>
            <a:ext cx="828000" cy="80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ade-in-ecommerce.com/wp-content/uploads/2012/09/pouce-lev%C3%A9.png?fd85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91" y="1988844"/>
            <a:ext cx="1224136" cy="97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dotgretagarburedotcom.files.wordpress.com/2013/02/logo-fb-pouce-baissc3a9-308303-facebook-like-button-upside-down-via-blog-gremln-co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6" y="2153984"/>
            <a:ext cx="792088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621783" y="1442087"/>
            <a:ext cx="23242" cy="5253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4" name="Picture 20" descr="http://etatmodern.files.wordpress.com/2010/08/duane-hanson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3" y="3565257"/>
            <a:ext cx="1371355" cy="107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us.123rf.com/400wm/400/400/prometeus/prometeus1104/prometeus110400141/9263381-tir-d-39-une-femme-sportive-des-jeunes-mode-de-vie-actif-de-bien-etre-le-spor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84" y="3580414"/>
            <a:ext cx="1363384" cy="107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612775" y="1988984"/>
            <a:ext cx="79916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8" name="Picture 24" descr="http://www.reussirensemble.info/wp-content/uploads/2013/02/groupe_personn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46" y="3518995"/>
            <a:ext cx="1419019" cy="12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6" descr="data:image/jpeg;base64,/9j/4AAQSkZJRgABAQAAAQABAAD/2wCEAAkGBxQTEhUUExQWFhUWFxcYFxgXFxQXFxUcGBUXFxcUFBcYHCggGBolHBQUITEhJSkrLi4uFx8zODMsNygtLisBCgoKDg0OGxAQGywkHyQsLCwsLCwsLCwsLCwsLCwsLCwsLCwsLCwsLCwsLCwsLCwsLCwsLCwsLCwsLCwsLCwsLP/AABEIAN8A4gMBIgACEQEDEQH/xAAcAAACAgMBAQAAAAAAAAAAAAAEBQMGAQIHAAj/xABBEAABAwIDBQUFBgQFBAMAAAABAgMRACEEEjEFBkFRYRMicYGRMkKhsdEHFFJiwfAjksLhM2OCorIVJFNyFkPx/8QAGQEAAwEBAQAAAAAAAAAAAAAAAAECAwQF/8QAJhEAAgICAgIBBAMBAAAAAAAAAAECEQMhEjEiQVEEE2FxFDKBQv/aAAwDAQACEQMRAD8ABEiicOZrYNyaJQyK50aswlsVgNXohDdb5L0yQ7CswBzogIrGGMjrRIRQIT4/DwZ515pu1FYsSfCsMo4UWM0CK0xCNKPDFRPMHypNWF0Lw1W6WKNZw5qb7vR0K2wANVt2dHlmtCzSGBBmiexipWm7iieyqlomQvLdQPscaZlqtHW7VLYIVBus9lRoZrbsqCgHsa07GmAbrymqdgLVNVGpmmZarUtUhgCUVqtujexrCmadisVutUK6zTZxmhHUVVgLclYoot16nYG7SIo1lM1FFGMARUPQdkgaFbBmt01M3HMVNjoiaTFTyawSJ1rdEGqsRGEURhmb1qogVNhn0zrQASGK92NSDEpPGvHEJqbAh7Ktw1WxfHI1j7yKdiojLdaFFbrxHSo1YgcqTGj2SpUcjQ/bHgKyXDOg9aaYNBCgKhcTNeLscPjWU4gcR8aBUahqvFutjiRUasWOVKxmwar3ZVH976Vj74eQpgT9iK1UxQy8UrnWyVrPGgDcs1EtutXc440I4tXM0mIldboF5utHVn8RoF0nmacR0E9lXqXE+NeqwMJ8aLYVwmgWxRTAk1MtooOak6UUlJqNhVFtg1FCtmGkzpRIb61lpHGpRQIicRUSbGiXVQL0KFzQgYQ3RIRQCVxoaKQ/NFDJSTUC09alK4qFTl6YjPnUycGoiYqIVKFq5migs1WwQL0OpF6LIVHGogKQ7I8hrBZqQKNbeVAiJLVeUKnR4VIUiPZPjToLAslbJamiim9h9aIcyhMRegARnDTqanLHStcIoTJFqZGCBAETx1oGLVs0uxGFuYp1iTB4W5UrxBvc0CFTmEPGKDfaAFNHSKAxKRTsYvz9BXqJ7MV6ix0AsIB40aMqSOdK2JNEgkmqaEN26KaNLcNI1pihZixpUKwtEgTwqVKvH0rTCKPEgdK0OIOiZqQMr7xjQV5op0ifn51I04o6pqTC4C/WgCFfQRUjSVchRxwfiT4UO+laTyo2Bu0m4lNqHxAEyLVP2qiIrX7vfvGRSsDDTWhoqoX8Rbu0N26jFMBgZjWoHR5GsIfvcaipFX8aQyFsTAohUJ1WkEcJE+lC4tRbZcWgZnQlXZpFyVRaANa4ptxnFIcKsQlaVqM96xM9K2xYufsDuxeE2APUVK3jYOUivn3CbWdbModcBjgoimOzd78U0rMl1XgYUPCFA1r/ABmumRZ3R7Cd4qBvGlKcWkySR9aD3W3rGORlsl5AlaZsoaZ0Tw5jhNN3QONq55Jp0xohQREjgOVjWGMSo2NBbU2t2IgIKyeREDlNI3cdi3PZAT0A+M0lF9j5LotS19aDcE1XsGcXnjOk85GgPGrG00RdRk+lDVADKa6UG80eVNFr+NA4wmNakoWGvVGpN+NeqqCw5hhPIUWllAEwIHSqSh11aZS/3TrblyvIoNvbikykPqI/MD6Vag30FHQDjWgSk6wCLWM6RWMFjQoogpIJIVoFTGkVX9loKyXCoqBUAkTpFx8aDXjG0qUlTyZ7TMSUnMkgzap43odHSA0OQrcNDkKqre2XVjMwoOxayYA6meNTYveFTSkoK2yrKM2YFMTxgcaKJotjDQ5CjcO0OVVHA7ezSAtpao7qUkzbjHOj8PttSAVPKQkaBJ7vxPGlYcWP8U6ltClqsEiSegqRlbbjaVpghQBBI4Gqli9vh5txuWySCISrNKSL2qHA7RdaTeEtgpCUm8AaX4CqE4suBYTyFRrZTyFVdO9WZSkkpEaK0APNPMVKvedKLqIXMABANuprJpt9DSHnYp5CpEMp5Cqnj96EhSSA5lBkwLG2hkUI9vO4rvoJTM2LaiI4QRxrXiwovhbbSJVlA4k15CmiYBQT5VTsXt8FjIsEkwScqh1NbYXbbYWgpKJ4SekXpUwou7QQiSAM1cf+1crViCpWmQZfLWPMirnvrsFWIZOUJU4lQcKQCM5CAkJN9YET4cqoe3tm4pxjtHsP2KUEAAK0mAbW9YrTDXJOyktFEzXrNaOJhR8/nW3Hx+n9q9AxGOw9qqwz7byNUq0/EPeSehEivonO082h1EFK0pUDGoUJFfMSjYeNdb+zXeTNhUsr0aUoZp0BJKR8SPKuf6iOuQ0XHaeCSUezeRprrSl94JxCW0ohJRM9aNXtbMciMpPDMqJ+FK3NtZXy26lKcvvCVculcD2y1Gt0MsOgKcBywCAPQ02VhU8hSDB7TbzAzAB5HnTpe1WfximJJlQ3wxCErShBhYEqjkdJqobScVMyfU063gaLmJdWlJIkQYMGANKWYnDLn2FG3I1vGkKtgASr8avU1mtfurn/AI1ehr1XaLpfAJhEuJBVyFhwUOdCYJjOvKbSa1O0pIAJCU+yPHWaj+8w5mQYq0mTZdsA05Mojun2YgKsJUTwNK07ALpzlYTndUmImI+de2dvC4knSCNDoOtSvYxQCIUD/Fzd3mQDWajJMq7LHs7ArwaXUpcSqCkkRCiDAnpSPa2AViMVA7pVA73pNb7xbSX260qGVQKQozcixAt41KMclGIaKDIKki/UgcalRa8vYE+A2A5g8QVFST2aZkcZGkVLviXHG0IIGYqBsZSZFr8Km342vkxDrY0LQHmeNbbwYtKWmx7wQ2r4WNSrclJjFuzN3HcI8hbuSFhSe6SYtNxFWV/MkJCiIX7IKTepN78eGm2FKEyf6aM2s8kJw6lWB06Smpm3LbEgTEpyN9osAIHHKK3wTXaJzJTI1mIrfeV4DALINpT6ZwKxuJjUraWASQmBfhaYqePjYWaJdK219mgqIkkQBp40HsnEJxEJShQIMRoBR+6O0Q595ie5z/1fSkO5e0U9ogXzKWfA2NVx0wTHO005SGVpVmWO7EEaxrSTZ+yFs41LabOe0CIIFpmT4cqa71bU/wC5QEXU17U6TYxRB2m0tYdJT2hASSD7PTprTVxX7DYfsFx0LWVYtvEBBUkpASFzOjhB4RGlK989pKW0pB0UCIrD2CaS6XlOtFcAjupC0W/GPa8aq28W8DcEZwT0qYxuWjZV2UPEIhccb+utQExB6/CpcQ9nlXWh1rkT6/WvTRyvslUnUfu2hq2/Za8kvuMqIHapsDxUk2A6wVelUUOkGpWnyheYEgzII1B1BHUGpnHlFoE6Z2bamAUjh++dIgohac3n1/vVo2PtRWLwyFqI7QABXJUiQoePzBpdtvZeVIVaPHSuGOnTNrBnh3xkEDx1qd4Ze9BBjnakhcIIlU2saYqxJgTcRTcaCz2FxmWyjJNgZojDtKIWMxMaa/OluIxKZgITFr8qKGPSbAkdRIFRJOtDRgsufmr1al4fiNeqKZRzWL1O2mawWjJo3AM6TXoHOj2HSRmHJJ+Ypm0n+E2r/NIi3CONA5TKrU72YzKG0kaLJ+VKTpDRHvGrNjMQSOvolNKmXz2iDyWn/kKdbYZBxLygdfoJoDYjH8UTGo18aUX4gGb6P9pjHCJiEi/RIo3fNUOtp/yWvkaxvLhJxiiLAhJv4VrvQjNiETpkbF6hP+v6GkWH7TDGHw/j/RU+/DuXCYcxxT/wNKd+NpsPNMpbeQooN4Olo1ore/EpdwTBQsLAUBKSCJCDYxoazSfjYXQbtHvbFSRyQf8AfQv2YvKyPpCQUyCVTcHLYRxorE32QkGwyp+dRfZwMrT5HekjTh3Ta9D/AKP9iE+621i0482lM9oFze8pCoile6WIKcSwP8wD1tQ2GdWjE/wxK8ygBrMyI+NCALC4FlA2ixBnhW3Fb/Iyz79rU3jVkGMyUn4R+lV44nNx11qLFMuZz2mbNxzEz8aPVsvs09ouECJAcISVQJskwSPSedNJJJEuSXbFu1MVDZCjJynLN8vW/WqyjuyVi/CrXtlsZm22krLq4UVOIKCJFglHBNjGs8zaq89hoWUk6HU2m9zWkOieafRAhwkfviK0cb7sjhrVixO7jpGdlPaJI9wgx8aTPsrbMLQpPMKBHz1qlJPoiM4y6YF2R/fwrZ1MKINGN4VJNlRynQjof0NR4xog3EHxBm+oinZdF2+zjayUIcQ57ggcZGZSgPVSqsuO3hw6gBKj0y/U1z3d9WUOH8QR5ET9RRC1VzTxpys1T0OsTiMOoz3/AEFF7OwinIyFQSfeUO6POqzE0U04oIMKUAeAJinwdaFyQwxzKELKO101OUx86k2cyXSQm4AmSMtunOkeU3JqNWKUdCq2l9KmUXVDTLP9xX+T+f8AtWaqBeXzNZrP7b+SuQwZ2etRtwnhR2D2WSRKFDyFWDY7a1pJW3kMwLzI52pvh8Iq90gco/vSllaMyqYbYqypUJ9cv1ovCbGc4iL8x+lWbD4bKTBRJ/LFR4rDrABSpIPnfxpfeb0FFZxuynQtfdkE2obC7LcQ4CW1QY5c/GrY7hlKIzKTw9mZofEYdvOD2ypn2ToD6WqlN1QWA4zAOLfKgmRAF7eVVbf/AB8PdknVKEhcc4mPQiukMm/ukRzH61xXeJ4rxT5OvaufBZAHoBV4Fct+hOWgBbh40Zs7aCmzIuDqOB8aAImtEmK7SDt2B2i3iNmgNmYGVSTqg8j9am3Qw/ZJc/NHy5VyLd/bS8M5nTdJELTwWnkevI8K7Pu66h1rtkEFChwmQRqlQ4Ecq48sHFfhlJlQwOAjFBU3zKPwNRbKwQViEHX+ID8Zq9vpYUScwQqT06ac5pfh9hhCgoupICrJEemtZOY4zQo283ldfxAHeSAhqdArLJX5SI8elK/s92cVg4zEStxSlBvNfLlMKXf3s0ieGU86fb2BMRCVBIPUHiTGk0sxG8bOCwzIIzuKbBQ2La3K1n3QTPU/GtYXwpHkZ8sskpRit3X+G28uycrpxql5UpSJGpUQLJT41SsPshx451arJVbhN6F2rtnEYtWdxRgeygSEJ6BP660w2ZtdaU5f34mtoxlFGkVkhHvY1wu7zTQnOsL/ACKKY/lrTG7OEZ3nFuW7uYyY+nzoPDuKeeCVElCe8sDiB7oA56XpptfGFQhLZHlU+SZnyny2ynrSAu2hm3yNHONlbCpUSW05kg6RMrT0tJ8qjXhzmuKlfcKUK0jKoHzBFanZLJpUY3dxCZKVpzJtopSSPAi3qDV1RuYp5ouYVYcHvNrhLiegI7qv9vhVG3Za4njXVNxsV2byQNFjKf6T6j41z5nW0dKkUR3DKbUpCgUqTZSSII8a1RKhlmANJrpX2obKCkJxSBCgQ271B9lR8Db/AFDlXOQ3atMcuSsGDPogRbQGb8eFCJkezrxo7EItQCmjSn2VE1+8K5VmtOxNeqaZVo6fs922tN2lAakfCqywnkCKOZV1PpXFJWA4Q6CScwrRakk+0D8aFaUeFE4dCuIT60KNCbJQU+dVPaew31ulQcICj7vDyq5BMe6D5ipJP4fiK1hNx6IkrKCdi41M5XFEc+79aoW8ODWy+tLntmFHrmEz8678kcwa5d9sWCy4hl0CzjZSfFtU/JweldGLM5SpkqFFBmtV869NYVpXUMyDVo3I3qODdhUlhdnE6xwDiRzHxHlVVmsg0mk1TA7HtnajcnKcwgGU6KChwPoan2LjmXIzqWFSFeyQJAiZHSqHuNjUOOJwzy8oV/hq/MdGyeAM2624iup4fd5LY7s63M1w5IqOilQo3tbaSyA2b3+N+PU/OqL/APHe1CXnHMxUB0CQBASPAADyqwb0bZYLob7RSltEgISkqzqkQDyuI46UiW4vCJCHQoAkmfaR3jMJVw10PlWuJNRr2eblb+43H2Dv4JDYhN/3pS1xGUzTB94KMjQfsn98qHXC4Sm5JAA5k2rdCi37G+7WFUGnHfxqhOuibE21vIqV6/GnK8OGWktpJORIFwLnifMzSR8nWBWMXybZgpcpNgD8caU7Td7hHO1G412k76s7iU8rmtkdeKNssO7zEAGrbg3yhSVA+yQfSlOx8PCRTVCBxtNvD61y5HbOo6RtJIxOGcRH+I3bxjMk9bhNcjLAiwXPVMD1rrGw3s2GaVxyj4d39Jqs7U2c1nWCi2ZRnKqNbEEVjjm46NlRQcQIP9qwEWNqbbSZgnIpFhN5B8IIoXZ7KlDvZQTpJiuqL1YpsV9nXqsgwH+aivVPMQW3R7HjS5pVMmDXMWHMpFHNIHKgWx0FHYcjlSEGNtjlWihyrdCqwRUMaMtGqP8AbKz/ANqwrk/H8zTh/oFXpNVX7V2s2zVn8DjSvVeT+s1rhdTQPo4hWawa9XpGZgVkVok1sKANgfrXW9h76KxGCKCScUgBKoF1jRLiY4nQ9fEVyOidnYwtOBYKh+LKooJSfaTmHP6VE4KSIyJyi0i0f9EeW+ShYQoDvqiYUb5TB1vejncPi2wULIebIgxrHMBVMV4ZtrDodZcyoICkhQWouZogSjVZzC2Wg/8Ar6ljsUQl0zKlg2sPcMd48jpyrJyb6PLcpS9aRXncNlMtGPyqnKel7pV0PlROwkgv9optSS13iE3CiZCR8z5VIvDKEhcrPFU3P/sKZblvlCnpuiEweoJhM8bE1cn4tlyl4sIxOPDs6g8iCOFJHVRINNtq49tSpUhSVcDwNIsW9N+dKC0TjQsx70Ctd3mMzmY8TUhwPagySLiP1nnrTPY2E7Mka5QCSLgAmxPKTzq5PR6OONItWERwrOJR3tdBAv4En1HwrTDu2nwjrUut64/Y+mX3dZ1LmGAkSkkHnqSDHnWdobOUtWYvoSgwAkok6fizcTPCqfg1qRkUlUGSLGFWuT4XFPGtql0BLwMAyFJsQeZGitfGsWqdmikJtubrrUqWiFDoMpPmSKXnYa27rSr0MeZq7HFZQRmChF+6SVf6TradJpMnerCjV1UXtlIy3umBpVxnP0XYlSR+FPr/AHr1Hq3jwEm/+w16ncvgNALaaYYc0DhxTJkUhhrQ60Y0oc6EaotDZpEkoVepQaiCTW4RSaQ7JUGkf2hNTs3EzfuA/wAq0qB+FPWxSzfBvNgMWP8AIcN+iCf0qoakhM+e61NZNbPNlKlJOqSUnxBg/KvSJIQa3rRVZBoA3rBNazXpoA6HuRjgvCKbdNkLGQ/hiFpI8DUu8rKVqDq4g2S4IlChwkapNVjdTHZQ43zIWOvun5Jpzh8C69IQgqQbKJMIHmf0vWLjUrPLyw45G+jZ7Nl71yBZQ0UOvWmrDJThkLaUFiJWkASFG6p6jTyrOyN2FIUO0eDjOvZhJE8pVNwPATagsXikYdasrWQm0tmG19VI4ERwiotS0jJtS1HYNisQFjS/KkeIXrR2OdBOdNuY/UUj2piLGOP661tFHTigONmuJcQOyMqESk2VzJA4irn9lzcv4wqEjIym/I5yRXOt3MPKga6puztNLROZI70ZlRc5ZjNxtJrHM6TSPQi0hjtbddJ7zPcP4Z7p8Pw/LwpIMIpHdUCCNavQeQsSCI8a0xGGbcEH1Go8DXLyYSjZTmQSQoknW3zUfWj0uBtpa1eylJUesCY8a12wlvDKQFuBIdUcpIiSmJz8BrrYX4Ui3r2ohDSWCoZlkKUAfdFxMczHoaajyaFVAGD3nd96FCSYNo8DypZtrGh95TgEAx42SBc8dKGdI4EcfCtGkQK6FFJ2hkeWs1vkr1MZesOqmbIoBqLUY0quVsug5lVEO4tDYzOLSgc1KCR6mq1vXtr7rhytMZ1EIRN4JBJPkAfhXJsZtBx1RW4oqUeJJJ8OgrXHi57JejtOJ30wTf8A9wUeSEqV8Yj40oxf2msj/DaWo/mKUD4Sa5KV1jNXQsEEKy/4z7TcQf8ADQ235FZ9SY+FVzaW9eKfBS4+spUCCkHKkg6gpTANIia0Kq0UIrpCskVWXnVKUVKuVEknmSZJrwSRTXeTZCsOttJI/iMMO2tBU2MwPXMlU+NMBGusisO+Nag0CN6kw2HW4oIbSVKOgSJJ/fOvYNtK3EIUsISpQBUbhIJgmuuYDAMYNBSyAFEDMs3WvxPLoLVE58TDPnWP1tiTdzcsMEPYlQUoCzSfZE/+RXveAt40zxu11aJgAaJFgBygUHtLaizPKlBxXOs1Fy3I4GpZHymM17bWB3FR0pK/js05rjiOXUVFinRqDS17E1oopG0MSJcQ+B7JpdimiSOVHsYa2Y8dPrUjab1VnZCFDjd3BwkGrOyKQ7JxyU91fd5K4f6uXjVhSY/t4a1zZLsph2BxKmzKT5cKsmE2iFi5KT0+dVZk8ab4MXrmkEW0It8gHlk5syWwUjThcn1B9KoG0tn5CAbEiT0rqu1tnIIkJhRIJKYvBnvJi4sPjVH3j2e4hwqcAKVE5VC4P5eh6V0YZ6o0bK/hGCOJNMUptWrLVEJAjXgK0bEDGvVnLXqQy6MvJPEUXgxKlcdI8I+s1XdnuNkZ86QfzKCT5AmnKCYsoAAXgpOvjpofSuKTOrghF9qZ/gM6/wCKf+Brm9XjfnCD7ulaXluDtRYqSUgFKhKYHOBVGWuSSdTXdgfgc81TM5q9NaTTLZ+wn321OtoBbScqlKcbQlJAB7xWoRYitnJLsgXk1YtxN0Xdo4gNplLSILrkWQnkOBWeA89BW+7+55fdSl19plqJW4SpQH5EGMqldZy9eFd32Nj9mbPw6WmX2QhNyQ4hSlk6rWR7Sj/YWrLLkaVR7Go2VZ/7H8MLBx09SRf0AqdW4WBYHaPkHLclxWvlWm8X2ssJlDCC4Vd0KPcbE2lSiJjwBqmYTG4VJBPabRxBulCswYaJvJSv2iJ1WfIVglka8mzoikdCwuE2bi0pbbw4daScxUElLIIBF3EwFnUZQT4Uwa3L2YbjBsnrlJB8piqo1j8SoZ8STlTACUL7NhHLO5Erjkn0NTO7+4ZkELdS4Roluco6Cbnx+FZuMv8Ak0lBVbLe/sfBIZcbGHbbbWgpc7NCUqyGyrpE6TpeuT7w7TwxxDiMGvM0jKBOa3dAIBVcgEESai3k+0511JQwjID7xifKK5+zilJczmSSe91nWujDjktyOL6iMZqkWd3FqHhQj2OHKg8VtSLJufhSt11Sjf8AtXQcsMXyHuYnNpRGysD2ixmUlKR7SlGEjxtpSvDKjUGn+wcTkSsxJiIIBBBsQQfGhmvH0g7GtxYLbUPyrBHlMGlwXBvXsWCmFJEoPqk8j0qKZI8/kak1DmwF+BF/hXRtg7PQrBs5U5TlUUqlRzgLVAyxa0QRNcqxOJMBA9pUCeU2muxbIwTf3VgdoO40iBNs2UWsZmQDXN9S6SLhGwUslJgiCP3amGEMC9uvDzoVoFS+8LaWsLDWDpeOJFVXejeQoSphtBFylajGgsQkcJ41hBObozcOLINo7wLXiFOJPdNkDjlTpbmdfOoN4tvqfDbZ0RKj1JsPhP8ANSsY9BAURpwEX6UGwZMnjf1NdigvgYzaFq3UbeVatG1YdNqGBgVmiGcGSkGRcA8eVerPki6H2HCUpBBzKI1TlSrWTMiOJ+FYK0rtlXPupUQUqJvwOmvnSTCqQU3SomOcWvaBbgaaYfGpbCSgKM2uYg2H6iuZxN7NN6NntnBvZBBAC4E5RlUCSkTAkTp9K5hXZsQtDzLiQAM7ZRoZEtm5PHU1xgV0/TSdNMxy9mQas+7GznsUHOwLKS1lJCkkKOaboKUqM92qvV4+yjFBDr8iZbTFzYhcA6GfaNbZZOMG0RFWydO5+0dR2d9ZWsaakhSQR51Ojc/GSQpWHSBqoKWsCb8E/rV4xDoAUsKJiykkWuCRJ42nhQKH0pACU5BNiIsREKCIIIMHU8TXH/JyM2WNCrBbgsQS+6t5QB7qZbRMTFhMxf2qR7S2ScyUYQFsyUOZSYlPskjqAqr1/wBSCE/xXFqJURZMAqgXibacLGaqmy9rdni1kiUuZgR4mqxzm229hKo9Eju7Bfb/AI77zjgtClkJt7sC2nGghuM1EpCvMn0PWrthkEkmbHgeXj6VtiIQc3umAoeNgsT6HpHK8fekn2RLfZRn9zG8vdCgqJnUaxI8LSOo8ghumkpm4gwbix+ldHzwY1B4GP0FBY3AwqUnyOhGuVUDTrwPxuOeXslr2UMbopnU+ZFTJ3USOsdR8qtam5EgR9evpUaAR4cY4dRV/dkQVZW7oTPL98q81sbKQFcfZPP8p5K+dW0s2M3g3/Q0KtsQUG6TwprKxAeE2UBqNZzCLEGlm8G7nZw4zKkaqTeUdRzHy8NH+HfKFBCiVTOVR1IGqVdRz403wjsmJ8LD6UnkadlnIxgS4oXiuybOUltppJU6ghLaB4ZYFtCdba6VX9vbtJSS81a4LiLAX99EWF9U6cuVE4hQBKkLKSoptcoAWFwSDJBlJ9nhw5xmkppUa4l2WrDKOSUmU3EKFzF80kCB5VzHboC5VxJJPibmPWnr2JW0MinLjMkAZstxpJGakmP004fr/wDlGCPFthl9FdDF/X50Sy3U/ZV5CIiuqzEKw5SPamIVpEzBj4xQry62WaGeN6kCyYXC9xP8QDui1rW0r1TsJGVN16DieX/vXq43I6kkf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21" name="AutoShape 28" descr="data:image/jpeg;base64,/9j/4AAQSkZJRgABAQAAAQABAAD/2wCEAAkGBxQTEhUUExQWFhUWFxcYFxgXFxQXFxUcGBUXFxcUFBcYHCggGBolHBQUITEhJSkrLi4uFx8zODMsNygtLisBCgoKDg0OGxAQGywkHyQsLCwsLCwsLCwsLCwsLCwsLCwsLCwsLCwsLCwsLCwsLCwsLCwsLCwsLCwsLCwsLCwsLP/AABEIAN8A4gMBIgACEQEDEQH/xAAcAAACAgMBAQAAAAAAAAAAAAAEBQMGAQIHAAj/xABBEAABAwIDBQUFBgQFBAMAAAABAgMRACEEEjEFBkFRYRMicYGRMkKhsdEHFFJiwfAjksLhM2OCorIVJFNyFkPx/8QAGQEAAwEBAQAAAAAAAAAAAAAAAAECAwQF/8QAJhEAAgICAgIBBAMBAAAAAAAAAAECEQMhEjEiQVEEE2FxFDKBQv/aAAwDAQACEQMRAD8ABEiicOZrYNyaJQyK50aswlsVgNXohDdb5L0yQ7CswBzogIrGGMjrRIRQIT4/DwZ515pu1FYsSfCsMo4UWM0CK0xCNKPDFRPMHypNWF0Lw1W6WKNZw5qb7vR0K2wANVt2dHlmtCzSGBBmiexipWm7iieyqlomQvLdQPscaZlqtHW7VLYIVBus9lRoZrbsqCgHsa07GmAbrymqdgLVNVGpmmZarUtUhgCUVqtujexrCmadisVutUK6zTZxmhHUVVgLclYoot16nYG7SIo1lM1FFGMARUPQdkgaFbBmt01M3HMVNjoiaTFTyawSJ1rdEGqsRGEURhmb1qogVNhn0zrQASGK92NSDEpPGvHEJqbAh7Ktw1WxfHI1j7yKdiojLdaFFbrxHSo1YgcqTGj2SpUcjQ/bHgKyXDOg9aaYNBCgKhcTNeLscPjWU4gcR8aBUahqvFutjiRUasWOVKxmwar3ZVH976Vj74eQpgT9iK1UxQy8UrnWyVrPGgDcs1EtutXc440I4tXM0mIldboF5utHVn8RoF0nmacR0E9lXqXE+NeqwMJ8aLYVwmgWxRTAk1MtooOak6UUlJqNhVFtg1FCtmGkzpRIb61lpHGpRQIicRUSbGiXVQL0KFzQgYQ3RIRQCVxoaKQ/NFDJSTUC09alK4qFTl6YjPnUycGoiYqIVKFq5migs1WwQL0OpF6LIVHGogKQ7I8hrBZqQKNbeVAiJLVeUKnR4VIUiPZPjToLAslbJamiim9h9aIcyhMRegARnDTqanLHStcIoTJFqZGCBAETx1oGLVs0uxGFuYp1iTB4W5UrxBvc0CFTmEPGKDfaAFNHSKAxKRTsYvz9BXqJ7MV6ix0AsIB40aMqSOdK2JNEgkmqaEN26KaNLcNI1pihZixpUKwtEgTwqVKvH0rTCKPEgdK0OIOiZqQMr7xjQV5op0ifn51I04o6pqTC4C/WgCFfQRUjSVchRxwfiT4UO+laTyo2Bu0m4lNqHxAEyLVP2qiIrX7vfvGRSsDDTWhoqoX8Rbu0N26jFMBgZjWoHR5GsIfvcaipFX8aQyFsTAohUJ1WkEcJE+lC4tRbZcWgZnQlXZpFyVRaANa4ptxnFIcKsQlaVqM96xM9K2xYufsDuxeE2APUVK3jYOUivn3CbWdbModcBjgoimOzd78U0rMl1XgYUPCFA1r/ABmumRZ3R7Cd4qBvGlKcWkySR9aD3W3rGORlsl5AlaZsoaZ0Tw5jhNN3QONq55Jp0xohQREjgOVjWGMSo2NBbU2t2IgIKyeREDlNI3cdi3PZAT0A+M0lF9j5LotS19aDcE1XsGcXnjOk85GgPGrG00RdRk+lDVADKa6UG80eVNFr+NA4wmNakoWGvVGpN+NeqqCw5hhPIUWllAEwIHSqSh11aZS/3TrblyvIoNvbikykPqI/MD6Vag30FHQDjWgSk6wCLWM6RWMFjQoogpIJIVoFTGkVX9loKyXCoqBUAkTpFx8aDXjG0qUlTyZ7TMSUnMkgzap43odHSA0OQrcNDkKqre2XVjMwoOxayYA6meNTYveFTSkoK2yrKM2YFMTxgcaKJotjDQ5CjcO0OVVHA7ezSAtpao7qUkzbjHOj8PttSAVPKQkaBJ7vxPGlYcWP8U6ltClqsEiSegqRlbbjaVpghQBBI4Gqli9vh5txuWySCISrNKSL2qHA7RdaTeEtgpCUm8AaX4CqE4suBYTyFRrZTyFVdO9WZSkkpEaK0APNPMVKvedKLqIXMABANuprJpt9DSHnYp5CpEMp5Cqnj96EhSSA5lBkwLG2hkUI9vO4rvoJTM2LaiI4QRxrXiwovhbbSJVlA4k15CmiYBQT5VTsXt8FjIsEkwScqh1NbYXbbYWgpKJ4SekXpUwou7QQiSAM1cf+1crViCpWmQZfLWPMirnvrsFWIZOUJU4lQcKQCM5CAkJN9YET4cqoe3tm4pxjtHsP2KUEAAK0mAbW9YrTDXJOyktFEzXrNaOJhR8/nW3Hx+n9q9AxGOw9qqwz7byNUq0/EPeSehEivonO082h1EFK0pUDGoUJFfMSjYeNdb+zXeTNhUsr0aUoZp0BJKR8SPKuf6iOuQ0XHaeCSUezeRprrSl94JxCW0ohJRM9aNXtbMciMpPDMqJ+FK3NtZXy26lKcvvCVculcD2y1Gt0MsOgKcBywCAPQ02VhU8hSDB7TbzAzAB5HnTpe1WfximJJlQ3wxCErShBhYEqjkdJqobScVMyfU063gaLmJdWlJIkQYMGANKWYnDLn2FG3I1vGkKtgASr8avU1mtfurn/AI1ehr1XaLpfAJhEuJBVyFhwUOdCYJjOvKbSa1O0pIAJCU+yPHWaj+8w5mQYq0mTZdsA05Mojun2YgKsJUTwNK07ALpzlYTndUmImI+de2dvC4knSCNDoOtSvYxQCIUD/Fzd3mQDWajJMq7LHs7ArwaXUpcSqCkkRCiDAnpSPa2AViMVA7pVA73pNb7xbSX260qGVQKQozcixAt41KMclGIaKDIKki/UgcalRa8vYE+A2A5g8QVFST2aZkcZGkVLviXHG0IIGYqBsZSZFr8Km342vkxDrY0LQHmeNbbwYtKWmx7wQ2r4WNSrclJjFuzN3HcI8hbuSFhSe6SYtNxFWV/MkJCiIX7IKTepN78eGm2FKEyf6aM2s8kJw6lWB06Smpm3LbEgTEpyN9osAIHHKK3wTXaJzJTI1mIrfeV4DALINpT6ZwKxuJjUraWASQmBfhaYqePjYWaJdK219mgqIkkQBp40HsnEJxEJShQIMRoBR+6O0Q595ie5z/1fSkO5e0U9ogXzKWfA2NVx0wTHO005SGVpVmWO7EEaxrSTZ+yFs41LabOe0CIIFpmT4cqa71bU/wC5QEXU17U6TYxRB2m0tYdJT2hASSD7PTprTVxX7DYfsFx0LWVYtvEBBUkpASFzOjhB4RGlK989pKW0pB0UCIrD2CaS6XlOtFcAjupC0W/GPa8aq28W8DcEZwT0qYxuWjZV2UPEIhccb+utQExB6/CpcQ9nlXWh1rkT6/WvTRyvslUnUfu2hq2/Za8kvuMqIHapsDxUk2A6wVelUUOkGpWnyheYEgzII1B1BHUGpnHlFoE6Z2bamAUjh++dIgohac3n1/vVo2PtRWLwyFqI7QABXJUiQoePzBpdtvZeVIVaPHSuGOnTNrBnh3xkEDx1qd4Ze9BBjnakhcIIlU2saYqxJgTcRTcaCz2FxmWyjJNgZojDtKIWMxMaa/OluIxKZgITFr8qKGPSbAkdRIFRJOtDRgsufmr1al4fiNeqKZRzWL1O2mawWjJo3AM6TXoHOj2HSRmHJJ+Ypm0n+E2r/NIi3CONA5TKrU72YzKG0kaLJ+VKTpDRHvGrNjMQSOvolNKmXz2iDyWn/kKdbYZBxLygdfoJoDYjH8UTGo18aUX4gGb6P9pjHCJiEi/RIo3fNUOtp/yWvkaxvLhJxiiLAhJv4VrvQjNiETpkbF6hP+v6GkWH7TDGHw/j/RU+/DuXCYcxxT/wNKd+NpsPNMpbeQooN4Olo1ore/EpdwTBQsLAUBKSCJCDYxoazSfjYXQbtHvbFSRyQf8AfQv2YvKyPpCQUyCVTcHLYRxorE32QkGwyp+dRfZwMrT5HekjTh3Ta9D/AKP9iE+621i0482lM9oFze8pCoile6WIKcSwP8wD1tQ2GdWjE/wxK8ygBrMyI+NCALC4FlA2ixBnhW3Fb/Iyz79rU3jVkGMyUn4R+lV44nNx11qLFMuZz2mbNxzEz8aPVsvs09ouECJAcISVQJskwSPSedNJJJEuSXbFu1MVDZCjJynLN8vW/WqyjuyVi/CrXtlsZm22krLq4UVOIKCJFglHBNjGs8zaq89hoWUk6HU2m9zWkOieafRAhwkfviK0cb7sjhrVixO7jpGdlPaJI9wgx8aTPsrbMLQpPMKBHz1qlJPoiM4y6YF2R/fwrZ1MKINGN4VJNlRynQjof0NR4xog3EHxBm+oinZdF2+zjayUIcQ57ggcZGZSgPVSqsuO3hw6gBKj0y/U1z3d9WUOH8QR5ET9RRC1VzTxpys1T0OsTiMOoz3/AEFF7OwinIyFQSfeUO6POqzE0U04oIMKUAeAJinwdaFyQwxzKELKO101OUx86k2cyXSQm4AmSMtunOkeU3JqNWKUdCq2l9KmUXVDTLP9xX+T+f8AtWaqBeXzNZrP7b+SuQwZ2etRtwnhR2D2WSRKFDyFWDY7a1pJW3kMwLzI52pvh8Iq90gco/vSllaMyqYbYqypUJ9cv1ovCbGc4iL8x+lWbD4bKTBRJ/LFR4rDrABSpIPnfxpfeb0FFZxuynQtfdkE2obC7LcQ4CW1QY5c/GrY7hlKIzKTw9mZofEYdvOD2ypn2ToD6WqlN1QWA4zAOLfKgmRAF7eVVbf/AB8PdknVKEhcc4mPQiukMm/ukRzH61xXeJ4rxT5OvaufBZAHoBV4Fct+hOWgBbh40Zs7aCmzIuDqOB8aAImtEmK7SDt2B2i3iNmgNmYGVSTqg8j9am3Qw/ZJc/NHy5VyLd/bS8M5nTdJELTwWnkevI8K7Pu66h1rtkEFChwmQRqlQ4Ecq48sHFfhlJlQwOAjFBU3zKPwNRbKwQViEHX+ID8Zq9vpYUScwQqT06ac5pfh9hhCgoupICrJEemtZOY4zQo283ldfxAHeSAhqdArLJX5SI8elK/s92cVg4zEStxSlBvNfLlMKXf3s0ieGU86fb2BMRCVBIPUHiTGk0sxG8bOCwzIIzuKbBQ2La3K1n3QTPU/GtYXwpHkZ8sskpRit3X+G28uycrpxql5UpSJGpUQLJT41SsPshx451arJVbhN6F2rtnEYtWdxRgeygSEJ6BP660w2ZtdaU5f34mtoxlFGkVkhHvY1wu7zTQnOsL/ACKKY/lrTG7OEZ3nFuW7uYyY+nzoPDuKeeCVElCe8sDiB7oA56XpptfGFQhLZHlU+SZnyny2ynrSAu2hm3yNHONlbCpUSW05kg6RMrT0tJ8qjXhzmuKlfcKUK0jKoHzBFanZLJpUY3dxCZKVpzJtopSSPAi3qDV1RuYp5ouYVYcHvNrhLiegI7qv9vhVG3Za4njXVNxsV2byQNFjKf6T6j41z5nW0dKkUR3DKbUpCgUqTZSSII8a1RKhlmANJrpX2obKCkJxSBCgQ271B9lR8Db/AFDlXOQ3atMcuSsGDPogRbQGb8eFCJkezrxo7EItQCmjSn2VE1+8K5VmtOxNeqaZVo6fs922tN2lAakfCqywnkCKOZV1PpXFJWA4Q6CScwrRakk+0D8aFaUeFE4dCuIT60KNCbJQU+dVPaew31ulQcICj7vDyq5BMe6D5ipJP4fiK1hNx6IkrKCdi41M5XFEc+79aoW8ODWy+tLntmFHrmEz8678kcwa5d9sWCy4hl0CzjZSfFtU/JweldGLM5SpkqFFBmtV869NYVpXUMyDVo3I3qODdhUlhdnE6xwDiRzHxHlVVmsg0mk1TA7HtnajcnKcwgGU6KChwPoan2LjmXIzqWFSFeyQJAiZHSqHuNjUOOJwzy8oV/hq/MdGyeAM2624iup4fd5LY7s63M1w5IqOilQo3tbaSyA2b3+N+PU/OqL/APHe1CXnHMxUB0CQBASPAADyqwb0bZYLob7RSltEgISkqzqkQDyuI46UiW4vCJCHQoAkmfaR3jMJVw10PlWuJNRr2eblb+43H2Dv4JDYhN/3pS1xGUzTB94KMjQfsn98qHXC4Sm5JAA5k2rdCi37G+7WFUGnHfxqhOuibE21vIqV6/GnK8OGWktpJORIFwLnifMzSR8nWBWMXybZgpcpNgD8caU7Td7hHO1G412k76s7iU8rmtkdeKNssO7zEAGrbg3yhSVA+yQfSlOx8PCRTVCBxtNvD61y5HbOo6RtJIxOGcRH+I3bxjMk9bhNcjLAiwXPVMD1rrGw3s2GaVxyj4d39Jqs7U2c1nWCi2ZRnKqNbEEVjjm46NlRQcQIP9qwEWNqbbSZgnIpFhN5B8IIoXZ7KlDvZQTpJiuqL1YpsV9nXqsgwH+aivVPMQW3R7HjS5pVMmDXMWHMpFHNIHKgWx0FHYcjlSEGNtjlWihyrdCqwRUMaMtGqP8AbKz/ANqwrk/H8zTh/oFXpNVX7V2s2zVn8DjSvVeT+s1rhdTQPo4hWawa9XpGZgVkVok1sKANgfrXW9h76KxGCKCScUgBKoF1jRLiY4nQ9fEVyOidnYwtOBYKh+LKooJSfaTmHP6VE4KSIyJyi0i0f9EeW+ShYQoDvqiYUb5TB1vejncPi2wULIebIgxrHMBVMV4ZtrDodZcyoICkhQWouZogSjVZzC2Wg/8Ar6ljsUQl0zKlg2sPcMd48jpyrJyb6PLcpS9aRXncNlMtGPyqnKel7pV0PlROwkgv9optSS13iE3CiZCR8z5VIvDKEhcrPFU3P/sKZblvlCnpuiEweoJhM8bE1cn4tlyl4sIxOPDs6g8iCOFJHVRINNtq49tSpUhSVcDwNIsW9N+dKC0TjQsx70Ctd3mMzmY8TUhwPagySLiP1nnrTPY2E7Mka5QCSLgAmxPKTzq5PR6OONItWERwrOJR3tdBAv4En1HwrTDu2nwjrUut64/Y+mX3dZ1LmGAkSkkHnqSDHnWdobOUtWYvoSgwAkok6fizcTPCqfg1qRkUlUGSLGFWuT4XFPGtql0BLwMAyFJsQeZGitfGsWqdmikJtubrrUqWiFDoMpPmSKXnYa27rSr0MeZq7HFZQRmChF+6SVf6TradJpMnerCjV1UXtlIy3umBpVxnP0XYlSR+FPr/AHr1Hq3jwEm/+w16ncvgNALaaYYc0DhxTJkUhhrQ60Y0oc6EaotDZpEkoVepQaiCTW4RSaQ7JUGkf2hNTs3EzfuA/wAq0qB+FPWxSzfBvNgMWP8AIcN+iCf0qoakhM+e61NZNbPNlKlJOqSUnxBg/KvSJIQa3rRVZBoA3rBNazXpoA6HuRjgvCKbdNkLGQ/hiFpI8DUu8rKVqDq4g2S4IlChwkapNVjdTHZQ43zIWOvun5Jpzh8C69IQgqQbKJMIHmf0vWLjUrPLyw45G+jZ7Nl71yBZQ0UOvWmrDJThkLaUFiJWkASFG6p6jTyrOyN2FIUO0eDjOvZhJE8pVNwPATagsXikYdasrWQm0tmG19VI4ERwiotS0jJtS1HYNisQFjS/KkeIXrR2OdBOdNuY/UUj2piLGOP661tFHTigONmuJcQOyMqESk2VzJA4irn9lzcv4wqEjIym/I5yRXOt3MPKga6puztNLROZI70ZlRc5ZjNxtJrHM6TSPQi0hjtbddJ7zPcP4Z7p8Pw/LwpIMIpHdUCCNavQeQsSCI8a0xGGbcEH1Go8DXLyYSjZTmQSQoknW3zUfWj0uBtpa1eylJUesCY8a12wlvDKQFuBIdUcpIiSmJz8BrrYX4Ui3r2ohDSWCoZlkKUAfdFxMczHoaajyaFVAGD3nd96FCSYNo8DypZtrGh95TgEAx42SBc8dKGdI4EcfCtGkQK6FFJ2hkeWs1vkr1MZesOqmbIoBqLUY0quVsug5lVEO4tDYzOLSgc1KCR6mq1vXtr7rhytMZ1EIRN4JBJPkAfhXJsZtBx1RW4oqUeJJJ8OgrXHi57JejtOJ30wTf8A9wUeSEqV8Yj40oxf2msj/DaWo/mKUD4Sa5KV1jNXQsEEKy/4z7TcQf8ADQ235FZ9SY+FVzaW9eKfBS4+spUCCkHKkg6gpTANIia0Kq0UIrpCskVWXnVKUVKuVEknmSZJrwSRTXeTZCsOttJI/iMMO2tBU2MwPXMlU+NMBGusisO+Nag0CN6kw2HW4oIbSVKOgSJJ/fOvYNtK3EIUsISpQBUbhIJgmuuYDAMYNBSyAFEDMs3WvxPLoLVE58TDPnWP1tiTdzcsMEPYlQUoCzSfZE/+RXveAt40zxu11aJgAaJFgBygUHtLaizPKlBxXOs1Fy3I4GpZHymM17bWB3FR0pK/js05rjiOXUVFinRqDS17E1oopG0MSJcQ+B7JpdimiSOVHsYa2Y8dPrUjab1VnZCFDjd3BwkGrOyKQ7JxyU91fd5K4f6uXjVhSY/t4a1zZLsph2BxKmzKT5cKsmE2iFi5KT0+dVZk8ab4MXrmkEW0It8gHlk5syWwUjThcn1B9KoG0tn5CAbEiT0rqu1tnIIkJhRIJKYvBnvJi4sPjVH3j2e4hwqcAKVE5VC4P5eh6V0YZ6o0bK/hGCOJNMUptWrLVEJAjXgK0bEDGvVnLXqQy6MvJPEUXgxKlcdI8I+s1XdnuNkZ86QfzKCT5AmnKCYsoAAXgpOvjpofSuKTOrghF9qZ/gM6/wCKf+Brm9XjfnCD7ulaXluDtRYqSUgFKhKYHOBVGWuSSdTXdgfgc81TM5q9NaTTLZ+wn321OtoBbScqlKcbQlJAB7xWoRYitnJLsgXk1YtxN0Xdo4gNplLSILrkWQnkOBWeA89BW+7+55fdSl19plqJW4SpQH5EGMqldZy9eFd32Nj9mbPw6WmX2QhNyQ4hSlk6rWR7Sj/YWrLLkaVR7Go2VZ/7H8MLBx09SRf0AqdW4WBYHaPkHLclxWvlWm8X2ssJlDCC4Vd0KPcbE2lSiJjwBqmYTG4VJBPabRxBulCswYaJvJSv2iJ1WfIVglka8mzoikdCwuE2bi0pbbw4daScxUElLIIBF3EwFnUZQT4Uwa3L2YbjBsnrlJB8piqo1j8SoZ8STlTACUL7NhHLO5Erjkn0NTO7+4ZkELdS4Roluco6Cbnx+FZuMv8Ak0lBVbLe/sfBIZcbGHbbbWgpc7NCUqyGyrpE6TpeuT7w7TwxxDiMGvM0jKBOa3dAIBVcgEESai3k+0511JQwjID7xifKK5+zilJczmSSe91nWujDjktyOL6iMZqkWd3FqHhQj2OHKg8VtSLJufhSt11Sjf8AtXQcsMXyHuYnNpRGysD2ixmUlKR7SlGEjxtpSvDKjUGn+wcTkSsxJiIIBBBsQQfGhmvH0g7GtxYLbUPyrBHlMGlwXBvXsWCmFJEoPqk8j0qKZI8/kak1DmwF+BF/hXRtg7PQrBs5U5TlUUqlRzgLVAyxa0QRNcqxOJMBA9pUCeU2muxbIwTf3VgdoO40iBNs2UWsZmQDXN9S6SLhGwUslJgiCP3amGEMC9uvDzoVoFS+8LaWsLDWDpeOJFVXejeQoSphtBFylajGgsQkcJ41hBObozcOLINo7wLXiFOJPdNkDjlTpbmdfOoN4tvqfDbZ0RKj1JsPhP8ANSsY9BAURpwEX6UGwZMnjf1NdigvgYzaFq3UbeVatG1YdNqGBgVmiGcGSkGRcA8eVerPki6H2HCUpBBzKI1TlSrWTMiOJ+FYK0rtlXPupUQUqJvwOmvnSTCqQU3SomOcWvaBbgaaYfGpbCSgKM2uYg2H6iuZxN7NN6NntnBvZBBAC4E5RlUCSkTAkTp9K5hXZsQtDzLiQAM7ZRoZEtm5PHU1xgV0/TSdNMxy9mQas+7GznsUHOwLKS1lJCkkKOaboKUqM92qvV4+yjFBDr8iZbTFzYhcA6GfaNbZZOMG0RFWydO5+0dR2d9ZWsaakhSQR51Ojc/GSQpWHSBqoKWsCb8E/rV4xDoAUsKJiykkWuCRJ42nhQKH0pACU5BNiIsREKCIIIMHU8TXH/JyM2WNCrBbgsQS+6t5QB7qZbRMTFhMxf2qR7S2ScyUYQFsyUOZSYlPskjqAqr1/wBSCE/xXFqJURZMAqgXibacLGaqmy9rdni1kiUuZgR4mqxzm229hKo9Eju7Bfb/AI77zjgtClkJt7sC2nGghuM1EpCvMn0PWrthkEkmbHgeXj6VtiIQc3umAoeNgsT6HpHK8fekn2RLfZRn9zG8vdCgqJnUaxI8LSOo8ghumkpm4gwbix+ldHzwY1B4GP0FBY3AwqUnyOhGuVUDTrwPxuOeXslr2UMbopnU+ZFTJ3USOsdR8qtam5EgR9evpUaAR4cY4dRV/dkQVZW7oTPL98q81sbKQFcfZPP8p5K+dW0s2M3g3/Q0KtsQUG6TwprKxAeE2UBqNZzCLEGlm8G7nZw4zKkaqTeUdRzHy8NH+HfKFBCiVTOVR1IGqVdRz403wjsmJ8LD6UnkadlnIxgS4oXiuybOUltppJU6ghLaB4ZYFtCdba6VX9vbtJSS81a4LiLAX99EWF9U6cuVE4hQBKkLKSoptcoAWFwSDJBlJ9nhw5xmkppUa4l2WrDKOSUmU3EKFzF80kCB5VzHboC5VxJJPibmPWnr2JW0MinLjMkAZstxpJGakmP004fr/wDlGCPFthl9FdDF/X50Sy3U/ZV5CIiuqzEKw5SPamIVpEzBj4xQry62WaGeN6kCyYXC9xP8QDui1rW0r1TsJGVN16DieX/vXq43I6kkf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22" name="AutoShape 30" descr="data:image/jpeg;base64,/9j/4AAQSkZJRgABAQAAAQABAAD/2wCEAAkGBxQTEhUUExQWFhUWFxcYFxgXFxQXFxUcGBUXFxcUFBcYHCggGBolHBQUITEhJSkrLi4uFx8zODMsNygtLisBCgoKDg0OGxAQGywkHyQsLCwsLCwsLCwsLCwsLCwsLCwsLCwsLCwsLCwsLCwsLCwsLCwsLCwsLCwsLCwsLCwsLP/AABEIAN8A4gMBIgACEQEDEQH/xAAcAAACAgMBAQAAAAAAAAAAAAAEBQMGAQIHAAj/xABBEAABAwIDBQUFBgQFBAMAAAABAgMRACEEEjEFBkFRYRMicYGRMkKhsdEHFFJiwfAjksLhM2OCorIVJFNyFkPx/8QAGQEAAwEBAQAAAAAAAAAAAAAAAAECAwQF/8QAJhEAAgICAgIBBAMBAAAAAAAAAAECEQMhEjEiQVEEE2FxFDKBQv/aAAwDAQACEQMRAD8ABEiicOZrYNyaJQyK50aswlsVgNXohDdb5L0yQ7CswBzogIrGGMjrRIRQIT4/DwZ515pu1FYsSfCsMo4UWM0CK0xCNKPDFRPMHypNWF0Lw1W6WKNZw5qb7vR0K2wANVt2dHlmtCzSGBBmiexipWm7iieyqlomQvLdQPscaZlqtHW7VLYIVBus9lRoZrbsqCgHsa07GmAbrymqdgLVNVGpmmZarUtUhgCUVqtujexrCmadisVutUK6zTZxmhHUVVgLclYoot16nYG7SIo1lM1FFGMARUPQdkgaFbBmt01M3HMVNjoiaTFTyawSJ1rdEGqsRGEURhmb1qogVNhn0zrQASGK92NSDEpPGvHEJqbAh7Ktw1WxfHI1j7yKdiojLdaFFbrxHSo1YgcqTGj2SpUcjQ/bHgKyXDOg9aaYNBCgKhcTNeLscPjWU4gcR8aBUahqvFutjiRUasWOVKxmwar3ZVH976Vj74eQpgT9iK1UxQy8UrnWyVrPGgDcs1EtutXc440I4tXM0mIldboF5utHVn8RoF0nmacR0E9lXqXE+NeqwMJ8aLYVwmgWxRTAk1MtooOak6UUlJqNhVFtg1FCtmGkzpRIb61lpHGpRQIicRUSbGiXVQL0KFzQgYQ3RIRQCVxoaKQ/NFDJSTUC09alK4qFTl6YjPnUycGoiYqIVKFq5migs1WwQL0OpF6LIVHGogKQ7I8hrBZqQKNbeVAiJLVeUKnR4VIUiPZPjToLAslbJamiim9h9aIcyhMRegARnDTqanLHStcIoTJFqZGCBAETx1oGLVs0uxGFuYp1iTB4W5UrxBvc0CFTmEPGKDfaAFNHSKAxKRTsYvz9BXqJ7MV6ix0AsIB40aMqSOdK2JNEgkmqaEN26KaNLcNI1pihZixpUKwtEgTwqVKvH0rTCKPEgdK0OIOiZqQMr7xjQV5op0ifn51I04o6pqTC4C/WgCFfQRUjSVchRxwfiT4UO+laTyo2Bu0m4lNqHxAEyLVP2qiIrX7vfvGRSsDDTWhoqoX8Rbu0N26jFMBgZjWoHR5GsIfvcaipFX8aQyFsTAohUJ1WkEcJE+lC4tRbZcWgZnQlXZpFyVRaANa4ptxnFIcKsQlaVqM96xM9K2xYufsDuxeE2APUVK3jYOUivn3CbWdbModcBjgoimOzd78U0rMl1XgYUPCFA1r/ABmumRZ3R7Cd4qBvGlKcWkySR9aD3W3rGORlsl5AlaZsoaZ0Tw5jhNN3QONq55Jp0xohQREjgOVjWGMSo2NBbU2t2IgIKyeREDlNI3cdi3PZAT0A+M0lF9j5LotS19aDcE1XsGcXnjOk85GgPGrG00RdRk+lDVADKa6UG80eVNFr+NA4wmNakoWGvVGpN+NeqqCw5hhPIUWllAEwIHSqSh11aZS/3TrblyvIoNvbikykPqI/MD6Vag30FHQDjWgSk6wCLWM6RWMFjQoogpIJIVoFTGkVX9loKyXCoqBUAkTpFx8aDXjG0qUlTyZ7TMSUnMkgzap43odHSA0OQrcNDkKqre2XVjMwoOxayYA6meNTYveFTSkoK2yrKM2YFMTxgcaKJotjDQ5CjcO0OVVHA7ezSAtpao7qUkzbjHOj8PttSAVPKQkaBJ7vxPGlYcWP8U6ltClqsEiSegqRlbbjaVpghQBBI4Gqli9vh5txuWySCISrNKSL2qHA7RdaTeEtgpCUm8AaX4CqE4suBYTyFRrZTyFVdO9WZSkkpEaK0APNPMVKvedKLqIXMABANuprJpt9DSHnYp5CpEMp5Cqnj96EhSSA5lBkwLG2hkUI9vO4rvoJTM2LaiI4QRxrXiwovhbbSJVlA4k15CmiYBQT5VTsXt8FjIsEkwScqh1NbYXbbYWgpKJ4SekXpUwou7QQiSAM1cf+1crViCpWmQZfLWPMirnvrsFWIZOUJU4lQcKQCM5CAkJN9YET4cqoe3tm4pxjtHsP2KUEAAK0mAbW9YrTDXJOyktFEzXrNaOJhR8/nW3Hx+n9q9AxGOw9qqwz7byNUq0/EPeSehEivonO082h1EFK0pUDGoUJFfMSjYeNdb+zXeTNhUsr0aUoZp0BJKR8SPKuf6iOuQ0XHaeCSUezeRprrSl94JxCW0ohJRM9aNXtbMciMpPDMqJ+FK3NtZXy26lKcvvCVculcD2y1Gt0MsOgKcBywCAPQ02VhU8hSDB7TbzAzAB5HnTpe1WfximJJlQ3wxCErShBhYEqjkdJqobScVMyfU063gaLmJdWlJIkQYMGANKWYnDLn2FG3I1vGkKtgASr8avU1mtfurn/AI1ehr1XaLpfAJhEuJBVyFhwUOdCYJjOvKbSa1O0pIAJCU+yPHWaj+8w5mQYq0mTZdsA05Mojun2YgKsJUTwNK07ALpzlYTndUmImI+de2dvC4knSCNDoOtSvYxQCIUD/Fzd3mQDWajJMq7LHs7ArwaXUpcSqCkkRCiDAnpSPa2AViMVA7pVA73pNb7xbSX260qGVQKQozcixAt41KMclGIaKDIKki/UgcalRa8vYE+A2A5g8QVFST2aZkcZGkVLviXHG0IIGYqBsZSZFr8Km342vkxDrY0LQHmeNbbwYtKWmx7wQ2r4WNSrclJjFuzN3HcI8hbuSFhSe6SYtNxFWV/MkJCiIX7IKTepN78eGm2FKEyf6aM2s8kJw6lWB06Smpm3LbEgTEpyN9osAIHHKK3wTXaJzJTI1mIrfeV4DALINpT6ZwKxuJjUraWASQmBfhaYqePjYWaJdK219mgqIkkQBp40HsnEJxEJShQIMRoBR+6O0Q595ie5z/1fSkO5e0U9ogXzKWfA2NVx0wTHO005SGVpVmWO7EEaxrSTZ+yFs41LabOe0CIIFpmT4cqa71bU/wC5QEXU17U6TYxRB2m0tYdJT2hASSD7PTprTVxX7DYfsFx0LWVYtvEBBUkpASFzOjhB4RGlK989pKW0pB0UCIrD2CaS6XlOtFcAjupC0W/GPa8aq28W8DcEZwT0qYxuWjZV2UPEIhccb+utQExB6/CpcQ9nlXWh1rkT6/WvTRyvslUnUfu2hq2/Za8kvuMqIHapsDxUk2A6wVelUUOkGpWnyheYEgzII1B1BHUGpnHlFoE6Z2bamAUjh++dIgohac3n1/vVo2PtRWLwyFqI7QABXJUiQoePzBpdtvZeVIVaPHSuGOnTNrBnh3xkEDx1qd4Ze9BBjnakhcIIlU2saYqxJgTcRTcaCz2FxmWyjJNgZojDtKIWMxMaa/OluIxKZgITFr8qKGPSbAkdRIFRJOtDRgsufmr1al4fiNeqKZRzWL1O2mawWjJo3AM6TXoHOj2HSRmHJJ+Ypm0n+E2r/NIi3CONA5TKrU72YzKG0kaLJ+VKTpDRHvGrNjMQSOvolNKmXz2iDyWn/kKdbYZBxLygdfoJoDYjH8UTGo18aUX4gGb6P9pjHCJiEi/RIo3fNUOtp/yWvkaxvLhJxiiLAhJv4VrvQjNiETpkbF6hP+v6GkWH7TDGHw/j/RU+/DuXCYcxxT/wNKd+NpsPNMpbeQooN4Olo1ore/EpdwTBQsLAUBKSCJCDYxoazSfjYXQbtHvbFSRyQf8AfQv2YvKyPpCQUyCVTcHLYRxorE32QkGwyp+dRfZwMrT5HekjTh3Ta9D/AKP9iE+621i0482lM9oFze8pCoile6WIKcSwP8wD1tQ2GdWjE/wxK8ygBrMyI+NCALC4FlA2ixBnhW3Fb/Iyz79rU3jVkGMyUn4R+lV44nNx11qLFMuZz2mbNxzEz8aPVsvs09ouECJAcISVQJskwSPSedNJJJEuSXbFu1MVDZCjJynLN8vW/WqyjuyVi/CrXtlsZm22krLq4UVOIKCJFglHBNjGs8zaq89hoWUk6HU2m9zWkOieafRAhwkfviK0cb7sjhrVixO7jpGdlPaJI9wgx8aTPsrbMLQpPMKBHz1qlJPoiM4y6YF2R/fwrZ1MKINGN4VJNlRynQjof0NR4xog3EHxBm+oinZdF2+zjayUIcQ57ggcZGZSgPVSqsuO3hw6gBKj0y/U1z3d9WUOH8QR5ET9RRC1VzTxpys1T0OsTiMOoz3/AEFF7OwinIyFQSfeUO6POqzE0U04oIMKUAeAJinwdaFyQwxzKELKO101OUx86k2cyXSQm4AmSMtunOkeU3JqNWKUdCq2l9KmUXVDTLP9xX+T+f8AtWaqBeXzNZrP7b+SuQwZ2etRtwnhR2D2WSRKFDyFWDY7a1pJW3kMwLzI52pvh8Iq90gco/vSllaMyqYbYqypUJ9cv1ovCbGc4iL8x+lWbD4bKTBRJ/LFR4rDrABSpIPnfxpfeb0FFZxuynQtfdkE2obC7LcQ4CW1QY5c/GrY7hlKIzKTw9mZofEYdvOD2ypn2ToD6WqlN1QWA4zAOLfKgmRAF7eVVbf/AB8PdknVKEhcc4mPQiukMm/ukRzH61xXeJ4rxT5OvaufBZAHoBV4Fct+hOWgBbh40Zs7aCmzIuDqOB8aAImtEmK7SDt2B2i3iNmgNmYGVSTqg8j9am3Qw/ZJc/NHy5VyLd/bS8M5nTdJELTwWnkevI8K7Pu66h1rtkEFChwmQRqlQ4Ecq48sHFfhlJlQwOAjFBU3zKPwNRbKwQViEHX+ID8Zq9vpYUScwQqT06ac5pfh9hhCgoupICrJEemtZOY4zQo283ldfxAHeSAhqdArLJX5SI8elK/s92cVg4zEStxSlBvNfLlMKXf3s0ieGU86fb2BMRCVBIPUHiTGk0sxG8bOCwzIIzuKbBQ2La3K1n3QTPU/GtYXwpHkZ8sskpRit3X+G28uycrpxql5UpSJGpUQLJT41SsPshx451arJVbhN6F2rtnEYtWdxRgeygSEJ6BP660w2ZtdaU5f34mtoxlFGkVkhHvY1wu7zTQnOsL/ACKKY/lrTG7OEZ3nFuW7uYyY+nzoPDuKeeCVElCe8sDiB7oA56XpptfGFQhLZHlU+SZnyny2ynrSAu2hm3yNHONlbCpUSW05kg6RMrT0tJ8qjXhzmuKlfcKUK0jKoHzBFanZLJpUY3dxCZKVpzJtopSSPAi3qDV1RuYp5ouYVYcHvNrhLiegI7qv9vhVG3Za4njXVNxsV2byQNFjKf6T6j41z5nW0dKkUR3DKbUpCgUqTZSSII8a1RKhlmANJrpX2obKCkJxSBCgQ271B9lR8Db/AFDlXOQ3atMcuSsGDPogRbQGb8eFCJkezrxo7EItQCmjSn2VE1+8K5VmtOxNeqaZVo6fs922tN2lAakfCqywnkCKOZV1PpXFJWA4Q6CScwrRakk+0D8aFaUeFE4dCuIT60KNCbJQU+dVPaew31ulQcICj7vDyq5BMe6D5ipJP4fiK1hNx6IkrKCdi41M5XFEc+79aoW8ODWy+tLntmFHrmEz8678kcwa5d9sWCy4hl0CzjZSfFtU/JweldGLM5SpkqFFBmtV869NYVpXUMyDVo3I3qODdhUlhdnE6xwDiRzHxHlVVmsg0mk1TA7HtnajcnKcwgGU6KChwPoan2LjmXIzqWFSFeyQJAiZHSqHuNjUOOJwzy8oV/hq/MdGyeAM2624iup4fd5LY7s63M1w5IqOilQo3tbaSyA2b3+N+PU/OqL/APHe1CXnHMxUB0CQBASPAADyqwb0bZYLob7RSltEgISkqzqkQDyuI46UiW4vCJCHQoAkmfaR3jMJVw10PlWuJNRr2eblb+43H2Dv4JDYhN/3pS1xGUzTB94KMjQfsn98qHXC4Sm5JAA5k2rdCi37G+7WFUGnHfxqhOuibE21vIqV6/GnK8OGWktpJORIFwLnifMzSR8nWBWMXybZgpcpNgD8caU7Td7hHO1G412k76s7iU8rmtkdeKNssO7zEAGrbg3yhSVA+yQfSlOx8PCRTVCBxtNvD61y5HbOo6RtJIxOGcRH+I3bxjMk9bhNcjLAiwXPVMD1rrGw3s2GaVxyj4d39Jqs7U2c1nWCi2ZRnKqNbEEVjjm46NlRQcQIP9qwEWNqbbSZgnIpFhN5B8IIoXZ7KlDvZQTpJiuqL1YpsV9nXqsgwH+aivVPMQW3R7HjS5pVMmDXMWHMpFHNIHKgWx0FHYcjlSEGNtjlWihyrdCqwRUMaMtGqP8AbKz/ANqwrk/H8zTh/oFXpNVX7V2s2zVn8DjSvVeT+s1rhdTQPo4hWawa9XpGZgVkVok1sKANgfrXW9h76KxGCKCScUgBKoF1jRLiY4nQ9fEVyOidnYwtOBYKh+LKooJSfaTmHP6VE4KSIyJyi0i0f9EeW+ShYQoDvqiYUb5TB1vejncPi2wULIebIgxrHMBVMV4ZtrDodZcyoICkhQWouZogSjVZzC2Wg/8Ar6ljsUQl0zKlg2sPcMd48jpyrJyb6PLcpS9aRXncNlMtGPyqnKel7pV0PlROwkgv9optSS13iE3CiZCR8z5VIvDKEhcrPFU3P/sKZblvlCnpuiEweoJhM8bE1cn4tlyl4sIxOPDs6g8iCOFJHVRINNtq49tSpUhSVcDwNIsW9N+dKC0TjQsx70Ctd3mMzmY8TUhwPagySLiP1nnrTPY2E7Mka5QCSLgAmxPKTzq5PR6OONItWERwrOJR3tdBAv4En1HwrTDu2nwjrUut64/Y+mX3dZ1LmGAkSkkHnqSDHnWdobOUtWYvoSgwAkok6fizcTPCqfg1qRkUlUGSLGFWuT4XFPGtql0BLwMAyFJsQeZGitfGsWqdmikJtubrrUqWiFDoMpPmSKXnYa27rSr0MeZq7HFZQRmChF+6SVf6TradJpMnerCjV1UXtlIy3umBpVxnP0XYlSR+FPr/AHr1Hq3jwEm/+w16ncvgNALaaYYc0DhxTJkUhhrQ60Y0oc6EaotDZpEkoVepQaiCTW4RSaQ7JUGkf2hNTs3EzfuA/wAq0qB+FPWxSzfBvNgMWP8AIcN+iCf0qoakhM+e61NZNbPNlKlJOqSUnxBg/KvSJIQa3rRVZBoA3rBNazXpoA6HuRjgvCKbdNkLGQ/hiFpI8DUu8rKVqDq4g2S4IlChwkapNVjdTHZQ43zIWOvun5Jpzh8C69IQgqQbKJMIHmf0vWLjUrPLyw45G+jZ7Nl71yBZQ0UOvWmrDJThkLaUFiJWkASFG6p6jTyrOyN2FIUO0eDjOvZhJE8pVNwPATagsXikYdasrWQm0tmG19VI4ERwiotS0jJtS1HYNisQFjS/KkeIXrR2OdBOdNuY/UUj2piLGOP661tFHTigONmuJcQOyMqESk2VzJA4irn9lzcv4wqEjIym/I5yRXOt3MPKga6puztNLROZI70ZlRc5ZjNxtJrHM6TSPQi0hjtbddJ7zPcP4Z7p8Pw/LwpIMIpHdUCCNavQeQsSCI8a0xGGbcEH1Go8DXLyYSjZTmQSQoknW3zUfWj0uBtpa1eylJUesCY8a12wlvDKQFuBIdUcpIiSmJz8BrrYX4Ui3r2ohDSWCoZlkKUAfdFxMczHoaajyaFVAGD3nd96FCSYNo8DypZtrGh95TgEAx42SBc8dKGdI4EcfCtGkQK6FFJ2hkeWs1vkr1MZesOqmbIoBqLUY0quVsug5lVEO4tDYzOLSgc1KCR6mq1vXtr7rhytMZ1EIRN4JBJPkAfhXJsZtBx1RW4oqUeJJJ8OgrXHi57JejtOJ30wTf8A9wUeSEqV8Yj40oxf2msj/DaWo/mKUD4Sa5KV1jNXQsEEKy/4z7TcQf8ADQ235FZ9SY+FVzaW9eKfBS4+spUCCkHKkg6gpTANIia0Kq0UIrpCskVWXnVKUVKuVEknmSZJrwSRTXeTZCsOttJI/iMMO2tBU2MwPXMlU+NMBGusisO+Nag0CN6kw2HW4oIbSVKOgSJJ/fOvYNtK3EIUsISpQBUbhIJgmuuYDAMYNBSyAFEDMs3WvxPLoLVE58TDPnWP1tiTdzcsMEPYlQUoCzSfZE/+RXveAt40zxu11aJgAaJFgBygUHtLaizPKlBxXOs1Fy3I4GpZHymM17bWB3FR0pK/js05rjiOXUVFinRqDS17E1oopG0MSJcQ+B7JpdimiSOVHsYa2Y8dPrUjab1VnZCFDjd3BwkGrOyKQ7JxyU91fd5K4f6uXjVhSY/t4a1zZLsph2BxKmzKT5cKsmE2iFi5KT0+dVZk8ab4MXrmkEW0It8gHlk5syWwUjThcn1B9KoG0tn5CAbEiT0rqu1tnIIkJhRIJKYvBnvJi4sPjVH3j2e4hwqcAKVE5VC4P5eh6V0YZ6o0bK/hGCOJNMUptWrLVEJAjXgK0bEDGvVnLXqQy6MvJPEUXgxKlcdI8I+s1XdnuNkZ86QfzKCT5AmnKCYsoAAXgpOvjpofSuKTOrghF9qZ/gM6/wCKf+Brm9XjfnCD7ulaXluDtRYqSUgFKhKYHOBVGWuSSdTXdgfgc81TM5q9NaTTLZ+wn321OtoBbScqlKcbQlJAB7xWoRYitnJLsgXk1YtxN0Xdo4gNplLSILrkWQnkOBWeA89BW+7+55fdSl19plqJW4SpQH5EGMqldZy9eFd32Nj9mbPw6WmX2QhNyQ4hSlk6rWR7Sj/YWrLLkaVR7Go2VZ/7H8MLBx09SRf0AqdW4WBYHaPkHLclxWvlWm8X2ssJlDCC4Vd0KPcbE2lSiJjwBqmYTG4VJBPabRxBulCswYaJvJSv2iJ1WfIVglka8mzoikdCwuE2bi0pbbw4daScxUElLIIBF3EwFnUZQT4Uwa3L2YbjBsnrlJB8piqo1j8SoZ8STlTACUL7NhHLO5Erjkn0NTO7+4ZkELdS4Roluco6Cbnx+FZuMv8Ak0lBVbLe/sfBIZcbGHbbbWgpc7NCUqyGyrpE6TpeuT7w7TwxxDiMGvM0jKBOa3dAIBVcgEESai3k+0511JQwjID7xifKK5+zilJczmSSe91nWujDjktyOL6iMZqkWd3FqHhQj2OHKg8VtSLJufhSt11Sjf8AtXQcsMXyHuYnNpRGysD2ixmUlKR7SlGEjxtpSvDKjUGn+wcTkSsxJiIIBBBsQQfGhmvH0g7GtxYLbUPyrBHlMGlwXBvXsWCmFJEoPqk8j0qKZI8/kak1DmwF+BF/hXRtg7PQrBs5U5TlUUqlRzgLVAyxa0QRNcqxOJMBA9pUCeU2muxbIwTf3VgdoO40iBNs2UWsZmQDXN9S6SLhGwUslJgiCP3amGEMC9uvDzoVoFS+8LaWsLDWDpeOJFVXejeQoSphtBFylajGgsQkcJ41hBObozcOLINo7wLXiFOJPdNkDjlTpbmdfOoN4tvqfDbZ0RKj1JsPhP8ANSsY9BAURpwEX6UGwZMnjf1NdigvgYzaFq3UbeVatG1YdNqGBgVmiGcGSkGRcA8eVerPki6H2HCUpBBzKI1TlSrWTMiOJ+FYK0rtlXPupUQUqJvwOmvnSTCqQU3SomOcWvaBbgaaYfGpbCSgKM2uYg2H6iuZxN7NN6NntnBvZBBAC4E5RlUCSkTAkTp9K5hXZsQtDzLiQAM7ZRoZEtm5PHU1xgV0/TSdNMxy9mQas+7GznsUHOwLKS1lJCkkKOaboKUqM92qvV4+yjFBDr8iZbTFzYhcA6GfaNbZZOMG0RFWydO5+0dR2d9ZWsaakhSQR51Ojc/GSQpWHSBqoKWsCb8E/rV4xDoAUsKJiykkWuCRJ42nhQKH0pACU5BNiIsREKCIIIMHU8TXH/JyM2WNCrBbgsQS+6t5QB7qZbRMTFhMxf2qR7S2ScyUYQFsyUOZSYlPskjqAqr1/wBSCE/xXFqJURZMAqgXibacLGaqmy9rdni1kiUuZgR4mqxzm229hKo9Eju7Bfb/AI77zjgtClkJt7sC2nGghuM1EpCvMn0PWrthkEkmbHgeXj6VtiIQc3umAoeNgsT6HpHK8fekn2RLfZRn9zG8vdCgqJnUaxI8LSOo8ghumkpm4gwbix+ldHzwY1B4GP0FBY3AwqUnyOhGuVUDTrwPxuOeXslr2UMbopnU+ZFTJ3USOsdR8qtam5EgR9evpUaAR4cY4dRV/dkQVZW7oTPL98q81sbKQFcfZPP8p5K+dW0s2M3g3/Q0KtsQUG6TwprKxAeE2UBqNZzCLEGlm8G7nZw4zKkaqTeUdRzHy8NH+HfKFBCiVTOVR1IGqVdRz403wjsmJ8LD6UnkadlnIxgS4oXiuybOUltppJU6ghLaB4ZYFtCdba6VX9vbtJSS81a4LiLAX99EWF9U6cuVE4hQBKkLKSoptcoAWFwSDJBlJ9nhw5xmkppUa4l2WrDKOSUmU3EKFzF80kCB5VzHboC5VxJJPibmPWnr2JW0MinLjMkAZstxpJGakmP004fr/wDlGCPFthl9FdDF/X50Sy3U/ZV5CIiuqzEKw5SPamIVpEzBj4xQry62WaGeN6kCyYXC9xP8QDui1rW0r1TsJGVN16DieX/vXq43I6kkf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56" name="Picture 32" descr="http://www.jenniferbrouwerdesign.com/blog/wp-content/uploads/2011/07/alone-time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50" y="3561890"/>
            <a:ext cx="1400346" cy="10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28775" y="2981325"/>
            <a:ext cx="602180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Attitude proactive exigée de la part des enquêteurs</a:t>
            </a:r>
            <a:endParaRPr lang="fr-CH" dirty="0"/>
          </a:p>
        </p:txBody>
      </p:sp>
      <p:sp>
        <p:nvSpPr>
          <p:cNvPr id="26" name="ZoneTexte 25"/>
          <p:cNvSpPr txBox="1"/>
          <p:nvPr/>
        </p:nvSpPr>
        <p:spPr>
          <a:xfrm>
            <a:off x="1619250" y="5010150"/>
            <a:ext cx="602180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Soutien et collaboration attendue des stations</a:t>
            </a:r>
            <a:endParaRPr lang="fr-CH" dirty="0"/>
          </a:p>
        </p:txBody>
      </p:sp>
      <p:sp>
        <p:nvSpPr>
          <p:cNvPr id="14" name="ZoneTexte 13"/>
          <p:cNvSpPr txBox="1"/>
          <p:nvPr/>
        </p:nvSpPr>
        <p:spPr>
          <a:xfrm>
            <a:off x="430286" y="5657850"/>
            <a:ext cx="3998839" cy="73866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smtClean="0"/>
              <a:t>Pas suffisamment d’implication de l’Office du tourisme dans le processus de collecte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smtClean="0"/>
              <a:t>Conditions de collecte rendues difficile </a:t>
            </a:r>
            <a:endParaRPr lang="fr-CH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754636" y="5600700"/>
            <a:ext cx="3998839" cy="95410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fr-CH" dirty="0"/>
              <a:t>L’Office du tourisme fait le relais auprès des prestataires de la station</a:t>
            </a:r>
          </a:p>
          <a:p>
            <a:r>
              <a:rPr lang="fr-CH" dirty="0"/>
              <a:t>Les enquêteurs travaillent dans </a:t>
            </a:r>
            <a:r>
              <a:rPr lang="fr-CH" dirty="0" smtClean="0"/>
              <a:t>des conditions propices pour inciter les hôtes à répondre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159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8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65610"/>
            <a:ext cx="8229600" cy="926780"/>
          </a:xfrm>
        </p:spPr>
        <p:txBody>
          <a:bodyPr/>
          <a:lstStyle/>
          <a:p>
            <a:r>
              <a:rPr lang="fr-CH" dirty="0" smtClean="0"/>
              <a:t>Profil des répondants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766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03.06.2016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9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648201" y="195352"/>
            <a:ext cx="419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Pays de domicile des répondants – Hiver/Été: Valais vs </a:t>
            </a:r>
            <a:r>
              <a:rPr lang="fr-CH" sz="1600" dirty="0" err="1" smtClean="0"/>
              <a:t>salzburgerland</a:t>
            </a:r>
            <a:endParaRPr lang="fr-CH" sz="1600" dirty="0"/>
          </a:p>
        </p:txBody>
      </p:sp>
      <p:graphicFrame>
        <p:nvGraphicFramePr>
          <p:cNvPr id="11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455665"/>
              </p:ext>
            </p:extLst>
          </p:nvPr>
        </p:nvGraphicFramePr>
        <p:xfrm>
          <a:off x="600075" y="657731"/>
          <a:ext cx="7534275" cy="620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14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emplatePPT_OVT">
  <a:themeElements>
    <a:clrScheme name="OVT_20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A40000"/>
      </a:accent2>
      <a:accent3>
        <a:srgbClr val="E67C3F"/>
      </a:accent3>
      <a:accent4>
        <a:srgbClr val="95AE4C"/>
      </a:accent4>
      <a:accent5>
        <a:srgbClr val="41A5BF"/>
      </a:accent5>
      <a:accent6>
        <a:srgbClr val="976F9D"/>
      </a:accent6>
      <a:hlink>
        <a:srgbClr val="C35360"/>
      </a:hlink>
      <a:folHlink>
        <a:srgbClr val="968E8E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VT_2013">
    <a:dk1>
      <a:srgbClr val="000000"/>
    </a:dk1>
    <a:lt1>
      <a:srgbClr val="FFFFFF"/>
    </a:lt1>
    <a:dk2>
      <a:srgbClr val="000000"/>
    </a:dk2>
    <a:lt2>
      <a:srgbClr val="808080"/>
    </a:lt2>
    <a:accent1>
      <a:srgbClr val="E2001A"/>
    </a:accent1>
    <a:accent2>
      <a:srgbClr val="A40000"/>
    </a:accent2>
    <a:accent3>
      <a:srgbClr val="E67C3F"/>
    </a:accent3>
    <a:accent4>
      <a:srgbClr val="95AE4C"/>
    </a:accent4>
    <a:accent5>
      <a:srgbClr val="41A5BF"/>
    </a:accent5>
    <a:accent6>
      <a:srgbClr val="976F9D"/>
    </a:accent6>
    <a:hlink>
      <a:srgbClr val="C35360"/>
    </a:hlink>
    <a:folHlink>
      <a:srgbClr val="968E8E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1028</Words>
  <Application>Microsoft Office PowerPoint</Application>
  <PresentationFormat>On-screen Show (4:3)</PresentationFormat>
  <Paragraphs>292</Paragraphs>
  <Slides>50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FR_templatePPT_OVT</vt:lpstr>
      <vt:lpstr>Custom Design</vt:lpstr>
      <vt:lpstr>      Enquête «à l’écoute de nos hôtes» 2013-2014  Analyse descriptive   Valais       </vt:lpstr>
      <vt:lpstr>Contenu </vt:lpstr>
      <vt:lpstr>Rappel du contexte de l’enquête et de la collecte des données</vt:lpstr>
      <vt:lpstr>PowerPoint Presentation</vt:lpstr>
      <vt:lpstr> Organisation : Lieux d’enquêtes</vt:lpstr>
      <vt:lpstr>Organisation  L’enquête via le questionnaire</vt:lpstr>
      <vt:lpstr>Le succès de la collecte des données dépend autant du team d’enquêteurs que de la collaboration active des stations</vt:lpstr>
      <vt:lpstr>Profil des répondants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 amont du séjour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séjour et les activités pratiquées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L’image de la destination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 sous-titre</dc:title>
  <dc:creator>Chloé H-Droz</dc:creator>
  <cp:lastModifiedBy>nic</cp:lastModifiedBy>
  <cp:revision>466</cp:revision>
  <cp:lastPrinted>2015-02-23T08:40:35Z</cp:lastPrinted>
  <dcterms:created xsi:type="dcterms:W3CDTF">2014-11-26T10:02:54Z</dcterms:created>
  <dcterms:modified xsi:type="dcterms:W3CDTF">2016-06-03T09:38:13Z</dcterms:modified>
</cp:coreProperties>
</file>