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8" r:id="rId2"/>
    <p:sldId id="267" r:id="rId3"/>
    <p:sldId id="271" r:id="rId4"/>
    <p:sldId id="369" r:id="rId5"/>
    <p:sldId id="275" r:id="rId6"/>
    <p:sldId id="341" r:id="rId7"/>
    <p:sldId id="339" r:id="rId8"/>
    <p:sldId id="309" r:id="rId9"/>
    <p:sldId id="311" r:id="rId10"/>
    <p:sldId id="342" r:id="rId11"/>
    <p:sldId id="315" r:id="rId12"/>
    <p:sldId id="371" r:id="rId13"/>
    <p:sldId id="348" r:id="rId14"/>
    <p:sldId id="370" r:id="rId15"/>
    <p:sldId id="351" r:id="rId16"/>
    <p:sldId id="372" r:id="rId17"/>
    <p:sldId id="286" r:id="rId18"/>
    <p:sldId id="337" r:id="rId19"/>
    <p:sldId id="361" r:id="rId20"/>
    <p:sldId id="374" r:id="rId21"/>
    <p:sldId id="362" r:id="rId22"/>
    <p:sldId id="363" r:id="rId23"/>
    <p:sldId id="364" r:id="rId24"/>
    <p:sldId id="365" r:id="rId25"/>
    <p:sldId id="375" r:id="rId26"/>
    <p:sldId id="376" r:id="rId27"/>
    <p:sldId id="377" r:id="rId28"/>
    <p:sldId id="331" r:id="rId29"/>
    <p:sldId id="333" r:id="rId30"/>
    <p:sldId id="378" r:id="rId31"/>
    <p:sldId id="379" r:id="rId32"/>
    <p:sldId id="380" r:id="rId33"/>
    <p:sldId id="381" r:id="rId34"/>
    <p:sldId id="382" r:id="rId35"/>
    <p:sldId id="383" r:id="rId36"/>
    <p:sldId id="384" r:id="rId37"/>
  </p:sldIdLst>
  <p:sldSz cx="9144000" cy="6858000" type="screen4x3"/>
  <p:notesSz cx="7099300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as Deletroz" initials="ND" lastIdx="2" clrIdx="0"/>
  <p:cmAuthor id="1" name="Roland Schegg" initials="RS" lastIdx="3" clrIdx="1">
    <p:extLst/>
  </p:cmAuthor>
  <p:cmAuthor id="2" name="Emeline Hébert" initials="EH" lastIdx="12" clrIdx="2">
    <p:extLst>
      <p:ext uri="{19B8F6BF-5375-455C-9EA6-DF929625EA0E}">
        <p15:presenceInfo xmlns:p15="http://schemas.microsoft.com/office/powerpoint/2012/main" userId="S-1-5-21-355394590-2582885020-3653915598-13060" providerId="AD"/>
      </p:ext>
    </p:extLst>
  </p:cmAuthor>
  <p:cmAuthor id="3" name="Nicolas Délétroz" initials="ND" lastIdx="8" clrIdx="3">
    <p:extLst>
      <p:ext uri="{19B8F6BF-5375-455C-9EA6-DF929625EA0E}">
        <p15:presenceInfo xmlns:p15="http://schemas.microsoft.com/office/powerpoint/2012/main" userId="Nicolas Délétro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8166"/>
    <a:srgbClr val="9F876A"/>
    <a:srgbClr val="E6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2027" autoAdjust="0"/>
  </p:normalViewPr>
  <p:slideViewPr>
    <p:cSldViewPr snapToGrid="0" snapToObjects="1">
      <p:cViewPr varScale="1">
        <p:scale>
          <a:sx n="81" d="100"/>
          <a:sy n="81" d="100"/>
        </p:scale>
        <p:origin x="59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7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land.schegg\Dropbox\HEVs\3_Outils%20de%20Mgt%20et%20Observation\0_projets%20en%20cours\0_Obs%202012\2%20Veille%20et%20analyse\DMO%20Survey%202018\DMO%20Survey%20Figuren%202018_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land.schegg\Dropbox\HEVs\3_Outils%20de%20Mgt%20et%20Observation\0_projets%20en%20cours\0_Obs%202012\2%20Veille%20et%20analyse\DMO%20Survey%202018\DMO%20Survey%20Figuren%202018_v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land.schegg\Dropbox\HEVs\3_Outils%20de%20Mgt%20et%20Observation\0_projets%20en%20cours\0_Obs%202012\2%20Veille%20et%20analyse\DMO%20Survey%202018\DMO%20Survey%20Figuren%202018_v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land.schegg\Dropbox\HEVs\3_Outils%20de%20Mgt%20et%20Observation\0_projets%20en%20cours\0_Obs%202012\2%20Veille%20et%20analyse\DMO%20Survey%202018\Auswertung\DMO%20Survey%20Figuren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land.schegg\Dropbox\HEVs\3_Outils%20de%20Mgt%20et%20Observation\0_projets%20en%20cours\0_Obs%202012\2%20Veille%20et%20analyse\DMO%20Survey%202018\Auswertung\DMO%20Survey%20Figuren%20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xine.leis\Desktop\Copy%20of%20DMO%20Survey%20Figuren%202018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'INternetnutzung CH'!$A$2:$A$6</c:f>
              <c:strCache>
                <c:ptCount val="5"/>
                <c:pt idx="0">
                  <c:v>Mobile Social Media Nutzer</c:v>
                </c:pt>
                <c:pt idx="1">
                  <c:v>Social Media Nutzer</c:v>
                </c:pt>
                <c:pt idx="2">
                  <c:v>Mobilfunknutzer</c:v>
                </c:pt>
                <c:pt idx="3">
                  <c:v>Internetnutzer</c:v>
                </c:pt>
                <c:pt idx="4">
                  <c:v>Gesamtbevölkerung</c:v>
                </c:pt>
              </c:strCache>
            </c:strRef>
          </c:cat>
          <c:val>
            <c:numRef>
              <c:f>'INternetnutzung CH'!$B$2:$B$6</c:f>
              <c:numCache>
                <c:formatCode>General</c:formatCode>
                <c:ptCount val="5"/>
                <c:pt idx="0">
                  <c:v>3.7</c:v>
                </c:pt>
                <c:pt idx="1">
                  <c:v>4.4000000000000004</c:v>
                </c:pt>
                <c:pt idx="2">
                  <c:v>6.63</c:v>
                </c:pt>
                <c:pt idx="3">
                  <c:v>7.61</c:v>
                </c:pt>
                <c:pt idx="4">
                  <c:v>8.51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7-4F8B-8672-A8241DCA5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0994792"/>
        <c:axId val="380992168"/>
      </c:barChart>
      <c:catAx>
        <c:axId val="380994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992168"/>
        <c:crosses val="autoZero"/>
        <c:auto val="1"/>
        <c:lblAlgn val="ctr"/>
        <c:lblOffset val="100"/>
        <c:noMultiLvlLbl val="0"/>
      </c:catAx>
      <c:valAx>
        <c:axId val="380992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99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'presence adaptée internet mobil'!$A$24:$A$26</c:f>
              <c:strCache>
                <c:ptCount val="3"/>
                <c:pt idx="0">
                  <c:v>Nein</c:v>
                </c:pt>
                <c:pt idx="1">
                  <c:v>Ja, separate Version als mobile Website</c:v>
                </c:pt>
                <c:pt idx="2">
                  <c:v>Ja, Website im responsive Design</c:v>
                </c:pt>
              </c:strCache>
            </c:strRef>
          </c:cat>
          <c:val>
            <c:numRef>
              <c:f>'presence adaptée internet mobil'!$B$24:$B$26</c:f>
              <c:numCache>
                <c:formatCode>0%</c:formatCode>
                <c:ptCount val="3"/>
                <c:pt idx="0">
                  <c:v>4.8192771084337352E-2</c:v>
                </c:pt>
                <c:pt idx="1">
                  <c:v>0.10843373493975904</c:v>
                </c:pt>
                <c:pt idx="2">
                  <c:v>0.87951807228915657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2-439F-B737-F0F2C2B1C5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01342832"/>
        <c:axId val="601346440"/>
      </c:barChart>
      <c:catAx>
        <c:axId val="60134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1346440"/>
        <c:crosses val="autoZero"/>
        <c:auto val="1"/>
        <c:lblAlgn val="ctr"/>
        <c:lblOffset val="100"/>
        <c:noMultiLvlLbl val="0"/>
      </c:catAx>
      <c:valAx>
        <c:axId val="601346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134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'appli consacrée destination'!$A$27:$A$29</c:f>
              <c:strCache>
                <c:ptCount val="3"/>
                <c:pt idx="0">
                  <c:v>Ja, mehrere Apps</c:v>
                </c:pt>
                <c:pt idx="1">
                  <c:v>Ja, eine einzige App</c:v>
                </c:pt>
                <c:pt idx="2">
                  <c:v>Nein</c:v>
                </c:pt>
              </c:strCache>
            </c:strRef>
          </c:cat>
          <c:val>
            <c:numRef>
              <c:f>'appli consacrée destination'!$B$27:$B$29</c:f>
              <c:numCache>
                <c:formatCode>0%</c:formatCode>
                <c:ptCount val="3"/>
                <c:pt idx="0">
                  <c:v>9.7560975609756101E-2</c:v>
                </c:pt>
                <c:pt idx="1">
                  <c:v>0.15853658536585366</c:v>
                </c:pt>
                <c:pt idx="2">
                  <c:v>0.74390243902439024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7-4EF2-9B99-A306A0ACBA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7884568"/>
        <c:axId val="457876368"/>
      </c:barChart>
      <c:catAx>
        <c:axId val="457884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7876368"/>
        <c:crosses val="autoZero"/>
        <c:auto val="1"/>
        <c:lblAlgn val="ctr"/>
        <c:lblOffset val="100"/>
        <c:noMultiLvlLbl val="0"/>
      </c:catAx>
      <c:valAx>
        <c:axId val="457876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78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'tech utilisee DMO CH'!$E$31:$E$50</c:f>
              <c:strCache>
                <c:ptCount val="20"/>
                <c:pt idx="0">
                  <c:v>Smart-Contracts via Blockchain</c:v>
                </c:pt>
                <c:pt idx="1">
                  <c:v>Kryptowährung (z.B. Bitcoin)</c:v>
                </c:pt>
                <c:pt idx="2">
                  <c:v>Beacons</c:v>
                </c:pt>
                <c:pt idx="3">
                  <c:v>3D-Visualisierung (Holografie)</c:v>
                </c:pt>
                <c:pt idx="4">
                  <c:v>Andere Technologien</c:v>
                </c:pt>
                <c:pt idx="5">
                  <c:v>Erweiterte Realität (augmented Reality AR)</c:v>
                </c:pt>
                <c:pt idx="6">
                  <c:v>Künstliche Intelligenz (Chatbot etc.)</c:v>
                </c:pt>
                <c:pt idx="7">
                  <c:v>Dynamic packaging</c:v>
                </c:pt>
                <c:pt idx="8">
                  <c:v>Dynamic pricing / revenue management</c:v>
                </c:pt>
                <c:pt idx="9">
                  <c:v>Virtuelle Realität (VR)</c:v>
                </c:pt>
                <c:pt idx="10">
                  <c:v>Business intelligence (z.B. interaktive Dashboards)</c:v>
                </c:pt>
                <c:pt idx="11">
                  <c:v>Digitale Gästekarte</c:v>
                </c:pt>
                <c:pt idx="12">
                  <c:v>Market intelligence</c:v>
                </c:pt>
                <c:pt idx="13">
                  <c:v>Big Data (Datenanalyse)</c:v>
                </c:pt>
                <c:pt idx="14">
                  <c:v>Interaktive Terminals, Touchscreens</c:v>
                </c:pt>
                <c:pt idx="15">
                  <c:v>Videos 360° </c:v>
                </c:pt>
                <c:pt idx="16">
                  <c:v>Ortsbasierte Services (Lokalisierung auf Karten, Wegbeschreibungen, etc.)</c:v>
                </c:pt>
                <c:pt idx="17">
                  <c:v>Destination Management System DMS (Deskline, Tomas, etc.)</c:v>
                </c:pt>
                <c:pt idx="18">
                  <c:v>CRM / eCRM</c:v>
                </c:pt>
                <c:pt idx="19">
                  <c:v>QR codes</c:v>
                </c:pt>
              </c:strCache>
            </c:strRef>
          </c:cat>
          <c:val>
            <c:numRef>
              <c:f>'tech utilisee DMO CH'!$G$31:$G$50</c:f>
              <c:numCache>
                <c:formatCode>0%</c:formatCode>
                <c:ptCount val="20"/>
                <c:pt idx="0">
                  <c:v>0</c:v>
                </c:pt>
                <c:pt idx="1">
                  <c:v>1.282051282051282E-2</c:v>
                </c:pt>
                <c:pt idx="2">
                  <c:v>2.564102564102564E-2</c:v>
                </c:pt>
                <c:pt idx="3">
                  <c:v>3.8461538461538464E-2</c:v>
                </c:pt>
                <c:pt idx="4">
                  <c:v>3.8461538461538464E-2</c:v>
                </c:pt>
                <c:pt idx="5">
                  <c:v>7.6923076923076927E-2</c:v>
                </c:pt>
                <c:pt idx="6">
                  <c:v>8.9743589743589744E-2</c:v>
                </c:pt>
                <c:pt idx="7">
                  <c:v>0.11538461538461539</c:v>
                </c:pt>
                <c:pt idx="8">
                  <c:v>0.11538461538461539</c:v>
                </c:pt>
                <c:pt idx="9">
                  <c:v>0.15384615384615385</c:v>
                </c:pt>
                <c:pt idx="10">
                  <c:v>0.15384615384615385</c:v>
                </c:pt>
                <c:pt idx="11">
                  <c:v>0.19230769230769232</c:v>
                </c:pt>
                <c:pt idx="12">
                  <c:v>0.20512820512820512</c:v>
                </c:pt>
                <c:pt idx="13">
                  <c:v>0.21794871794871795</c:v>
                </c:pt>
                <c:pt idx="14">
                  <c:v>0.28205128205128205</c:v>
                </c:pt>
                <c:pt idx="15">
                  <c:v>0.44871794871794873</c:v>
                </c:pt>
                <c:pt idx="16">
                  <c:v>0.44871794871794873</c:v>
                </c:pt>
                <c:pt idx="17">
                  <c:v>0.52564102564102566</c:v>
                </c:pt>
                <c:pt idx="18">
                  <c:v>0.55128205128205132</c:v>
                </c:pt>
                <c:pt idx="19">
                  <c:v>0.64102564102564108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E-4A7F-BFF4-D7C482D508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99140728"/>
        <c:axId val="5999855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'tech utilisee DMO CH'!$E$31:$E$50</c15:sqref>
                        </c15:formulaRef>
                      </c:ext>
                    </c:extLst>
                    <c:strCache>
                      <c:ptCount val="20"/>
                      <c:pt idx="0">
                        <c:v>Smart-Contracts via Blockchain</c:v>
                      </c:pt>
                      <c:pt idx="1">
                        <c:v>Kryptowährung (z.B. Bitcoin)</c:v>
                      </c:pt>
                      <c:pt idx="2">
                        <c:v>Beacons</c:v>
                      </c:pt>
                      <c:pt idx="3">
                        <c:v>3D-Visualisierung (Holografie)</c:v>
                      </c:pt>
                      <c:pt idx="4">
                        <c:v>Andere Technologien</c:v>
                      </c:pt>
                      <c:pt idx="5">
                        <c:v>Erweiterte Realität (augmented Reality AR)</c:v>
                      </c:pt>
                      <c:pt idx="6">
                        <c:v>Künstliche Intelligenz (Chatbot etc.)</c:v>
                      </c:pt>
                      <c:pt idx="7">
                        <c:v>Dynamic packaging</c:v>
                      </c:pt>
                      <c:pt idx="8">
                        <c:v>Dynamic pricing / revenue management</c:v>
                      </c:pt>
                      <c:pt idx="9">
                        <c:v>Virtuelle Realität (VR)</c:v>
                      </c:pt>
                      <c:pt idx="10">
                        <c:v>Business intelligence (z.B. interaktive Dashboards)</c:v>
                      </c:pt>
                      <c:pt idx="11">
                        <c:v>Digitale Gästekarte</c:v>
                      </c:pt>
                      <c:pt idx="12">
                        <c:v>Market intelligence</c:v>
                      </c:pt>
                      <c:pt idx="13">
                        <c:v>Big Data (Datenanalyse)</c:v>
                      </c:pt>
                      <c:pt idx="14">
                        <c:v>Interaktive Terminals, Touchscreens</c:v>
                      </c:pt>
                      <c:pt idx="15">
                        <c:v>Videos 360° </c:v>
                      </c:pt>
                      <c:pt idx="16">
                        <c:v>Ortsbasierte Services (Lokalisierung auf Karten, Wegbeschreibungen, etc.)</c:v>
                      </c:pt>
                      <c:pt idx="17">
                        <c:v>Destination Management System DMS (Deskline, Tomas, etc.)</c:v>
                      </c:pt>
                      <c:pt idx="18">
                        <c:v>CRM / eCRM</c:v>
                      </c:pt>
                      <c:pt idx="19">
                        <c:v>QR codes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'tech utilisee DMO CH'!$F$31:$F$50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3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9</c:v>
                      </c:pt>
                      <c:pt idx="8">
                        <c:v>9</c:v>
                      </c:pt>
                      <c:pt idx="9">
                        <c:v>12</c:v>
                      </c:pt>
                      <c:pt idx="10">
                        <c:v>12</c:v>
                      </c:pt>
                      <c:pt idx="11">
                        <c:v>15</c:v>
                      </c:pt>
                      <c:pt idx="12">
                        <c:v>16</c:v>
                      </c:pt>
                      <c:pt idx="13">
                        <c:v>17</c:v>
                      </c:pt>
                      <c:pt idx="14">
                        <c:v>22</c:v>
                      </c:pt>
                      <c:pt idx="15">
                        <c:v>35</c:v>
                      </c:pt>
                      <c:pt idx="16">
                        <c:v>35</c:v>
                      </c:pt>
                      <c:pt idx="17">
                        <c:v>41</c:v>
                      </c:pt>
                      <c:pt idx="18">
                        <c:v>43</c:v>
                      </c:pt>
                      <c:pt idx="19">
                        <c:v>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B6E-4A7F-BFF4-D7C482D50834}"/>
                  </c:ext>
                </c:extLst>
              </c15:ser>
            </c15:filteredBarSeries>
          </c:ext>
        </c:extLst>
      </c:barChart>
      <c:catAx>
        <c:axId val="599140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9985568"/>
        <c:crosses val="autoZero"/>
        <c:auto val="1"/>
        <c:lblAlgn val="ctr"/>
        <c:lblOffset val="100"/>
        <c:noMultiLvlLbl val="0"/>
      </c:catAx>
      <c:valAx>
        <c:axId val="59998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9140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'pt d''accès wifi gratuit 15 &amp;17'!$B$38</c:f>
              <c:strCache>
                <c:ptCount val="1"/>
                <c:pt idx="0">
                  <c:v>2017 (n=89)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'pt d''accès wifi gratuit 15 &amp;17'!$A$39:$A$43</c:f>
              <c:strCache>
                <c:ptCount val="4"/>
                <c:pt idx="0">
                  <c:v>Ja, fast in der gesamten Destination</c:v>
                </c:pt>
                <c:pt idx="1">
                  <c:v>Nein</c:v>
                </c:pt>
                <c:pt idx="2">
                  <c:v>Ja, aber nur im Tourismusbüro</c:v>
                </c:pt>
                <c:pt idx="3">
                  <c:v>Ja, an bestimmten Orten in der Destination (Stadtzentrum, Sehenswürdigkeiten, Skigebiet, etc.)</c:v>
                </c:pt>
              </c:strCache>
              <c:extLst/>
            </c:strRef>
          </c:cat>
          <c:val>
            <c:numRef>
              <c:f>'pt d''accès wifi gratuit 15 &amp;17'!$B$39:$B$43</c:f>
              <c:numCache>
                <c:formatCode>0%</c:formatCode>
                <c:ptCount val="4"/>
                <c:pt idx="0">
                  <c:v>3.3707865168539325E-2</c:v>
                </c:pt>
                <c:pt idx="1">
                  <c:v>0.10112359550561797</c:v>
                </c:pt>
                <c:pt idx="2">
                  <c:v>0.33707865168539325</c:v>
                </c:pt>
                <c:pt idx="3">
                  <c:v>0.5280898876404494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155-4BF0-BE85-BC290037760D}"/>
            </c:ext>
          </c:extLst>
        </c:ser>
        <c:ser>
          <c:idx val="1"/>
          <c:order val="1"/>
          <c:tx>
            <c:strRef>
              <c:f>'pt d''accès wifi gratuit 15 &amp;17'!$C$38</c:f>
              <c:strCache>
                <c:ptCount val="1"/>
                <c:pt idx="0">
                  <c:v>2015 (n=40)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'pt d''accès wifi gratuit 15 &amp;17'!$A$39:$A$43</c:f>
              <c:strCache>
                <c:ptCount val="4"/>
                <c:pt idx="0">
                  <c:v>Ja, fast in der gesamten Destination</c:v>
                </c:pt>
                <c:pt idx="1">
                  <c:v>Nein</c:v>
                </c:pt>
                <c:pt idx="2">
                  <c:v>Ja, aber nur im Tourismusbüro</c:v>
                </c:pt>
                <c:pt idx="3">
                  <c:v>Ja, an bestimmten Orten in der Destination (Stadtzentrum, Sehenswürdigkeiten, Skigebiet, etc.)</c:v>
                </c:pt>
              </c:strCache>
              <c:extLst/>
            </c:strRef>
          </c:cat>
          <c:val>
            <c:numRef>
              <c:f>'pt d''accès wifi gratuit 15 &amp;17'!$C$39:$C$43</c:f>
              <c:numCache>
                <c:formatCode>0%</c:formatCode>
                <c:ptCount val="4"/>
                <c:pt idx="0">
                  <c:v>2.5000000000000001E-2</c:v>
                </c:pt>
                <c:pt idx="1">
                  <c:v>0.15</c:v>
                </c:pt>
                <c:pt idx="2">
                  <c:v>0.22500000000000001</c:v>
                </c:pt>
                <c:pt idx="3">
                  <c:v>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155-4BF0-BE85-BC2900377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7834408"/>
        <c:axId val="457834080"/>
      </c:barChart>
      <c:catAx>
        <c:axId val="457834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7834080"/>
        <c:crosses val="autoZero"/>
        <c:auto val="1"/>
        <c:lblAlgn val="ctr"/>
        <c:lblOffset val="100"/>
        <c:noMultiLvlLbl val="0"/>
      </c:catAx>
      <c:valAx>
        <c:axId val="45783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783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'suivi reputation 2015 &amp; 2017'!$B$24</c:f>
              <c:strCache>
                <c:ptCount val="1"/>
                <c:pt idx="0">
                  <c:v>2017 (n=83)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'suivi reputation 2015 &amp; 2017'!$A$25:$A$26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'suivi reputation 2015 &amp; 2017'!$B$25:$B$26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A-4E42-BCB4-9FC889635697}"/>
            </c:ext>
          </c:extLst>
        </c:ser>
        <c:ser>
          <c:idx val="1"/>
          <c:order val="1"/>
          <c:tx>
            <c:strRef>
              <c:f>'suivi reputation 2015 &amp; 2017'!$C$24</c:f>
              <c:strCache>
                <c:ptCount val="1"/>
                <c:pt idx="0">
                  <c:v>2015 (n=56)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'suivi reputation 2015 &amp; 2017'!$A$25:$A$26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'suivi reputation 2015 &amp; 2017'!$C$25:$C$26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A-4E42-BCB4-9FC889635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7846544"/>
        <c:axId val="457847200"/>
      </c:barChart>
      <c:catAx>
        <c:axId val="45784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7847200"/>
        <c:crosses val="autoZero"/>
        <c:auto val="1"/>
        <c:lblAlgn val="ctr"/>
        <c:lblOffset val="100"/>
        <c:noMultiLvlLbl val="0"/>
      </c:catAx>
      <c:valAx>
        <c:axId val="457847200"/>
        <c:scaling>
          <c:orientation val="minMax"/>
          <c:max val="0.7000000000000000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784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'recolte données segment 15 &amp; 17'!$B$11</c:f>
              <c:strCache>
                <c:ptCount val="1"/>
                <c:pt idx="0">
                  <c:v>2017 (n=85)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'recolte données segment 15 &amp; 17'!$A$12:$A$13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'recolte données segment 15 &amp; 17'!$B$12:$B$13</c:f>
              <c:numCache>
                <c:formatCode>0%</c:formatCode>
                <c:ptCount val="2"/>
                <c:pt idx="0">
                  <c:v>0.50600000000000001</c:v>
                </c:pt>
                <c:pt idx="1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3-4C7D-92EE-8FFB3DC307FF}"/>
            </c:ext>
          </c:extLst>
        </c:ser>
        <c:ser>
          <c:idx val="1"/>
          <c:order val="1"/>
          <c:tx>
            <c:strRef>
              <c:f>'recolte données segment 15 &amp; 17'!$C$11</c:f>
              <c:strCache>
                <c:ptCount val="1"/>
                <c:pt idx="0">
                  <c:v>2015 (n=41)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'recolte données segment 15 &amp; 17'!$A$12:$A$13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'recolte données segment 15 &amp; 17'!$C$12:$C$13</c:f>
              <c:numCache>
                <c:formatCode>0%</c:formatCode>
                <c:ptCount val="2"/>
                <c:pt idx="0">
                  <c:v>0.48799999999999999</c:v>
                </c:pt>
                <c:pt idx="1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3-4C7D-92EE-8FFB3DC30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9839136"/>
        <c:axId val="459844384"/>
      </c:barChart>
      <c:catAx>
        <c:axId val="45983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9844384"/>
        <c:crosses val="autoZero"/>
        <c:auto val="1"/>
        <c:lblAlgn val="ctr"/>
        <c:lblOffset val="100"/>
        <c:noMultiLvlLbl val="0"/>
      </c:catAx>
      <c:valAx>
        <c:axId val="459844384"/>
        <c:scaling>
          <c:orientation val="minMax"/>
          <c:max val="0.7000000000000000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983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'recolte données segment 15 &amp; 17'!$P$28:$P$37</c:f>
              <c:strCache>
                <c:ptCount val="10"/>
                <c:pt idx="0">
                  <c:v>Broschürenbestellung</c:v>
                </c:pt>
                <c:pt idx="1">
                  <c:v>Via WLAN Zugang</c:v>
                </c:pt>
                <c:pt idx="2">
                  <c:v>Gästekarte</c:v>
                </c:pt>
                <c:pt idx="3">
                  <c:v>Event Reservationen</c:v>
                </c:pt>
                <c:pt idx="4">
                  <c:v>Wettbewerb</c:v>
                </c:pt>
                <c:pt idx="5">
                  <c:v>App</c:v>
                </c:pt>
                <c:pt idx="6">
                  <c:v>Facelift / Facebook</c:v>
                </c:pt>
                <c:pt idx="7">
                  <c:v>Social Media</c:v>
                </c:pt>
                <c:pt idx="8">
                  <c:v>Google Analytics</c:v>
                </c:pt>
                <c:pt idx="9">
                  <c:v>Newsletter / eCRM</c:v>
                </c:pt>
              </c:strCache>
            </c:strRef>
          </c:cat>
          <c:val>
            <c:numRef>
              <c:f>'recolte données segment 15 &amp; 17'!$Q$28:$Q$37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9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A-45AB-A8DF-B8CE20052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7469064"/>
        <c:axId val="447466440"/>
      </c:barChart>
      <c:catAx>
        <c:axId val="447469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7466440"/>
        <c:crosses val="autoZero"/>
        <c:auto val="1"/>
        <c:lblAlgn val="ctr"/>
        <c:lblOffset val="100"/>
        <c:noMultiLvlLbl val="0"/>
      </c:catAx>
      <c:valAx>
        <c:axId val="447466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7469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'open data dispo 2015 &amp; 2017'!$B$28</c:f>
              <c:strCache>
                <c:ptCount val="1"/>
                <c:pt idx="0">
                  <c:v>2017 (n=84)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'open data dispo 2015 &amp; 2017'!$A$29:$A$30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'open data dispo 2015 &amp; 2017'!$B$29:$B$30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A-4C5A-9DDC-3E7FFFDF5E8B}"/>
            </c:ext>
          </c:extLst>
        </c:ser>
        <c:ser>
          <c:idx val="1"/>
          <c:order val="1"/>
          <c:tx>
            <c:strRef>
              <c:f>'open data dispo 2015 &amp; 2017'!$C$28</c:f>
              <c:strCache>
                <c:ptCount val="1"/>
                <c:pt idx="0">
                  <c:v>2015 (n=39)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'open data dispo 2015 &amp; 2017'!$A$29:$A$30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'open data dispo 2015 &amp; 2017'!$C$29:$C$30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DA-4C5A-9DDC-3E7FFFDF5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9834544"/>
        <c:axId val="459835200"/>
      </c:barChart>
      <c:catAx>
        <c:axId val="45983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9835200"/>
        <c:crosses val="autoZero"/>
        <c:auto val="1"/>
        <c:lblAlgn val="ctr"/>
        <c:lblOffset val="100"/>
        <c:noMultiLvlLbl val="0"/>
      </c:catAx>
      <c:valAx>
        <c:axId val="45983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983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'instal-distrib capteurs 15 &amp;17'!$B$22</c:f>
              <c:strCache>
                <c:ptCount val="1"/>
                <c:pt idx="0">
                  <c:v>2017 (n=82)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'instal-distrib capteurs 15 &amp;17'!$A$23:$A$24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'instal-distrib capteurs 15 &amp;17'!$B$23:$B$24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9-4DAC-880F-245B60457A7F}"/>
            </c:ext>
          </c:extLst>
        </c:ser>
        <c:ser>
          <c:idx val="1"/>
          <c:order val="1"/>
          <c:tx>
            <c:strRef>
              <c:f>'instal-distrib capteurs 15 &amp;17'!$C$22</c:f>
              <c:strCache>
                <c:ptCount val="1"/>
                <c:pt idx="0">
                  <c:v>2015 (n=41)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'instal-distrib capteurs 15 &amp;17'!$A$23:$A$24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'instal-distrib capteurs 15 &amp;17'!$C$23:$C$24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9-4DAC-880F-245B60457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9697328"/>
        <c:axId val="599697656"/>
      </c:barChart>
      <c:catAx>
        <c:axId val="59969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9697656"/>
        <c:crosses val="autoZero"/>
        <c:auto val="1"/>
        <c:lblAlgn val="ctr"/>
        <c:lblOffset val="100"/>
        <c:noMultiLvlLbl val="0"/>
      </c:catAx>
      <c:valAx>
        <c:axId val="599697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969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'SoMe active user CH 2017'!$A$2:$A$11</c:f>
              <c:strCache>
                <c:ptCount val="10"/>
                <c:pt idx="0">
                  <c:v>Twitter </c:v>
                </c:pt>
                <c:pt idx="1">
                  <c:v>Xing</c:v>
                </c:pt>
                <c:pt idx="2">
                  <c:v>Pinterest</c:v>
                </c:pt>
                <c:pt idx="3">
                  <c:v>Google+</c:v>
                </c:pt>
                <c:pt idx="4">
                  <c:v>Snapchat</c:v>
                </c:pt>
                <c:pt idx="5">
                  <c:v>LinkedIn</c:v>
                </c:pt>
                <c:pt idx="6">
                  <c:v>Instagram </c:v>
                </c:pt>
                <c:pt idx="7">
                  <c:v>Facebook.com </c:v>
                </c:pt>
                <c:pt idx="8">
                  <c:v>YouTube</c:v>
                </c:pt>
                <c:pt idx="9">
                  <c:v>WhatsApp</c:v>
                </c:pt>
              </c:strCache>
            </c:strRef>
          </c:cat>
          <c:val>
            <c:numRef>
              <c:f>'SoMe active user CH 2017'!$B$2:$B$11</c:f>
              <c:numCache>
                <c:formatCode>General</c:formatCode>
                <c:ptCount val="10"/>
                <c:pt idx="0">
                  <c:v>0.8</c:v>
                </c:pt>
                <c:pt idx="1">
                  <c:v>0.9</c:v>
                </c:pt>
                <c:pt idx="2">
                  <c:v>1.1000000000000001</c:v>
                </c:pt>
                <c:pt idx="3">
                  <c:v>1.25</c:v>
                </c:pt>
                <c:pt idx="4">
                  <c:v>1.26</c:v>
                </c:pt>
                <c:pt idx="5">
                  <c:v>1.4</c:v>
                </c:pt>
                <c:pt idx="6">
                  <c:v>1.8</c:v>
                </c:pt>
                <c:pt idx="7">
                  <c:v>3.7</c:v>
                </c:pt>
                <c:pt idx="8">
                  <c:v>5.0999999999999996</c:v>
                </c:pt>
                <c:pt idx="9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7-4D9C-A658-D15C10E74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0994792"/>
        <c:axId val="380992168"/>
      </c:barChart>
      <c:catAx>
        <c:axId val="380994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992168"/>
        <c:crosses val="autoZero"/>
        <c:auto val="1"/>
        <c:lblAlgn val="ctr"/>
        <c:lblOffset val="100"/>
        <c:noMultiLvlLbl val="0"/>
      </c:catAx>
      <c:valAx>
        <c:axId val="380992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099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Daten!$B$6:$B$25</c:f>
              <c:strCache>
                <c:ptCount val="20"/>
                <c:pt idx="0">
                  <c:v>Facebook</c:v>
                </c:pt>
                <c:pt idx="1">
                  <c:v>YouTube*</c:v>
                </c:pt>
                <c:pt idx="2">
                  <c:v>Twitter*</c:v>
                </c:pt>
                <c:pt idx="3">
                  <c:v>LinkedIn</c:v>
                </c:pt>
                <c:pt idx="4">
                  <c:v>Xing</c:v>
                </c:pt>
                <c:pt idx="5">
                  <c:v>Google+</c:v>
                </c:pt>
                <c:pt idx="6">
                  <c:v>Blog</c:v>
                </c:pt>
                <c:pt idx="7">
                  <c:v>Instagram</c:v>
                </c:pt>
                <c:pt idx="8">
                  <c:v>Slideshare u.a.</c:v>
                </c:pt>
                <c:pt idx="9">
                  <c:v>Bewertungsseiten</c:v>
                </c:pt>
                <c:pt idx="10">
                  <c:v>Flickr*</c:v>
                </c:pt>
                <c:pt idx="11">
                  <c:v>Communities Web</c:v>
                </c:pt>
                <c:pt idx="12">
                  <c:v>Interne Blogs</c:v>
                </c:pt>
                <c:pt idx="13">
                  <c:v>Pinterest</c:v>
                </c:pt>
                <c:pt idx="14">
                  <c:v>Livestreaming</c:v>
                </c:pt>
                <c:pt idx="15">
                  <c:v>Chat-Dienste</c:v>
                </c:pt>
                <c:pt idx="16">
                  <c:v>Foursquare*</c:v>
                </c:pt>
                <c:pt idx="17">
                  <c:v>Vine</c:v>
                </c:pt>
                <c:pt idx="18">
                  <c:v>Snapchat</c:v>
                </c:pt>
                <c:pt idx="19">
                  <c:v>Social Bookmarks</c:v>
                </c:pt>
              </c:strCache>
            </c:strRef>
          </c:cat>
          <c:val>
            <c:numRef>
              <c:f>Daten!$C$6:$C$25</c:f>
              <c:numCache>
                <c:formatCode>#,##0</c:formatCode>
                <c:ptCount val="20"/>
                <c:pt idx="0">
                  <c:v>87</c:v>
                </c:pt>
                <c:pt idx="1">
                  <c:v>87</c:v>
                </c:pt>
                <c:pt idx="2">
                  <c:v>75</c:v>
                </c:pt>
                <c:pt idx="3">
                  <c:v>62</c:v>
                </c:pt>
                <c:pt idx="4">
                  <c:v>62</c:v>
                </c:pt>
                <c:pt idx="5">
                  <c:v>53</c:v>
                </c:pt>
                <c:pt idx="6">
                  <c:v>44</c:v>
                </c:pt>
                <c:pt idx="7">
                  <c:v>36</c:v>
                </c:pt>
                <c:pt idx="8">
                  <c:v>29</c:v>
                </c:pt>
                <c:pt idx="9">
                  <c:v>29</c:v>
                </c:pt>
                <c:pt idx="10">
                  <c:v>21</c:v>
                </c:pt>
                <c:pt idx="11">
                  <c:v>20</c:v>
                </c:pt>
                <c:pt idx="12">
                  <c:v>18</c:v>
                </c:pt>
                <c:pt idx="13">
                  <c:v>16</c:v>
                </c:pt>
                <c:pt idx="14">
                  <c:v>14</c:v>
                </c:pt>
                <c:pt idx="15">
                  <c:v>13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8-43A5-AACE-4405A81B0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3379192"/>
        <c:axId val="293379976"/>
      </c:barChart>
      <c:catAx>
        <c:axId val="293379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379976"/>
        <c:crosses val="autoZero"/>
        <c:auto val="1"/>
        <c:lblAlgn val="ctr"/>
        <c:lblOffset val="100"/>
        <c:noMultiLvlLbl val="0"/>
      </c:catAx>
      <c:valAx>
        <c:axId val="2933799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37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'SoMe 2017'!$A$5:$A$24</c:f>
              <c:strCache>
                <c:ptCount val="20"/>
                <c:pt idx="0">
                  <c:v>Renren</c:v>
                </c:pt>
                <c:pt idx="1">
                  <c:v>Tumblr</c:v>
                </c:pt>
                <c:pt idx="2">
                  <c:v>Qzone</c:v>
                </c:pt>
                <c:pt idx="3">
                  <c:v>Yelp</c:v>
                </c:pt>
                <c:pt idx="4">
                  <c:v>Line</c:v>
                </c:pt>
                <c:pt idx="5">
                  <c:v>Anderes</c:v>
                </c:pt>
                <c:pt idx="6">
                  <c:v>Whatsapp for COMPANIES</c:v>
                </c:pt>
                <c:pt idx="7">
                  <c:v>Snapchat</c:v>
                </c:pt>
                <c:pt idx="8">
                  <c:v>Sina Weibo</c:v>
                </c:pt>
                <c:pt idx="9">
                  <c:v>WeChat</c:v>
                </c:pt>
                <c:pt idx="10">
                  <c:v>Xing</c:v>
                </c:pt>
                <c:pt idx="11">
                  <c:v>Flickr</c:v>
                </c:pt>
                <c:pt idx="12">
                  <c:v>Pinterest</c:v>
                </c:pt>
                <c:pt idx="13">
                  <c:v>TripAdvisor</c:v>
                </c:pt>
                <c:pt idx="14">
                  <c:v>Google+</c:v>
                </c:pt>
                <c:pt idx="15">
                  <c:v>LinkedIn</c:v>
                </c:pt>
                <c:pt idx="16">
                  <c:v>Twitter</c:v>
                </c:pt>
                <c:pt idx="17">
                  <c:v>Youtube</c:v>
                </c:pt>
                <c:pt idx="18">
                  <c:v>Instagram</c:v>
                </c:pt>
                <c:pt idx="19">
                  <c:v>Facebook</c:v>
                </c:pt>
              </c:strCache>
            </c:strRef>
          </c:cat>
          <c:val>
            <c:numRef>
              <c:f>'SoMe 2017'!$C$5:$C$24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8.9285714285714281E-3</c:v>
                </c:pt>
                <c:pt idx="4">
                  <c:v>8.9285714285714281E-3</c:v>
                </c:pt>
                <c:pt idx="5">
                  <c:v>1.7857142857142856E-2</c:v>
                </c:pt>
                <c:pt idx="6">
                  <c:v>2.6785714285714284E-2</c:v>
                </c:pt>
                <c:pt idx="7">
                  <c:v>5.3571428571428568E-2</c:v>
                </c:pt>
                <c:pt idx="8">
                  <c:v>7.1428571428571425E-2</c:v>
                </c:pt>
                <c:pt idx="9">
                  <c:v>0.10714285714285714</c:v>
                </c:pt>
                <c:pt idx="10">
                  <c:v>0.11607142857142858</c:v>
                </c:pt>
                <c:pt idx="11">
                  <c:v>0.14285714285714285</c:v>
                </c:pt>
                <c:pt idx="12">
                  <c:v>0.1875</c:v>
                </c:pt>
                <c:pt idx="13">
                  <c:v>0.2857142857142857</c:v>
                </c:pt>
                <c:pt idx="14">
                  <c:v>0.33035714285714285</c:v>
                </c:pt>
                <c:pt idx="15">
                  <c:v>0.3392857142857143</c:v>
                </c:pt>
                <c:pt idx="16">
                  <c:v>0.6517857142857143</c:v>
                </c:pt>
                <c:pt idx="17">
                  <c:v>0.6607142857142857</c:v>
                </c:pt>
                <c:pt idx="18">
                  <c:v>0.8660714285714286</c:v>
                </c:pt>
                <c:pt idx="19">
                  <c:v>0.9910714285714286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E-4EBA-9CE3-31FEE6DD0F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1371608"/>
        <c:axId val="251372784"/>
      </c:barChart>
      <c:catAx>
        <c:axId val="25137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1372784"/>
        <c:crosses val="autoZero"/>
        <c:auto val="1"/>
        <c:lblAlgn val="ctr"/>
        <c:lblOffset val="100"/>
        <c:noMultiLvlLbl val="0"/>
      </c:catAx>
      <c:valAx>
        <c:axId val="25137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137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'SoMe 2015-2017'!$B$1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'SoMe 2015-2017'!$A$2:$A$14</c:f>
              <c:strCache>
                <c:ptCount val="13"/>
                <c:pt idx="0">
                  <c:v>Yelp</c:v>
                </c:pt>
                <c:pt idx="1">
                  <c:v>Xing</c:v>
                </c:pt>
                <c:pt idx="2">
                  <c:v>Snapchat</c:v>
                </c:pt>
                <c:pt idx="3">
                  <c:v>Sina Weibo</c:v>
                </c:pt>
                <c:pt idx="4">
                  <c:v>Flickr</c:v>
                </c:pt>
                <c:pt idx="5">
                  <c:v>TripAdvisor</c:v>
                </c:pt>
                <c:pt idx="6">
                  <c:v>LinkedIn</c:v>
                </c:pt>
                <c:pt idx="7">
                  <c:v>Pinterest</c:v>
                </c:pt>
                <c:pt idx="8">
                  <c:v>Google+</c:v>
                </c:pt>
                <c:pt idx="9">
                  <c:v>Twitter</c:v>
                </c:pt>
                <c:pt idx="10">
                  <c:v>YouTube</c:v>
                </c:pt>
                <c:pt idx="11">
                  <c:v>Instagram</c:v>
                </c:pt>
                <c:pt idx="12">
                  <c:v>Facebook</c:v>
                </c:pt>
              </c:strCache>
            </c:strRef>
          </c:cat>
          <c:val>
            <c:numRef>
              <c:f>'SoMe 2015-2017'!$B$2:$B$14</c:f>
              <c:numCache>
                <c:formatCode>0%</c:formatCode>
                <c:ptCount val="13"/>
                <c:pt idx="0">
                  <c:v>0.01</c:v>
                </c:pt>
                <c:pt idx="1">
                  <c:v>0.12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0.14000000000000001</c:v>
                </c:pt>
                <c:pt idx="5">
                  <c:v>0.28999999999999998</c:v>
                </c:pt>
                <c:pt idx="6">
                  <c:v>0.34</c:v>
                </c:pt>
                <c:pt idx="7">
                  <c:v>0.19</c:v>
                </c:pt>
                <c:pt idx="8">
                  <c:v>0.33</c:v>
                </c:pt>
                <c:pt idx="9">
                  <c:v>0.65</c:v>
                </c:pt>
                <c:pt idx="10">
                  <c:v>0.66</c:v>
                </c:pt>
                <c:pt idx="11">
                  <c:v>0.87</c:v>
                </c:pt>
                <c:pt idx="1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0-466F-AE1D-6CA7F7D3152B}"/>
            </c:ext>
          </c:extLst>
        </c:ser>
        <c:ser>
          <c:idx val="1"/>
          <c:order val="1"/>
          <c:tx>
            <c:strRef>
              <c:f>'SoMe 2015-2017'!$C$1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'SoMe 2015-2017'!$A$2:$A$14</c:f>
              <c:strCache>
                <c:ptCount val="13"/>
                <c:pt idx="0">
                  <c:v>Yelp</c:v>
                </c:pt>
                <c:pt idx="1">
                  <c:v>Xing</c:v>
                </c:pt>
                <c:pt idx="2">
                  <c:v>Snapchat</c:v>
                </c:pt>
                <c:pt idx="3">
                  <c:v>Sina Weibo</c:v>
                </c:pt>
                <c:pt idx="4">
                  <c:v>Flickr</c:v>
                </c:pt>
                <c:pt idx="5">
                  <c:v>TripAdvisor</c:v>
                </c:pt>
                <c:pt idx="6">
                  <c:v>LinkedIn</c:v>
                </c:pt>
                <c:pt idx="7">
                  <c:v>Pinterest</c:v>
                </c:pt>
                <c:pt idx="8">
                  <c:v>Google+</c:v>
                </c:pt>
                <c:pt idx="9">
                  <c:v>Twitter</c:v>
                </c:pt>
                <c:pt idx="10">
                  <c:v>YouTube</c:v>
                </c:pt>
                <c:pt idx="11">
                  <c:v>Instagram</c:v>
                </c:pt>
                <c:pt idx="12">
                  <c:v>Facebook</c:v>
                </c:pt>
              </c:strCache>
            </c:strRef>
          </c:cat>
          <c:val>
            <c:numRef>
              <c:f>'SoMe 2015-2017'!$C$2:$C$14</c:f>
              <c:numCache>
                <c:formatCode>0%</c:formatCode>
                <c:ptCount val="13"/>
                <c:pt idx="0">
                  <c:v>0.01</c:v>
                </c:pt>
                <c:pt idx="1">
                  <c:v>0.06</c:v>
                </c:pt>
                <c:pt idx="2">
                  <c:v>0.08</c:v>
                </c:pt>
                <c:pt idx="3">
                  <c:v>0.09</c:v>
                </c:pt>
                <c:pt idx="4">
                  <c:v>0.19</c:v>
                </c:pt>
                <c:pt idx="5">
                  <c:v>0.2</c:v>
                </c:pt>
                <c:pt idx="6">
                  <c:v>0.22</c:v>
                </c:pt>
                <c:pt idx="7">
                  <c:v>0.27</c:v>
                </c:pt>
                <c:pt idx="8">
                  <c:v>0.4</c:v>
                </c:pt>
                <c:pt idx="9">
                  <c:v>0.64</c:v>
                </c:pt>
                <c:pt idx="10">
                  <c:v>0.71</c:v>
                </c:pt>
                <c:pt idx="11">
                  <c:v>0.77</c:v>
                </c:pt>
                <c:pt idx="1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0-466F-AE1D-6CA7F7D3152B}"/>
            </c:ext>
          </c:extLst>
        </c:ser>
        <c:ser>
          <c:idx val="2"/>
          <c:order val="2"/>
          <c:tx>
            <c:strRef>
              <c:f>'SoMe 2015-2017'!$D$1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'SoMe 2015-2017'!$A$2:$A$14</c:f>
              <c:strCache>
                <c:ptCount val="13"/>
                <c:pt idx="0">
                  <c:v>Yelp</c:v>
                </c:pt>
                <c:pt idx="1">
                  <c:v>Xing</c:v>
                </c:pt>
                <c:pt idx="2">
                  <c:v>Snapchat</c:v>
                </c:pt>
                <c:pt idx="3">
                  <c:v>Sina Weibo</c:v>
                </c:pt>
                <c:pt idx="4">
                  <c:v>Flickr</c:v>
                </c:pt>
                <c:pt idx="5">
                  <c:v>TripAdvisor</c:v>
                </c:pt>
                <c:pt idx="6">
                  <c:v>LinkedIn</c:v>
                </c:pt>
                <c:pt idx="7">
                  <c:v>Pinterest</c:v>
                </c:pt>
                <c:pt idx="8">
                  <c:v>Google+</c:v>
                </c:pt>
                <c:pt idx="9">
                  <c:v>Twitter</c:v>
                </c:pt>
                <c:pt idx="10">
                  <c:v>YouTube</c:v>
                </c:pt>
                <c:pt idx="11">
                  <c:v>Instagram</c:v>
                </c:pt>
                <c:pt idx="12">
                  <c:v>Facebook</c:v>
                </c:pt>
              </c:strCache>
            </c:strRef>
          </c:cat>
          <c:val>
            <c:numRef>
              <c:f>'SoMe 2015-2017'!$D$2:$D$14</c:f>
              <c:numCache>
                <c:formatCode>0.0%</c:formatCode>
                <c:ptCount val="13"/>
                <c:pt idx="0">
                  <c:v>0.02</c:v>
                </c:pt>
                <c:pt idx="1">
                  <c:v>0.184</c:v>
                </c:pt>
                <c:pt idx="2">
                  <c:v>0.184</c:v>
                </c:pt>
                <c:pt idx="3">
                  <c:v>0.14299999999999999</c:v>
                </c:pt>
                <c:pt idx="4">
                  <c:v>0.28599999999999998</c:v>
                </c:pt>
                <c:pt idx="5">
                  <c:v>0.30599999999999999</c:v>
                </c:pt>
                <c:pt idx="6">
                  <c:v>0.34699999999999998</c:v>
                </c:pt>
                <c:pt idx="7">
                  <c:v>0.36699999999999999</c:v>
                </c:pt>
                <c:pt idx="8">
                  <c:v>0.73499999999999999</c:v>
                </c:pt>
                <c:pt idx="9">
                  <c:v>0.77600000000000002</c:v>
                </c:pt>
                <c:pt idx="10">
                  <c:v>0.79600000000000004</c:v>
                </c:pt>
                <c:pt idx="11">
                  <c:v>0.77600000000000002</c:v>
                </c:pt>
                <c:pt idx="1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60-466F-AE1D-6CA7F7D31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0406488"/>
        <c:axId val="460400584"/>
      </c:barChart>
      <c:catAx>
        <c:axId val="460406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0400584"/>
        <c:crosses val="autoZero"/>
        <c:auto val="1"/>
        <c:lblAlgn val="ctr"/>
        <c:lblOffset val="100"/>
        <c:noMultiLvlLbl val="0"/>
      </c:catAx>
      <c:valAx>
        <c:axId val="4604005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040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'SoME Ziele'!$C$4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'SoME Ziele'!$A$5:$A$10</c:f>
              <c:strCache>
                <c:ptCount val="6"/>
                <c:pt idx="0">
                  <c:v>Andere Ziele</c:v>
                </c:pt>
                <c:pt idx="1">
                  <c:v>Customer Insight generieren (z.B. Bedürfnisse der Gäste/potenziellen Gäste kennenlernen)</c:v>
                </c:pt>
                <c:pt idx="2">
                  <c:v>Aktive Nutzung als Feedback/Service-Kanal</c:v>
                </c:pt>
                <c:pt idx="3">
                  <c:v>Website-Traffic generieren</c:v>
                </c:pt>
                <c:pt idx="4">
                  <c:v>Engagement / Interkation mit der Destination steigern (Brand Engagement)</c:v>
                </c:pt>
                <c:pt idx="5">
                  <c:v>Bekanntheit der Destination steigern (Brand Awareness)</c:v>
                </c:pt>
              </c:strCache>
            </c:strRef>
          </c:cat>
          <c:val>
            <c:numRef>
              <c:f>'SoME Ziele'!$C$5:$C$10</c:f>
              <c:numCache>
                <c:formatCode>0%</c:formatCode>
                <c:ptCount val="6"/>
                <c:pt idx="0">
                  <c:v>0.04</c:v>
                </c:pt>
                <c:pt idx="1">
                  <c:v>0.18</c:v>
                </c:pt>
                <c:pt idx="2">
                  <c:v>0.44</c:v>
                </c:pt>
                <c:pt idx="3">
                  <c:v>0.46</c:v>
                </c:pt>
                <c:pt idx="4">
                  <c:v>0.8035714285714286</c:v>
                </c:pt>
                <c:pt idx="5">
                  <c:v>0.9464285714285714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5-4756-A563-1117CC4D51B1}"/>
            </c:ext>
          </c:extLst>
        </c:ser>
        <c:ser>
          <c:idx val="1"/>
          <c:order val="1"/>
          <c:tx>
            <c:strRef>
              <c:f>'SoME Ziele'!$D$4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'SoME Ziele'!$A$5:$A$10</c:f>
              <c:strCache>
                <c:ptCount val="6"/>
                <c:pt idx="0">
                  <c:v>Andere Ziele</c:v>
                </c:pt>
                <c:pt idx="1">
                  <c:v>Customer Insight generieren (z.B. Bedürfnisse der Gäste/potenziellen Gäste kennenlernen)</c:v>
                </c:pt>
                <c:pt idx="2">
                  <c:v>Aktive Nutzung als Feedback/Service-Kanal</c:v>
                </c:pt>
                <c:pt idx="3">
                  <c:v>Website-Traffic generieren</c:v>
                </c:pt>
                <c:pt idx="4">
                  <c:v>Engagement / Interkation mit der Destination steigern (Brand Engagement)</c:v>
                </c:pt>
                <c:pt idx="5">
                  <c:v>Bekanntheit der Destination steigern (Brand Awareness)</c:v>
                </c:pt>
              </c:strCache>
            </c:strRef>
          </c:cat>
          <c:val>
            <c:numRef>
              <c:f>'SoME Ziele'!$D$5:$D$10</c:f>
              <c:numCache>
                <c:formatCode>0.0%</c:formatCode>
                <c:ptCount val="6"/>
                <c:pt idx="0">
                  <c:v>4.3956043956043959E-2</c:v>
                </c:pt>
                <c:pt idx="1">
                  <c:v>0.2087912087912088</c:v>
                </c:pt>
                <c:pt idx="2">
                  <c:v>0.32967032967032966</c:v>
                </c:pt>
                <c:pt idx="3">
                  <c:v>0.49450549450549453</c:v>
                </c:pt>
                <c:pt idx="4">
                  <c:v>0.86813186813186816</c:v>
                </c:pt>
                <c:pt idx="5">
                  <c:v>0.87912087912087911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5-4756-A563-1117CC4D51B1}"/>
            </c:ext>
          </c:extLst>
        </c:ser>
        <c:ser>
          <c:idx val="2"/>
          <c:order val="2"/>
          <c:tx>
            <c:strRef>
              <c:f>'SoME Ziele'!$E$4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'SoME Ziele'!$A$5:$A$10</c:f>
              <c:strCache>
                <c:ptCount val="6"/>
                <c:pt idx="0">
                  <c:v>Andere Ziele</c:v>
                </c:pt>
                <c:pt idx="1">
                  <c:v>Customer Insight generieren (z.B. Bedürfnisse der Gäste/potenziellen Gäste kennenlernen)</c:v>
                </c:pt>
                <c:pt idx="2">
                  <c:v>Aktive Nutzung als Feedback/Service-Kanal</c:v>
                </c:pt>
                <c:pt idx="3">
                  <c:v>Website-Traffic generieren</c:v>
                </c:pt>
                <c:pt idx="4">
                  <c:v>Engagement / Interkation mit der Destination steigern (Brand Engagement)</c:v>
                </c:pt>
                <c:pt idx="5">
                  <c:v>Bekanntheit der Destination steigern (Brand Awareness)</c:v>
                </c:pt>
              </c:strCache>
            </c:strRef>
          </c:cat>
          <c:val>
            <c:numRef>
              <c:f>'SoME Ziele'!$E$5:$E$10</c:f>
              <c:numCache>
                <c:formatCode>0.0%</c:formatCode>
                <c:ptCount val="6"/>
                <c:pt idx="0">
                  <c:v>0.128</c:v>
                </c:pt>
                <c:pt idx="1">
                  <c:v>0.23100000000000001</c:v>
                </c:pt>
                <c:pt idx="2">
                  <c:v>0.25600000000000001</c:v>
                </c:pt>
                <c:pt idx="3">
                  <c:v>0.35899999999999999</c:v>
                </c:pt>
                <c:pt idx="4">
                  <c:v>0.82099999999999995</c:v>
                </c:pt>
                <c:pt idx="5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5-4756-A563-1117CC4D51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0820896"/>
        <c:axId val="570814664"/>
      </c:barChart>
      <c:catAx>
        <c:axId val="570820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0814664"/>
        <c:crosses val="autoZero"/>
        <c:auto val="1"/>
        <c:lblAlgn val="ctr"/>
        <c:lblOffset val="100"/>
        <c:noMultiLvlLbl val="0"/>
      </c:catAx>
      <c:valAx>
        <c:axId val="570814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082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'Monitoring SoMe'!$N$6:$N$11</c:f>
              <c:strCache>
                <c:ptCount val="6"/>
                <c:pt idx="0">
                  <c:v>Mehrmals im Monat</c:v>
                </c:pt>
                <c:pt idx="1">
                  <c:v>Nie oder selten</c:v>
                </c:pt>
                <c:pt idx="2">
                  <c:v>Einmal pro Woche</c:v>
                </c:pt>
                <c:pt idx="3">
                  <c:v>Mehrmals pro Woche</c:v>
                </c:pt>
                <c:pt idx="4">
                  <c:v>Einmal täglich</c:v>
                </c:pt>
                <c:pt idx="5">
                  <c:v>Einmal im Monat</c:v>
                </c:pt>
              </c:strCache>
            </c:strRef>
          </c:cat>
          <c:val>
            <c:numRef>
              <c:f>'Monitoring SoMe'!$P$6:$P$11</c:f>
              <c:numCache>
                <c:formatCode>0%</c:formatCode>
                <c:ptCount val="6"/>
                <c:pt idx="0">
                  <c:v>0.11428571428571428</c:v>
                </c:pt>
                <c:pt idx="1">
                  <c:v>0.11428571428571428</c:v>
                </c:pt>
                <c:pt idx="2">
                  <c:v>0.14285714285714285</c:v>
                </c:pt>
                <c:pt idx="3">
                  <c:v>0.16190476190476191</c:v>
                </c:pt>
                <c:pt idx="4">
                  <c:v>0.17142857142857143</c:v>
                </c:pt>
                <c:pt idx="5">
                  <c:v>0.29523809523809524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3-4A94-9000-30EDD272C9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7988744"/>
        <c:axId val="467989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'Monitoring SoMe'!$N$6:$N$11</c15:sqref>
                        </c15:formulaRef>
                      </c:ext>
                    </c:extLst>
                    <c:strCache>
                      <c:ptCount val="6"/>
                      <c:pt idx="0">
                        <c:v>Mehrmals im Monat</c:v>
                      </c:pt>
                      <c:pt idx="1">
                        <c:v>Nie oder selten</c:v>
                      </c:pt>
                      <c:pt idx="2">
                        <c:v>Einmal pro Woche</c:v>
                      </c:pt>
                      <c:pt idx="3">
                        <c:v>Mehrmals pro Woche</c:v>
                      </c:pt>
                      <c:pt idx="4">
                        <c:v>Einmal täglich</c:v>
                      </c:pt>
                      <c:pt idx="5">
                        <c:v>Einmal im Monat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'Monitoring SoMe'!$O$6:$O$11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12</c:v>
                      </c:pt>
                      <c:pt idx="1">
                        <c:v>12</c:v>
                      </c:pt>
                      <c:pt idx="2">
                        <c:v>15</c:v>
                      </c:pt>
                      <c:pt idx="3">
                        <c:v>17</c:v>
                      </c:pt>
                      <c:pt idx="4">
                        <c:v>18</c:v>
                      </c:pt>
                      <c:pt idx="5">
                        <c:v>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053-4A94-9000-30EDD272C9C5}"/>
                  </c:ext>
                </c:extLst>
              </c15:ser>
            </c15:filteredBarSeries>
          </c:ext>
        </c:extLst>
      </c:barChart>
      <c:catAx>
        <c:axId val="467988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7989072"/>
        <c:crosses val="autoZero"/>
        <c:auto val="1"/>
        <c:lblAlgn val="ctr"/>
        <c:lblOffset val="100"/>
        <c:noMultiLvlLbl val="0"/>
      </c:catAx>
      <c:valAx>
        <c:axId val="467989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798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'website visits via SoMe'!$C$22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'website visits via SoMe'!$A$23:$A$33</c:f>
              <c:strCache>
                <c:ptCount val="11"/>
                <c:pt idx="0">
                  <c:v>1%</c:v>
                </c:pt>
                <c:pt idx="1">
                  <c:v>2%</c:v>
                </c:pt>
                <c:pt idx="2">
                  <c:v>3%</c:v>
                </c:pt>
                <c:pt idx="3">
                  <c:v>4%</c:v>
                </c:pt>
                <c:pt idx="4">
                  <c:v>5%</c:v>
                </c:pt>
                <c:pt idx="5">
                  <c:v>6%</c:v>
                </c:pt>
                <c:pt idx="6">
                  <c:v>7%</c:v>
                </c:pt>
                <c:pt idx="7">
                  <c:v>8%</c:v>
                </c:pt>
                <c:pt idx="8">
                  <c:v>9%</c:v>
                </c:pt>
                <c:pt idx="9">
                  <c:v>10%</c:v>
                </c:pt>
                <c:pt idx="10">
                  <c:v>&gt;10%</c:v>
                </c:pt>
              </c:strCache>
            </c:strRef>
          </c:cat>
          <c:val>
            <c:numRef>
              <c:f>'website visits via SoMe'!$C$23:$C$33</c:f>
              <c:numCache>
                <c:formatCode>0%</c:formatCode>
                <c:ptCount val="11"/>
                <c:pt idx="0">
                  <c:v>0.33684210526315789</c:v>
                </c:pt>
                <c:pt idx="1">
                  <c:v>0.18947368421052632</c:v>
                </c:pt>
                <c:pt idx="2">
                  <c:v>0.14736842105263157</c:v>
                </c:pt>
                <c:pt idx="3">
                  <c:v>4.2105263157894736E-2</c:v>
                </c:pt>
                <c:pt idx="4">
                  <c:v>9.4736842105263161E-2</c:v>
                </c:pt>
                <c:pt idx="5">
                  <c:v>3.1578947368421054E-2</c:v>
                </c:pt>
                <c:pt idx="6">
                  <c:v>2.1052631578947368E-2</c:v>
                </c:pt>
                <c:pt idx="7">
                  <c:v>2.1052631578947368E-2</c:v>
                </c:pt>
                <c:pt idx="8">
                  <c:v>1.0526315789473684E-2</c:v>
                </c:pt>
                <c:pt idx="9">
                  <c:v>3.1578947368421054E-2</c:v>
                </c:pt>
                <c:pt idx="10">
                  <c:v>7.3684210526315783E-2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5-45BD-8365-D4B686E02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6329144"/>
        <c:axId val="456330128"/>
      </c:barChart>
      <c:catAx>
        <c:axId val="456329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6330128"/>
        <c:crosses val="autoZero"/>
        <c:auto val="1"/>
        <c:lblAlgn val="ctr"/>
        <c:lblOffset val="100"/>
        <c:noMultiLvlLbl val="0"/>
      </c:catAx>
      <c:valAx>
        <c:axId val="456330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632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'SoMe hours and staff'!$B$3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'SoMe hours and staff'!$A$4:$A$7</c:f>
              <c:strCache>
                <c:ptCount val="3"/>
                <c:pt idx="0">
                  <c:v>Klein (&lt;0.5 Mio Logiernächte)</c:v>
                </c:pt>
                <c:pt idx="1">
                  <c:v>Mittel  (0.5-1 Mio Logiernächte)</c:v>
                </c:pt>
                <c:pt idx="2">
                  <c:v>Gross  (&gt;1 Mio Logiernächte)</c:v>
                </c:pt>
              </c:strCache>
              <c:extLst/>
            </c:strRef>
          </c:cat>
          <c:val>
            <c:numRef>
              <c:f>'SoMe hours and staff'!$B$4:$B$7</c:f>
              <c:numCache>
                <c:formatCode>0.0</c:formatCode>
                <c:ptCount val="3"/>
                <c:pt idx="0">
                  <c:v>6.46</c:v>
                </c:pt>
                <c:pt idx="1">
                  <c:v>11.77</c:v>
                </c:pt>
                <c:pt idx="2">
                  <c:v>34.130000000000003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546-40C5-B040-C903F6119EF8}"/>
            </c:ext>
          </c:extLst>
        </c:ser>
        <c:ser>
          <c:idx val="1"/>
          <c:order val="1"/>
          <c:tx>
            <c:strRef>
              <c:f>'SoMe hours and staff'!$C$3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'SoMe hours and staff'!$A$4:$A$7</c:f>
              <c:strCache>
                <c:ptCount val="3"/>
                <c:pt idx="0">
                  <c:v>Klein (&lt;0.5 Mio Logiernächte)</c:v>
                </c:pt>
                <c:pt idx="1">
                  <c:v>Mittel  (0.5-1 Mio Logiernächte)</c:v>
                </c:pt>
                <c:pt idx="2">
                  <c:v>Gross  (&gt;1 Mio Logiernächte)</c:v>
                </c:pt>
              </c:strCache>
              <c:extLst/>
            </c:strRef>
          </c:cat>
          <c:val>
            <c:numRef>
              <c:f>'SoMe hours and staff'!$C$4:$C$7</c:f>
              <c:numCache>
                <c:formatCode>0.0</c:formatCode>
                <c:ptCount val="3"/>
                <c:pt idx="0">
                  <c:v>3.78</c:v>
                </c:pt>
                <c:pt idx="1">
                  <c:v>13.43</c:v>
                </c:pt>
                <c:pt idx="2">
                  <c:v>24.24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546-40C5-B040-C903F6119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9035200"/>
        <c:axId val="599137200"/>
      </c:barChart>
      <c:catAx>
        <c:axId val="59903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9137200"/>
        <c:crosses val="autoZero"/>
        <c:auto val="1"/>
        <c:lblAlgn val="ctr"/>
        <c:lblOffset val="100"/>
        <c:noMultiLvlLbl val="0"/>
      </c:catAx>
      <c:valAx>
        <c:axId val="59913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90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42A095F-6127-4D49-B30B-A6BDFB0B858F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8F7CA2E8-BE4C-0140-9C82-A394798E97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787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2B69BAC-9FB6-4A58-8C2F-49C0D7E6E48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1A961B7-CFBA-4A1F-A406-C7696E21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05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8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58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6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96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5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9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9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0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17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61B7-CFBA-4A1F-A406-C7696E21D8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7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9042-746B-0740-923D-02FC1F6173EF}" type="datetime1">
              <a:rPr lang="fr-CH" smtClean="0"/>
              <a:t>08.06.2018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3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1152-DBAB-7B43-BB14-8E7248B1244D}" type="datetime1">
              <a:rPr lang="fr-CH" smtClean="0"/>
              <a:t>08.06.2018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0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0E55-BC19-E644-BBAC-4B3AEAA9716A}" type="datetime1">
              <a:rPr lang="fr-CH" smtClean="0"/>
              <a:t>08.06.2018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77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67B7-9A24-224E-9163-D3857AFFB68E}" type="datetime1">
              <a:rPr lang="fr-CH" smtClean="0"/>
              <a:t>08.06.2018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09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C15F-B034-DC4D-ABD5-1318A68364A7}" type="datetime1">
              <a:rPr lang="fr-CH" smtClean="0"/>
              <a:t>08.06.2018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75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3813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3813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76F-4ECA-8046-84F1-29100055055A}" type="datetime1">
              <a:rPr lang="fr-CH" smtClean="0"/>
              <a:t>08.06.2018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2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94457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58433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94457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8433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503C-AEAE-614F-8738-AED622E48250}" type="datetime1">
              <a:rPr lang="fr-CH" smtClean="0"/>
              <a:t>08.06.2018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39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B72F-ED32-744D-ADED-09338CE0C951}" type="datetime1">
              <a:rPr lang="fr-CH" smtClean="0"/>
              <a:t>08.06.2018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4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2A2E-A2F1-9940-9E51-5BCA79FF7CF8}" type="datetime1">
              <a:rPr lang="fr-CH" smtClean="0"/>
              <a:t>08.06.2018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47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0739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8073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6944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A9B8-9C6B-7C44-9C31-374537BFC76D}" type="datetime1">
              <a:rPr lang="fr-CH" smtClean="0"/>
              <a:t>08.06.2018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11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365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89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0329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2F5-D6BD-8A44-98BF-9E09E2737F57}" type="datetime1">
              <a:rPr lang="fr-CH" smtClean="0"/>
              <a:t>08.06.2018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40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etoil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02" y="3538573"/>
            <a:ext cx="4270615" cy="5083675"/>
          </a:xfrm>
          <a:prstGeom prst="rect">
            <a:avLst/>
          </a:prstGeom>
        </p:spPr>
      </p:pic>
      <p:pic>
        <p:nvPicPr>
          <p:cNvPr id="9" name="Image 8" descr="logo_up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14" y="0"/>
            <a:ext cx="3417619" cy="94725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7951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207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23661" y="6492875"/>
            <a:ext cx="80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48DD-7998-3044-935D-91A0C1295DFE}" type="datetime1">
              <a:rPr lang="fr-CH" smtClean="0"/>
              <a:t>08.06.2018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1086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2C6B-27DE-FA47-8F5D-2E0728E8EE6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48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800" b="1" i="0" kern="120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accent2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2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1" i="1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hyperlink" Target="mailto:roland.schegg@hevs.ch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hyperlink" Target="https://alike.ch/soziale-netzwerke-in-der-schweiz-die-lis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tatista.com/statistik/daten/studie/225225/umfrage/nutzung-von-social-media-durch-schweizer-unternehmen-nach-plattfor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urobs.ch/de/artikel-und-news/artikeln/?id=533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ourobs.ch/de/artikel-und-news/artikeln/?id=1780" TargetMode="External"/><Relationship Id="rId4" Type="http://schemas.openxmlformats.org/officeDocument/2006/relationships/hyperlink" Target="https://www.tourobs.ch/de/artikel-und-news/artikeln/?id=41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nd_14mars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94" y="304800"/>
            <a:ext cx="5432213" cy="407416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679" y="3787620"/>
            <a:ext cx="7663886" cy="2377440"/>
          </a:xfrm>
        </p:spPr>
        <p:txBody>
          <a:bodyPr>
            <a:normAutofit fontScale="90000"/>
          </a:bodyPr>
          <a:lstStyle/>
          <a:p>
            <a:r>
              <a:rPr lang="fr-CH" sz="3200" dirty="0">
                <a:latin typeface="+mn-lt"/>
              </a:rPr>
              <a:t/>
            </a:r>
            <a:br>
              <a:rPr lang="fr-CH" sz="3200" dirty="0">
                <a:latin typeface="+mn-lt"/>
              </a:rPr>
            </a:br>
            <a:r>
              <a:rPr lang="fr-CH" sz="3200" dirty="0">
                <a:latin typeface="+mn-lt"/>
              </a:rPr>
              <a:t/>
            </a:r>
            <a:br>
              <a:rPr lang="fr-CH" sz="3200" dirty="0">
                <a:latin typeface="+mn-lt"/>
              </a:rPr>
            </a:br>
            <a:r>
              <a:rPr lang="fr-CH" sz="3200" dirty="0">
                <a:latin typeface="+mn-lt"/>
              </a:rPr>
              <a:t/>
            </a:r>
            <a:br>
              <a:rPr lang="fr-CH" sz="3200" dirty="0">
                <a:latin typeface="+mn-lt"/>
              </a:rPr>
            </a:br>
            <a:r>
              <a:rPr lang="fr-CH" sz="3200" dirty="0">
                <a:latin typeface="+mn-lt"/>
              </a:rPr>
              <a:t/>
            </a:r>
            <a:br>
              <a:rPr lang="fr-CH" sz="3200" dirty="0">
                <a:latin typeface="+mn-lt"/>
              </a:rPr>
            </a:br>
            <a:r>
              <a:rPr lang="fr-CH" sz="3200" dirty="0">
                <a:latin typeface="+mn-lt"/>
              </a:rPr>
              <a:t/>
            </a:r>
            <a:br>
              <a:rPr lang="fr-CH" sz="3200" dirty="0">
                <a:latin typeface="+mn-lt"/>
              </a:rPr>
            </a:br>
            <a:r>
              <a:rPr lang="fr-CH" sz="3200" dirty="0">
                <a:latin typeface="+mn-lt"/>
              </a:rPr>
              <a:t/>
            </a:r>
            <a:br>
              <a:rPr lang="fr-CH" sz="3200" dirty="0">
                <a:latin typeface="+mn-lt"/>
              </a:rPr>
            </a:br>
            <a:r>
              <a:rPr lang="de-CH" sz="3200" dirty="0">
                <a:latin typeface="+mn-lt"/>
              </a:rPr>
              <a:t>Online Marketing, </a:t>
            </a:r>
            <a:r>
              <a:rPr lang="de-CH" sz="3200" dirty="0" err="1">
                <a:latin typeface="+mn-lt"/>
              </a:rPr>
              <a:t>Social</a:t>
            </a:r>
            <a:r>
              <a:rPr lang="de-CH" sz="3200" dirty="0">
                <a:latin typeface="+mn-lt"/>
              </a:rPr>
              <a:t> Media und Nutzung smarter Technologien in Schweizer Tourismusorganisationen im Jahr 2017 </a:t>
            </a:r>
            <a:br>
              <a:rPr lang="de-CH" sz="3200" dirty="0">
                <a:latin typeface="+mn-lt"/>
              </a:rPr>
            </a:br>
            <a:r>
              <a:rPr lang="fr-CH" sz="3200" dirty="0">
                <a:latin typeface="+mn-lt"/>
              </a:rPr>
              <a:t/>
            </a:r>
            <a:br>
              <a:rPr lang="fr-CH" sz="3200" dirty="0">
                <a:latin typeface="+mn-lt"/>
              </a:rPr>
            </a:br>
            <a:r>
              <a:rPr lang="de-CH" sz="2700" dirty="0">
                <a:solidFill>
                  <a:schemeClr val="tx1"/>
                </a:solidFill>
              </a:rPr>
              <a:t>Resultate einer Online Umfrage in der Schweiz </a:t>
            </a:r>
            <a:br>
              <a:rPr lang="de-CH" sz="2700" dirty="0">
                <a:solidFill>
                  <a:schemeClr val="tx1"/>
                </a:solidFill>
              </a:rPr>
            </a:br>
            <a:r>
              <a:rPr lang="de-CH" sz="2700" dirty="0">
                <a:solidFill>
                  <a:schemeClr val="tx1"/>
                </a:solidFill>
              </a:rPr>
              <a:t>im Februar-März 2018 </a:t>
            </a:r>
            <a:br>
              <a:rPr lang="de-CH" sz="27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9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fr-CH" sz="3200" dirty="0">
                <a:solidFill>
                  <a:schemeClr val="accent1"/>
                </a:solidFill>
                <a:latin typeface="+mn-lt"/>
              </a:rPr>
              <a:t/>
            </a:r>
            <a:br>
              <a:rPr lang="fr-CH" sz="3200" dirty="0">
                <a:solidFill>
                  <a:schemeClr val="accent1"/>
                </a:solidFill>
                <a:latin typeface="+mn-lt"/>
              </a:rPr>
            </a:br>
            <a:r>
              <a:rPr lang="fr-CH" sz="3200" dirty="0">
                <a:latin typeface="+mn-lt"/>
              </a:rPr>
              <a:t/>
            </a:r>
            <a:br>
              <a:rPr lang="fr-CH" sz="3200" dirty="0">
                <a:latin typeface="+mn-lt"/>
              </a:rPr>
            </a:br>
            <a:r>
              <a:rPr lang="fr-CH" sz="3200" dirty="0">
                <a:latin typeface="+mn-lt"/>
              </a:rPr>
              <a:t/>
            </a:r>
            <a:br>
              <a:rPr lang="fr-CH" sz="3200" dirty="0">
                <a:latin typeface="+mn-lt"/>
              </a:rPr>
            </a:br>
            <a:r>
              <a:rPr lang="fr-CH" sz="2800" b="0" dirty="0">
                <a:latin typeface="+mn-lt"/>
              </a:rPr>
              <a:t/>
            </a:r>
            <a:br>
              <a:rPr lang="fr-CH" sz="2800" b="0" dirty="0">
                <a:latin typeface="+mn-lt"/>
              </a:rPr>
            </a:br>
            <a:r>
              <a:rPr lang="fr-CH" sz="3200" b="0" dirty="0">
                <a:latin typeface="+mn-lt"/>
              </a:rPr>
              <a:t/>
            </a:r>
            <a:br>
              <a:rPr lang="fr-CH" sz="3200" b="0" dirty="0">
                <a:latin typeface="+mn-lt"/>
              </a:rPr>
            </a:br>
            <a:r>
              <a:rPr lang="fr-CH" sz="3200" b="0" dirty="0">
                <a:latin typeface="+mn-lt"/>
              </a:rPr>
              <a:t/>
            </a:r>
            <a:br>
              <a:rPr lang="fr-CH" sz="3200" b="0" dirty="0">
                <a:latin typeface="+mn-lt"/>
              </a:rPr>
            </a:br>
            <a:endParaRPr lang="fr-CH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410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2866030" y="23495"/>
            <a:ext cx="6464068" cy="10113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4. </a:t>
            </a:r>
            <a:r>
              <a:rPr lang="fr-CH" sz="2600" dirty="0" err="1">
                <a:latin typeface="Calibri"/>
                <a:cs typeface="Calibri"/>
              </a:rPr>
              <a:t>Entwicklung</a:t>
            </a:r>
            <a:r>
              <a:rPr lang="fr-CH" sz="2600" dirty="0">
                <a:latin typeface="Calibri"/>
                <a:cs typeface="Calibri"/>
              </a:rPr>
              <a:t> der </a:t>
            </a:r>
            <a:r>
              <a:rPr lang="fr-CH" sz="2600" dirty="0" err="1">
                <a:latin typeface="Calibri"/>
                <a:cs typeface="Calibri"/>
              </a:rPr>
              <a:t>Nutzung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dirty="0" err="1">
                <a:latin typeface="Calibri"/>
                <a:cs typeface="Calibri"/>
              </a:rPr>
              <a:t>von</a:t>
            </a:r>
            <a:r>
              <a:rPr lang="fr-CH" sz="2600" dirty="0">
                <a:latin typeface="Calibri"/>
                <a:cs typeface="Calibri"/>
              </a:rPr>
              <a:t> Social Media in Schweizer TO </a:t>
            </a:r>
            <a:r>
              <a:rPr lang="fr-CH" sz="2600" dirty="0" err="1">
                <a:latin typeface="Calibri"/>
                <a:cs typeface="Calibri"/>
              </a:rPr>
              <a:t>von</a:t>
            </a:r>
            <a:r>
              <a:rPr lang="fr-CH" sz="2600" dirty="0">
                <a:latin typeface="Calibri"/>
                <a:cs typeface="Calibri"/>
              </a:rPr>
              <a:t> 2015 bis 2017</a:t>
            </a:r>
          </a:p>
          <a:p>
            <a:r>
              <a:rPr lang="fr-CH" sz="2600" dirty="0">
                <a:latin typeface="Calibri"/>
                <a:cs typeface="Calibri"/>
              </a:rPr>
              <a:t> </a:t>
            </a:r>
            <a:endParaRPr lang="fr-CH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FC-0176-C94B-84D8-B26EF01BB85D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68073"/>
              </p:ext>
            </p:extLst>
          </p:nvPr>
        </p:nvGraphicFramePr>
        <p:xfrm>
          <a:off x="640122" y="903792"/>
          <a:ext cx="8088242" cy="5811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388" y="6536937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/>
              <a:t>2017: n=112</a:t>
            </a:r>
          </a:p>
        </p:txBody>
      </p:sp>
      <p:pic>
        <p:nvPicPr>
          <p:cNvPr id="8" name="Image 7" descr="ombre_Dro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3141875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378372" y="708524"/>
            <a:ext cx="8229600" cy="10113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de-CH" sz="2600" dirty="0">
                <a:latin typeface="Calibri"/>
                <a:cs typeface="Calibri"/>
              </a:rPr>
              <a:t>4. Ziele der Nutzung von </a:t>
            </a:r>
            <a:r>
              <a:rPr lang="de-CH" sz="2600" dirty="0" err="1">
                <a:latin typeface="Calibri"/>
                <a:cs typeface="Calibri"/>
              </a:rPr>
              <a:t>Social</a:t>
            </a:r>
            <a:r>
              <a:rPr lang="de-CH" sz="2600" dirty="0">
                <a:latin typeface="Calibri"/>
                <a:cs typeface="Calibri"/>
              </a:rPr>
              <a:t> Media in Schweizer TO </a:t>
            </a:r>
            <a:r>
              <a:rPr lang="fr-CH" sz="2600" dirty="0" err="1">
                <a:latin typeface="Calibri"/>
                <a:cs typeface="Calibri"/>
              </a:rPr>
              <a:t>von</a:t>
            </a:r>
            <a:r>
              <a:rPr lang="fr-CH" sz="2600" dirty="0">
                <a:latin typeface="Calibri"/>
                <a:cs typeface="Calibri"/>
              </a:rPr>
              <a:t> 2015 bis 2017</a:t>
            </a:r>
            <a:endParaRPr lang="de-CH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FC-0176-C94B-84D8-B26EF01BB85D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8" name="TextBox 7"/>
          <p:cNvSpPr txBox="1"/>
          <p:nvPr/>
        </p:nvSpPr>
        <p:spPr>
          <a:xfrm>
            <a:off x="-47286" y="6581001"/>
            <a:ext cx="96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i="1" dirty="0"/>
              <a:t>2017: n=107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515252"/>
              </p:ext>
            </p:extLst>
          </p:nvPr>
        </p:nvGraphicFramePr>
        <p:xfrm>
          <a:off x="211873" y="1583703"/>
          <a:ext cx="8632589" cy="499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 7" descr="ombre_Dro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507391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378372" y="802794"/>
            <a:ext cx="8229600" cy="10113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de-CH" sz="2600" dirty="0">
                <a:latin typeface="Calibri"/>
                <a:cs typeface="Calibri"/>
              </a:rPr>
              <a:t>4. Häufigkeit des Monitorings der Performance</a:t>
            </a:r>
            <a:r>
              <a:rPr lang="fr-CH" sz="2600" dirty="0">
                <a:latin typeface="Calibri"/>
                <a:cs typeface="Calibri"/>
              </a:rPr>
              <a:t> (Engagement, </a:t>
            </a:r>
            <a:r>
              <a:rPr lang="fr-CH" sz="2600" dirty="0" err="1">
                <a:latin typeface="Calibri"/>
                <a:cs typeface="Calibri"/>
              </a:rPr>
              <a:t>Wachstum</a:t>
            </a:r>
            <a:r>
              <a:rPr lang="fr-CH" sz="2600" dirty="0">
                <a:latin typeface="Calibri"/>
                <a:cs typeface="Calibri"/>
              </a:rPr>
              <a:t>, etc.) in den </a:t>
            </a:r>
            <a:r>
              <a:rPr lang="fr-CH" sz="2600" dirty="0" err="1">
                <a:latin typeface="Calibri"/>
                <a:cs typeface="Calibri"/>
              </a:rPr>
              <a:t>sozialen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dirty="0" err="1">
                <a:latin typeface="Calibri"/>
                <a:cs typeface="Calibri"/>
              </a:rPr>
              <a:t>Netzwerken</a:t>
            </a:r>
            <a:endParaRPr lang="de-CH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FC-0176-C94B-84D8-B26EF01BB85D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11" name="ZoneTexte 6"/>
          <p:cNvSpPr txBox="1"/>
          <p:nvPr/>
        </p:nvSpPr>
        <p:spPr>
          <a:xfrm>
            <a:off x="200861" y="5873275"/>
            <a:ext cx="8584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dirty="0"/>
              <a:t>Jede zweite Tourismusorganisation (TO) überprüft mindestens einmal pro Woche die Performance in den sozialen Netzwerken. Wie erwartet, überwachen grosse TO (&gt; Mio. Übernachtungen) ihre Performance in den sozialen Netzwerke häufiger  (33% der TO tun dies einmal täglich) als kleine TO (12% der TO tun dies einmal täglich).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98437" y="517358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/>
              <a:t>n=105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992228"/>
              </p:ext>
            </p:extLst>
          </p:nvPr>
        </p:nvGraphicFramePr>
        <p:xfrm>
          <a:off x="490654" y="2057400"/>
          <a:ext cx="8353808" cy="375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 7" descr="ombre_Dro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1994210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50207" y="1018107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de-CH" sz="2600" dirty="0">
                <a:latin typeface="Calibri"/>
                <a:cs typeface="Calibri"/>
              </a:rPr>
              <a:t>4. </a:t>
            </a:r>
            <a:r>
              <a:rPr lang="fr-CH" sz="2600" dirty="0" err="1">
                <a:latin typeface="Calibri"/>
                <a:cs typeface="Calibri"/>
              </a:rPr>
              <a:t>Anzahl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i="1" dirty="0">
                <a:latin typeface="Calibri"/>
                <a:cs typeface="Calibri"/>
              </a:rPr>
              <a:t>Unique </a:t>
            </a:r>
            <a:r>
              <a:rPr lang="fr-CH" sz="2600" i="1" dirty="0" err="1">
                <a:latin typeface="Calibri"/>
                <a:cs typeface="Calibri"/>
              </a:rPr>
              <a:t>Website</a:t>
            </a:r>
            <a:r>
              <a:rPr lang="fr-CH" sz="2600" i="1" dirty="0">
                <a:latin typeface="Calibri"/>
                <a:cs typeface="Calibri"/>
              </a:rPr>
              <a:t> </a:t>
            </a:r>
            <a:r>
              <a:rPr lang="fr-CH" sz="2600" i="1" dirty="0" err="1">
                <a:latin typeface="Calibri"/>
                <a:cs typeface="Calibri"/>
              </a:rPr>
              <a:t>Visitors</a:t>
            </a:r>
            <a:r>
              <a:rPr lang="fr-CH" sz="2600" i="1" dirty="0">
                <a:latin typeface="Calibri"/>
                <a:cs typeface="Calibri"/>
              </a:rPr>
              <a:t> </a:t>
            </a:r>
            <a:r>
              <a:rPr lang="fr-CH" sz="2600" dirty="0">
                <a:latin typeface="Calibri"/>
                <a:cs typeface="Calibri"/>
              </a:rPr>
              <a:t>2017</a:t>
            </a:r>
            <a:endParaRPr lang="de-CH" b="0" dirty="0"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13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AA1-4A92-F840-ABDA-FC4BE63F0012}" type="datetime1">
              <a:rPr lang="fr-CH" sz="1000" smtClean="0"/>
              <a:t>08.06.2018</a:t>
            </a:fld>
            <a:endParaRPr lang="fr-FR" sz="100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31588"/>
              </p:ext>
            </p:extLst>
          </p:nvPr>
        </p:nvGraphicFramePr>
        <p:xfrm>
          <a:off x="550207" y="2041030"/>
          <a:ext cx="8095028" cy="3248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3720">
                  <a:extLst>
                    <a:ext uri="{9D8B030D-6E8A-4147-A177-3AD203B41FA5}">
                      <a16:colId xmlns:a16="http://schemas.microsoft.com/office/drawing/2014/main" val="975076031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735096521"/>
                    </a:ext>
                  </a:extLst>
                </a:gridCol>
                <a:gridCol w="1186884">
                  <a:extLst>
                    <a:ext uri="{9D8B030D-6E8A-4147-A177-3AD203B41FA5}">
                      <a16:colId xmlns:a16="http://schemas.microsoft.com/office/drawing/2014/main" val="521165607"/>
                    </a:ext>
                  </a:extLst>
                </a:gridCol>
                <a:gridCol w="1316171">
                  <a:extLst>
                    <a:ext uri="{9D8B030D-6E8A-4147-A177-3AD203B41FA5}">
                      <a16:colId xmlns:a16="http://schemas.microsoft.com/office/drawing/2014/main" val="3161252719"/>
                    </a:ext>
                  </a:extLst>
                </a:gridCol>
                <a:gridCol w="951344">
                  <a:extLst>
                    <a:ext uri="{9D8B030D-6E8A-4147-A177-3AD203B41FA5}">
                      <a16:colId xmlns:a16="http://schemas.microsoft.com/office/drawing/2014/main" val="3800903421"/>
                    </a:ext>
                  </a:extLst>
                </a:gridCol>
              </a:tblGrid>
              <a:tr h="534204">
                <a:tc>
                  <a:txBody>
                    <a:bodyPr/>
                    <a:lstStyle/>
                    <a:p>
                      <a:pPr algn="l" fontAlgn="ctr"/>
                      <a:r>
                        <a:rPr lang="fr-CH" sz="1800" u="none" strike="noStrike">
                          <a:effectLst/>
                        </a:rPr>
                        <a:t> 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b="1" i="1" u="none" strike="noStrike" dirty="0" err="1">
                          <a:effectLst/>
                        </a:rPr>
                        <a:t>Mittel</a:t>
                      </a:r>
                      <a:endParaRPr lang="fr-CH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b="1" i="1" u="none" strike="noStrike" dirty="0" err="1">
                          <a:effectLst/>
                        </a:rPr>
                        <a:t>Median</a:t>
                      </a:r>
                      <a:endParaRPr lang="fr-CH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b="1" i="1" u="none" strike="noStrike" dirty="0">
                          <a:effectLst/>
                        </a:rPr>
                        <a:t>Max</a:t>
                      </a:r>
                      <a:endParaRPr lang="fr-CH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b="1" i="1" u="none" strike="noStrike" dirty="0">
                          <a:effectLst/>
                        </a:rPr>
                        <a:t>n</a:t>
                      </a:r>
                      <a:endParaRPr lang="fr-CH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7737509"/>
                  </a:ext>
                </a:extLst>
              </a:tr>
              <a:tr h="534204">
                <a:tc>
                  <a:txBody>
                    <a:bodyPr/>
                    <a:lstStyle/>
                    <a:p>
                      <a:pPr algn="l" fontAlgn="ctr"/>
                      <a:r>
                        <a:rPr lang="fr-CH" sz="1800" u="none" strike="noStrike" dirty="0" err="1">
                          <a:effectLst/>
                        </a:rPr>
                        <a:t>Keine</a:t>
                      </a:r>
                      <a:r>
                        <a:rPr lang="fr-CH" sz="1800" u="none" strike="noStrike" dirty="0">
                          <a:effectLst/>
                        </a:rPr>
                        <a:t> </a:t>
                      </a:r>
                      <a:r>
                        <a:rPr lang="fr-CH" sz="1800" u="none" strike="noStrike" dirty="0" err="1">
                          <a:effectLst/>
                        </a:rPr>
                        <a:t>Angaben</a:t>
                      </a:r>
                      <a:r>
                        <a:rPr lang="fr-CH" sz="1800" u="none" strike="noStrike" dirty="0">
                          <a:effectLst/>
                        </a:rPr>
                        <a:t> </a:t>
                      </a:r>
                      <a:r>
                        <a:rPr lang="fr-CH" sz="1800" u="none" strike="noStrike" dirty="0" err="1">
                          <a:effectLst/>
                        </a:rPr>
                        <a:t>zur</a:t>
                      </a:r>
                      <a:r>
                        <a:rPr lang="fr-CH" sz="1800" u="none" strike="noStrike" dirty="0">
                          <a:effectLst/>
                        </a:rPr>
                        <a:t> </a:t>
                      </a:r>
                      <a:r>
                        <a:rPr lang="fr-CH" sz="1800" u="none" strike="noStrike" dirty="0" err="1">
                          <a:effectLst/>
                        </a:rPr>
                        <a:t>Grösse</a:t>
                      </a:r>
                      <a:endParaRPr lang="fr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655 738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232 500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3 300 000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22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2648177"/>
                  </a:ext>
                </a:extLst>
              </a:tr>
              <a:tr h="534204">
                <a:tc>
                  <a:txBody>
                    <a:bodyPr/>
                    <a:lstStyle/>
                    <a:p>
                      <a:pPr algn="l" fontAlgn="ctr"/>
                      <a:r>
                        <a:rPr lang="fr-CH" sz="1800" u="none" strike="noStrike" dirty="0">
                          <a:effectLst/>
                        </a:rPr>
                        <a:t>Grosse TO (&gt;1 </a:t>
                      </a:r>
                      <a:r>
                        <a:rPr lang="fr-CH" sz="1800" u="none" strike="noStrike" dirty="0" err="1">
                          <a:effectLst/>
                        </a:rPr>
                        <a:t>Mio</a:t>
                      </a:r>
                      <a:r>
                        <a:rPr lang="fr-CH" sz="1800" u="none" strike="noStrike" dirty="0">
                          <a:effectLst/>
                        </a:rPr>
                        <a:t>. </a:t>
                      </a:r>
                      <a:r>
                        <a:rPr lang="fr-CH" sz="1800" u="none" strike="noStrike" dirty="0" err="1">
                          <a:effectLst/>
                        </a:rPr>
                        <a:t>Übernachtungen</a:t>
                      </a:r>
                      <a:r>
                        <a:rPr lang="fr-CH" sz="1800" u="none" strike="noStrike" dirty="0">
                          <a:effectLst/>
                        </a:rPr>
                        <a:t>)</a:t>
                      </a:r>
                      <a:endParaRPr lang="fr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2 472 329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1 196 060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19 000 000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17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0241590"/>
                  </a:ext>
                </a:extLst>
              </a:tr>
              <a:tr h="534204">
                <a:tc>
                  <a:txBody>
                    <a:bodyPr/>
                    <a:lstStyle/>
                    <a:p>
                      <a:pPr algn="l" fontAlgn="ctr"/>
                      <a:r>
                        <a:rPr lang="fr-CH" sz="1800" u="none" strike="noStrike" dirty="0" err="1">
                          <a:effectLst/>
                        </a:rPr>
                        <a:t>Mittlere</a:t>
                      </a:r>
                      <a:r>
                        <a:rPr lang="fr-CH" sz="1800" u="none" strike="noStrike" dirty="0">
                          <a:effectLst/>
                        </a:rPr>
                        <a:t> TO (0.5-1 </a:t>
                      </a:r>
                      <a:r>
                        <a:rPr lang="fr-CH" sz="1800" u="none" strike="noStrike" dirty="0" err="1">
                          <a:effectLst/>
                        </a:rPr>
                        <a:t>Mio</a:t>
                      </a:r>
                      <a:r>
                        <a:rPr lang="fr-CH" sz="1800" u="none" strike="noStrike" dirty="0">
                          <a:effectLst/>
                        </a:rPr>
                        <a:t>.</a:t>
                      </a:r>
                      <a:r>
                        <a:rPr lang="fr-CH" sz="1800" u="none" strike="noStrike" baseline="0" dirty="0">
                          <a:effectLst/>
                        </a:rPr>
                        <a:t> </a:t>
                      </a:r>
                      <a:r>
                        <a:rPr lang="fr-CH" sz="1800" u="none" strike="noStrike" baseline="0" dirty="0" err="1">
                          <a:effectLst/>
                        </a:rPr>
                        <a:t>Übernachtungen</a:t>
                      </a:r>
                      <a:r>
                        <a:rPr lang="fr-CH" sz="1800" u="none" strike="noStrike" baseline="0" dirty="0">
                          <a:effectLst/>
                        </a:rPr>
                        <a:t>)</a:t>
                      </a:r>
                      <a:endParaRPr lang="fr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439 102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370 000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1 000 000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 dirty="0">
                          <a:effectLst/>
                        </a:rPr>
                        <a:t>14</a:t>
                      </a:r>
                      <a:endParaRPr lang="fr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5017777"/>
                  </a:ext>
                </a:extLst>
              </a:tr>
              <a:tr h="534204">
                <a:tc>
                  <a:txBody>
                    <a:bodyPr/>
                    <a:lstStyle/>
                    <a:p>
                      <a:pPr algn="l" fontAlgn="ctr"/>
                      <a:r>
                        <a:rPr lang="fr-CH" sz="1800" u="none" strike="noStrike" dirty="0" err="1">
                          <a:effectLst/>
                        </a:rPr>
                        <a:t>Kleine</a:t>
                      </a:r>
                      <a:r>
                        <a:rPr lang="fr-CH" sz="1800" u="none" strike="noStrike" dirty="0">
                          <a:effectLst/>
                        </a:rPr>
                        <a:t> TO (&lt;0.5 </a:t>
                      </a:r>
                      <a:r>
                        <a:rPr lang="fr-CH" sz="1800" u="none" strike="noStrike" dirty="0" err="1">
                          <a:effectLst/>
                        </a:rPr>
                        <a:t>Mio</a:t>
                      </a:r>
                      <a:r>
                        <a:rPr lang="fr-CH" sz="1800" u="none" strike="noStrike" dirty="0">
                          <a:effectLst/>
                        </a:rPr>
                        <a:t>. </a:t>
                      </a:r>
                      <a:r>
                        <a:rPr lang="fr-CH" sz="1800" u="none" strike="noStrike" dirty="0" err="1">
                          <a:effectLst/>
                        </a:rPr>
                        <a:t>Übernachtungen</a:t>
                      </a:r>
                      <a:r>
                        <a:rPr lang="fr-CH" sz="1800" u="none" strike="noStrike" dirty="0">
                          <a:effectLst/>
                        </a:rPr>
                        <a:t>)</a:t>
                      </a:r>
                      <a:endParaRPr lang="fr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165 909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95 000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789 439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u="none" strike="noStrike">
                          <a:effectLst/>
                        </a:rPr>
                        <a:t>41</a:t>
                      </a:r>
                      <a:endParaRPr lang="fr-C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424183"/>
                  </a:ext>
                </a:extLst>
              </a:tr>
              <a:tr h="534204">
                <a:tc>
                  <a:txBody>
                    <a:bodyPr/>
                    <a:lstStyle/>
                    <a:p>
                      <a:pPr algn="l" fontAlgn="ctr"/>
                      <a:r>
                        <a:rPr lang="fr-CH" sz="1800" b="1" u="none" strike="noStrike">
                          <a:effectLst/>
                        </a:rPr>
                        <a:t>Total</a:t>
                      </a:r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b="1" u="none" strike="noStrike">
                          <a:effectLst/>
                        </a:rPr>
                        <a:t>738 357</a:t>
                      </a:r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b="1" u="none" strike="noStrike">
                          <a:effectLst/>
                        </a:rPr>
                        <a:t>250 000</a:t>
                      </a:r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b="1" u="none" strike="noStrike">
                          <a:effectLst/>
                        </a:rPr>
                        <a:t>19 000 000</a:t>
                      </a:r>
                      <a:endParaRPr lang="fr-CH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800" b="1" u="none" strike="noStrike" dirty="0">
                          <a:effectLst/>
                        </a:rPr>
                        <a:t>94</a:t>
                      </a:r>
                      <a:endParaRPr lang="fr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1024178"/>
                  </a:ext>
                </a:extLst>
              </a:tr>
            </a:tbl>
          </a:graphicData>
        </a:graphic>
      </p:graphicFrame>
      <p:pic>
        <p:nvPicPr>
          <p:cNvPr id="6" name="Image 7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572708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3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614862" y="80567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de-CH" sz="2600" dirty="0">
                <a:latin typeface="Calibri"/>
                <a:cs typeface="Calibri"/>
              </a:rPr>
              <a:t>4. </a:t>
            </a:r>
            <a:r>
              <a:rPr lang="fr-CH" sz="2600" dirty="0" err="1">
                <a:latin typeface="Calibri"/>
                <a:cs typeface="Calibri"/>
              </a:rPr>
              <a:t>Anteil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dirty="0" err="1">
                <a:latin typeface="Calibri"/>
                <a:cs typeface="Calibri"/>
              </a:rPr>
              <a:t>Website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dirty="0" err="1">
                <a:latin typeface="Calibri"/>
                <a:cs typeface="Calibri"/>
              </a:rPr>
              <a:t>Visitors</a:t>
            </a:r>
            <a:r>
              <a:rPr lang="fr-CH" sz="2600" dirty="0">
                <a:latin typeface="Calibri"/>
                <a:cs typeface="Calibri"/>
              </a:rPr>
              <a:t> 2017 via Social Media</a:t>
            </a:r>
            <a:endParaRPr lang="de-CH" b="0" dirty="0"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AA1-4A92-F840-ABDA-FC4BE63F0012}" type="datetime1">
              <a:rPr lang="fr-CH" sz="1000" smtClean="0"/>
              <a:t>08.06.2018</a:t>
            </a:fld>
            <a:endParaRPr lang="fr-FR" sz="1000" dirty="0"/>
          </a:p>
        </p:txBody>
      </p:sp>
      <p:sp>
        <p:nvSpPr>
          <p:cNvPr id="8" name="ZoneTexte 6"/>
          <p:cNvSpPr txBox="1"/>
          <p:nvPr/>
        </p:nvSpPr>
        <p:spPr>
          <a:xfrm>
            <a:off x="268141" y="6033404"/>
            <a:ext cx="7915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dirty="0"/>
              <a:t>Im Jahr 2016 lag der durchschnittliche Anteil des generierten </a:t>
            </a:r>
            <a:r>
              <a:rPr lang="de-CH" sz="1400" dirty="0" err="1"/>
              <a:t>Traffics</a:t>
            </a:r>
            <a:r>
              <a:rPr lang="de-CH" sz="1400" dirty="0"/>
              <a:t> durch </a:t>
            </a:r>
            <a:r>
              <a:rPr lang="de-CH" sz="1400" dirty="0" err="1"/>
              <a:t>Social</a:t>
            </a:r>
            <a:r>
              <a:rPr lang="de-CH" sz="1400" dirty="0"/>
              <a:t> Media bei 3.5% (bei TO von &gt; 1 Mio. Übernachtungen durchschnittlich 4.3%) </a:t>
            </a:r>
            <a:r>
              <a:rPr lang="de-DE" sz="1400" dirty="0"/>
              <a:t>. Im Jahr 2017 liegt der Durchschnitt bei 3,4% und bei den </a:t>
            </a:r>
            <a:r>
              <a:rPr lang="de-DE" sz="1400" dirty="0" err="1"/>
              <a:t>grossen</a:t>
            </a:r>
            <a:r>
              <a:rPr lang="de-DE" sz="1400" dirty="0"/>
              <a:t> TO bei 5,5%. </a:t>
            </a:r>
            <a:r>
              <a:rPr lang="de-CH" sz="1400" dirty="0"/>
              <a:t> </a:t>
            </a:r>
          </a:p>
        </p:txBody>
      </p:sp>
      <p:sp>
        <p:nvSpPr>
          <p:cNvPr id="10" name="ZoneTexte 6"/>
          <p:cNvSpPr txBox="1"/>
          <p:nvPr/>
        </p:nvSpPr>
        <p:spPr>
          <a:xfrm rot="16200000">
            <a:off x="-1468219" y="3407863"/>
            <a:ext cx="3995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err="1"/>
              <a:t>Prozentanteil</a:t>
            </a:r>
            <a:r>
              <a:rPr lang="fr-CH" sz="1400" i="1" dirty="0"/>
              <a:t> der </a:t>
            </a:r>
            <a:r>
              <a:rPr lang="fr-CH" sz="1400" i="1" dirty="0" err="1"/>
              <a:t>Website</a:t>
            </a:r>
            <a:r>
              <a:rPr lang="fr-CH" sz="1400" i="1" dirty="0"/>
              <a:t> </a:t>
            </a:r>
            <a:r>
              <a:rPr lang="fr-CH" sz="1400" i="1" dirty="0" err="1"/>
              <a:t>Visitors</a:t>
            </a:r>
            <a:r>
              <a:rPr lang="fr-CH" sz="1400" i="1" dirty="0"/>
              <a:t> via Social Media</a:t>
            </a:r>
            <a:endParaRPr lang="de-CH" sz="1400" i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101225"/>
              </p:ext>
            </p:extLst>
          </p:nvPr>
        </p:nvGraphicFramePr>
        <p:xfrm>
          <a:off x="905164" y="1464007"/>
          <a:ext cx="7684654" cy="448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6"/>
          <p:cNvSpPr txBox="1"/>
          <p:nvPr/>
        </p:nvSpPr>
        <p:spPr>
          <a:xfrm>
            <a:off x="3451721" y="3785802"/>
            <a:ext cx="4731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1400" i="1" dirty="0"/>
              <a:t>Für 9% der TO generieren soziale Netzwerke 5% des </a:t>
            </a:r>
            <a:r>
              <a:rPr lang="de-CH" sz="1400" i="1" dirty="0" err="1"/>
              <a:t>Traffics</a:t>
            </a:r>
            <a:r>
              <a:rPr lang="de-CH" sz="1400" i="1" dirty="0"/>
              <a:t> auf der Website.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98437" y="517358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/>
              <a:t>n=95</a:t>
            </a:r>
          </a:p>
        </p:txBody>
      </p:sp>
      <p:pic>
        <p:nvPicPr>
          <p:cNvPr id="14" name="Image 7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712673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9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4631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de-CH" sz="2600" dirty="0">
                <a:latin typeface="Calibri"/>
                <a:cs typeface="Calibri"/>
              </a:rPr>
              <a:t>5. Marketingbudgets nach Grösse der Schweizer TO 2017 (in CHF und %) </a:t>
            </a:r>
            <a:endParaRPr lang="de-CH" b="0" dirty="0"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AA1-4A92-F840-ABDA-FC4BE63F0012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11" name="ZoneTexte 6"/>
          <p:cNvSpPr txBox="1"/>
          <p:nvPr/>
        </p:nvSpPr>
        <p:spPr>
          <a:xfrm>
            <a:off x="112777" y="6334780"/>
            <a:ext cx="741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i="1" dirty="0"/>
              <a:t>Hinweis: Es werden nur TO mit komplettem Datensatz zu Budgets berücksichtigt (d.h. nur TO, die alle Fragen beantwortet haben).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80374"/>
              </p:ext>
            </p:extLst>
          </p:nvPr>
        </p:nvGraphicFramePr>
        <p:xfrm>
          <a:off x="339364" y="1691326"/>
          <a:ext cx="8394237" cy="4381500"/>
        </p:xfrm>
        <a:graphic>
          <a:graphicData uri="http://schemas.openxmlformats.org/drawingml/2006/table">
            <a:tbl>
              <a:tblPr/>
              <a:tblGrid>
                <a:gridCol w="3431358">
                  <a:extLst>
                    <a:ext uri="{9D8B030D-6E8A-4147-A177-3AD203B41FA5}">
                      <a16:colId xmlns:a16="http://schemas.microsoft.com/office/drawing/2014/main" val="4139402244"/>
                    </a:ext>
                  </a:extLst>
                </a:gridCol>
                <a:gridCol w="1033872">
                  <a:extLst>
                    <a:ext uri="{9D8B030D-6E8A-4147-A177-3AD203B41FA5}">
                      <a16:colId xmlns:a16="http://schemas.microsoft.com/office/drawing/2014/main" val="699670232"/>
                    </a:ext>
                  </a:extLst>
                </a:gridCol>
                <a:gridCol w="1181681">
                  <a:extLst>
                    <a:ext uri="{9D8B030D-6E8A-4147-A177-3AD203B41FA5}">
                      <a16:colId xmlns:a16="http://schemas.microsoft.com/office/drawing/2014/main" val="2916360531"/>
                    </a:ext>
                  </a:extLst>
                </a:gridCol>
                <a:gridCol w="1181681">
                  <a:extLst>
                    <a:ext uri="{9D8B030D-6E8A-4147-A177-3AD203B41FA5}">
                      <a16:colId xmlns:a16="http://schemas.microsoft.com/office/drawing/2014/main" val="578183311"/>
                    </a:ext>
                  </a:extLst>
                </a:gridCol>
                <a:gridCol w="863681">
                  <a:extLst>
                    <a:ext uri="{9D8B030D-6E8A-4147-A177-3AD203B41FA5}">
                      <a16:colId xmlns:a16="http://schemas.microsoft.com/office/drawing/2014/main" val="859964945"/>
                    </a:ext>
                  </a:extLst>
                </a:gridCol>
                <a:gridCol w="701964">
                  <a:extLst>
                    <a:ext uri="{9D8B030D-6E8A-4147-A177-3AD203B41FA5}">
                      <a16:colId xmlns:a16="http://schemas.microsoft.com/office/drawing/2014/main" val="17056909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 (&gt;1 </a:t>
                      </a:r>
                      <a:r>
                        <a:rPr lang="fr-CH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Mio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H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Übernachtungen</a:t>
                      </a:r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Mittel (0.5-1 Mio Übernachtungen)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Klein (&lt; 0.5 Mio Übernachtungen)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</a:t>
                      </a:r>
                      <a:endParaRPr lang="fr-CH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646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= 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08356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hoch war das gesamte Budget Ihrer Organisation 2017?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10’005’500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2’663’556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983’235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3’226’691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171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hoch war das Investitionsbudget im Marketing (Plattform. Lizenzen. etc.) 2017?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1’907’500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291’833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84’749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516’327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4466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hoch war das Budget für die Aktivierung der Märkte (bezahlte Promotion wie Kampagnen.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Retargeting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Werbung. etc.) 2017?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1’710’125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660’333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59’179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517’756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1916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hoch war das operatives Marketingbudget (Medienempfang.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Famtrip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Events)?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1’197’833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171’222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56’047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324’011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0962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4’815’458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1’123’389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199’975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1’358’094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7354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hoch war das gesamte Budget Ihrer Organisation 2017?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30688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hoch war das Investitionsbudget im Marketing (Plattform. Lizenzen. etc.) 2017?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Marketingbudgets basierend auf Mittelwerten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36681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hoch war das Budget für die Aktivierung der Märkte (bezahlte Promotion wie Kampagnen. Retargeting. Werbung. etc.) 2017?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8085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hoch war das operatives Marketingbudget (Medienempfang. Famtrip. Events)?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110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298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36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4631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de-CH" sz="2600" dirty="0">
                <a:latin typeface="Calibri"/>
                <a:cs typeface="Calibri"/>
              </a:rPr>
              <a:t>5. SEM und </a:t>
            </a:r>
            <a:r>
              <a:rPr lang="de-CH" sz="2600" dirty="0" err="1">
                <a:latin typeface="Calibri"/>
                <a:cs typeface="Calibri"/>
              </a:rPr>
              <a:t>Social</a:t>
            </a:r>
            <a:r>
              <a:rPr lang="de-CH" sz="2600" dirty="0">
                <a:latin typeface="Calibri"/>
                <a:cs typeface="Calibri"/>
              </a:rPr>
              <a:t> Media Budgets nach Grösser der Schweizer TO 2017 (en CHF)</a:t>
            </a:r>
            <a:endParaRPr lang="de-CH" b="0" dirty="0"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AA1-4A92-F840-ABDA-FC4BE63F0012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11" name="ZoneTexte 6"/>
          <p:cNvSpPr txBox="1"/>
          <p:nvPr/>
        </p:nvSpPr>
        <p:spPr>
          <a:xfrm>
            <a:off x="112777" y="6334780"/>
            <a:ext cx="741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i="1" dirty="0"/>
              <a:t>Hinweis: Es werden nur TO mit komplettem Datensatz zu Budgets berücksichtigt (d.h. TO, die alle Fragen beantwortet haben).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09782"/>
              </p:ext>
            </p:extLst>
          </p:nvPr>
        </p:nvGraphicFramePr>
        <p:xfrm>
          <a:off x="504000" y="1989310"/>
          <a:ext cx="7824673" cy="2560320"/>
        </p:xfrm>
        <a:graphic>
          <a:graphicData uri="http://schemas.openxmlformats.org/drawingml/2006/table">
            <a:tbl>
              <a:tblPr/>
              <a:tblGrid>
                <a:gridCol w="3049097">
                  <a:extLst>
                    <a:ext uri="{9D8B030D-6E8A-4147-A177-3AD203B41FA5}">
                      <a16:colId xmlns:a16="http://schemas.microsoft.com/office/drawing/2014/main" val="4101883378"/>
                    </a:ext>
                  </a:extLst>
                </a:gridCol>
                <a:gridCol w="1360298">
                  <a:extLst>
                    <a:ext uri="{9D8B030D-6E8A-4147-A177-3AD203B41FA5}">
                      <a16:colId xmlns:a16="http://schemas.microsoft.com/office/drawing/2014/main" val="2946608265"/>
                    </a:ext>
                  </a:extLst>
                </a:gridCol>
                <a:gridCol w="1360298">
                  <a:extLst>
                    <a:ext uri="{9D8B030D-6E8A-4147-A177-3AD203B41FA5}">
                      <a16:colId xmlns:a16="http://schemas.microsoft.com/office/drawing/2014/main" val="4197002011"/>
                    </a:ext>
                  </a:extLst>
                </a:gridCol>
                <a:gridCol w="1360298">
                  <a:extLst>
                    <a:ext uri="{9D8B030D-6E8A-4147-A177-3AD203B41FA5}">
                      <a16:colId xmlns:a16="http://schemas.microsoft.com/office/drawing/2014/main" val="2138232149"/>
                    </a:ext>
                  </a:extLst>
                </a:gridCol>
                <a:gridCol w="694682">
                  <a:extLst>
                    <a:ext uri="{9D8B030D-6E8A-4147-A177-3AD203B41FA5}">
                      <a16:colId xmlns:a16="http://schemas.microsoft.com/office/drawing/2014/main" val="1213797775"/>
                    </a:ext>
                  </a:extLst>
                </a:gridCol>
              </a:tblGrid>
              <a:tr h="414938">
                <a:tc>
                  <a:txBody>
                    <a:bodyPr/>
                    <a:lstStyle/>
                    <a:p>
                      <a:pPr algn="l" fontAlgn="ctr"/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Grosse TO (&gt;1 </a:t>
                      </a:r>
                      <a:r>
                        <a:rPr lang="fr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Mio</a:t>
                      </a:r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fr-CH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H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Übernachtungen</a:t>
                      </a:r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Mittlere</a:t>
                      </a:r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(0.5-1 </a:t>
                      </a:r>
                      <a:r>
                        <a:rPr lang="fr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Mio</a:t>
                      </a:r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Übernachtungen</a:t>
                      </a:r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Kleine</a:t>
                      </a:r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(&lt; 0.5 </a:t>
                      </a:r>
                      <a:r>
                        <a:rPr lang="fr-CH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Mio</a:t>
                      </a:r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fr-CH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H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Übernachtungen</a:t>
                      </a:r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869846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l" fontAlgn="ctr"/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108657"/>
                  </a:ext>
                </a:extLst>
              </a:tr>
              <a:tr h="414938">
                <a:tc>
                  <a:txBody>
                    <a:bodyPr/>
                    <a:lstStyle/>
                    <a:p>
                      <a:pPr algn="l" fontAlgn="ctr"/>
                      <a:r>
                        <a:rPr lang="fr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SEM: 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hoch war das Budget für die Suchmaschinenwerbung (Google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Adwords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etc.) im Jahr 2017?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98358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l" fontAlgn="ctr"/>
                      <a:r>
                        <a:rPr lang="fr-CH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MAX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85514"/>
                  </a:ext>
                </a:extLst>
              </a:tr>
              <a:tr h="622407">
                <a:tc>
                  <a:txBody>
                    <a:bodyPr/>
                    <a:lstStyle/>
                    <a:p>
                      <a:pPr algn="l" fontAlgn="ctr"/>
                      <a:r>
                        <a:rPr lang="fr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Media: 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 hoch war das Budget für Marketing Kampagnen auf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Media (Facebook. Instagram etc.) 2017?</a:t>
                      </a:r>
                      <a:endParaRPr lang="fr-CH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71 858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69197"/>
                  </a:ext>
                </a:extLst>
              </a:tr>
              <a:tr h="207469">
                <a:tc>
                  <a:txBody>
                    <a:bodyPr/>
                    <a:lstStyle/>
                    <a:p>
                      <a:pPr algn="l" fontAlgn="ctr"/>
                      <a:r>
                        <a:rPr lang="fr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Media MAX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H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13267"/>
                  </a:ext>
                </a:extLst>
              </a:tr>
            </a:tbl>
          </a:graphicData>
        </a:graphic>
      </p:graphicFrame>
      <p:pic>
        <p:nvPicPr>
          <p:cNvPr id="12" name="Image 7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330107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12489" y="938960"/>
            <a:ext cx="8750691" cy="89083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de-CH" sz="2600" dirty="0">
                <a:latin typeface="Calibri"/>
                <a:cs typeface="Calibri"/>
              </a:rPr>
              <a:t>6. Zeitaufwand für </a:t>
            </a:r>
            <a:r>
              <a:rPr lang="de-CH" sz="2600" dirty="0" err="1">
                <a:latin typeface="Calibri"/>
                <a:cs typeface="Calibri"/>
              </a:rPr>
              <a:t>Social</a:t>
            </a:r>
            <a:r>
              <a:rPr lang="de-CH" sz="2600" dirty="0">
                <a:latin typeface="Calibri"/>
                <a:cs typeface="Calibri"/>
              </a:rPr>
              <a:t> Media in Schweizer TO (2014-2017)</a:t>
            </a:r>
          </a:p>
          <a:p>
            <a:endParaRPr lang="fr-CH" sz="1800" b="0" dirty="0">
              <a:latin typeface="Calibri"/>
              <a:cs typeface="Calibri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232400" y="1433401"/>
            <a:ext cx="8602276" cy="5262880"/>
          </a:xfrm>
        </p:spPr>
        <p:txBody>
          <a:bodyPr>
            <a:normAutofit/>
          </a:bodyPr>
          <a:lstStyle/>
          <a:p>
            <a:endParaRPr lang="fr-CH" sz="1600" b="1" dirty="0">
              <a:solidFill>
                <a:schemeClr val="tx1"/>
              </a:solidFill>
            </a:endParaRPr>
          </a:p>
          <a:p>
            <a:r>
              <a:rPr lang="de-DE" sz="1400" dirty="0">
                <a:solidFill>
                  <a:schemeClr val="tx1"/>
                </a:solidFill>
              </a:rPr>
              <a:t>2017 haben TO den </a:t>
            </a:r>
            <a:r>
              <a:rPr lang="de-DE" sz="1400" dirty="0" err="1">
                <a:solidFill>
                  <a:schemeClr val="tx1"/>
                </a:solidFill>
              </a:rPr>
              <a:t>Social</a:t>
            </a:r>
            <a:r>
              <a:rPr lang="de-DE" sz="1400" dirty="0">
                <a:solidFill>
                  <a:schemeClr val="tx1"/>
                </a:solidFill>
              </a:rPr>
              <a:t> Media durchschnittlich </a:t>
            </a:r>
            <a:r>
              <a:rPr lang="de-DE" sz="1400" b="1" dirty="0">
                <a:solidFill>
                  <a:schemeClr val="tx1"/>
                </a:solidFill>
              </a:rPr>
              <a:t>13,4 Stunden pro Woche </a:t>
            </a:r>
            <a:r>
              <a:rPr lang="de-DE" sz="1400" dirty="0">
                <a:solidFill>
                  <a:schemeClr val="tx1"/>
                </a:solidFill>
              </a:rPr>
              <a:t>gewidmet</a:t>
            </a:r>
            <a:r>
              <a:rPr lang="de-DE" sz="1400" b="1" dirty="0">
                <a:solidFill>
                  <a:schemeClr val="tx1"/>
                </a:solidFill>
              </a:rPr>
              <a:t>, </a:t>
            </a:r>
            <a:r>
              <a:rPr lang="de-DE" sz="1400" dirty="0">
                <a:solidFill>
                  <a:schemeClr val="tx1"/>
                </a:solidFill>
              </a:rPr>
              <a:t>gegenüber 12,4 Stunden im Jahr 2016, 10 Stunden im Jahr 2015 und 9 Stunden im Jahr 2014.</a:t>
            </a:r>
          </a:p>
          <a:p>
            <a:r>
              <a:rPr lang="de-CH" sz="1400" dirty="0">
                <a:solidFill>
                  <a:schemeClr val="tx1"/>
                </a:solidFill>
              </a:rPr>
              <a:t>Die Stundenanzahl verhält sich dabei proportional zur Grösse der TO.</a:t>
            </a:r>
            <a:endParaRPr lang="de-CH" sz="13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BF92-F8C6-7B41-B95A-73AE9397C1B6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11" name="TextBox 10"/>
          <p:cNvSpPr txBox="1"/>
          <p:nvPr/>
        </p:nvSpPr>
        <p:spPr>
          <a:xfrm>
            <a:off x="0" y="6565924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/>
              <a:t>2017: n=75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881737"/>
              </p:ext>
            </p:extLst>
          </p:nvPr>
        </p:nvGraphicFramePr>
        <p:xfrm>
          <a:off x="232400" y="2600910"/>
          <a:ext cx="8602276" cy="366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 7" descr="ombre_Dro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572708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2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263328" y="945454"/>
            <a:ext cx="8750691" cy="123725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solidFill>
                  <a:srgbClr val="E2001A"/>
                </a:solidFill>
                <a:latin typeface="Calibri"/>
                <a:cs typeface="Calibri"/>
              </a:rPr>
              <a:t>7. </a:t>
            </a:r>
            <a:r>
              <a:rPr lang="fr-CH" sz="2400" dirty="0" err="1">
                <a:solidFill>
                  <a:srgbClr val="E2001A"/>
                </a:solidFill>
                <a:latin typeface="Calibri"/>
                <a:cs typeface="Calibri"/>
              </a:rPr>
              <a:t>Vollzeitstellen</a:t>
            </a:r>
            <a:r>
              <a:rPr lang="fr-CH" sz="2400" dirty="0">
                <a:solidFill>
                  <a:srgbClr val="E2001A"/>
                </a:solidFill>
                <a:latin typeface="Calibri"/>
                <a:cs typeface="Calibri"/>
              </a:rPr>
              <a:t> </a:t>
            </a:r>
            <a:r>
              <a:rPr lang="fr-CH" sz="2400" dirty="0" err="1">
                <a:solidFill>
                  <a:srgbClr val="E2001A"/>
                </a:solidFill>
                <a:latin typeface="Calibri"/>
                <a:cs typeface="Calibri"/>
              </a:rPr>
              <a:t>im</a:t>
            </a:r>
            <a:r>
              <a:rPr lang="fr-CH" sz="2400" dirty="0">
                <a:solidFill>
                  <a:srgbClr val="E2001A"/>
                </a:solidFill>
                <a:latin typeface="Calibri"/>
                <a:cs typeface="Calibri"/>
              </a:rPr>
              <a:t> Marketing </a:t>
            </a:r>
            <a:r>
              <a:rPr lang="fr-CH" sz="2400" dirty="0" err="1">
                <a:solidFill>
                  <a:srgbClr val="E2001A"/>
                </a:solidFill>
                <a:latin typeface="Calibri"/>
                <a:cs typeface="Calibri"/>
              </a:rPr>
              <a:t>und</a:t>
            </a:r>
            <a:r>
              <a:rPr lang="fr-CH" sz="2400" dirty="0">
                <a:solidFill>
                  <a:srgbClr val="E2001A"/>
                </a:solidFill>
                <a:latin typeface="Calibri"/>
                <a:cs typeface="Calibri"/>
              </a:rPr>
              <a:t> Social Media </a:t>
            </a:r>
            <a:r>
              <a:rPr lang="fr-CH" sz="2400" dirty="0" err="1">
                <a:solidFill>
                  <a:srgbClr val="E2001A"/>
                </a:solidFill>
                <a:latin typeface="Calibri"/>
                <a:cs typeface="Calibri"/>
              </a:rPr>
              <a:t>Bereich</a:t>
            </a:r>
            <a:r>
              <a:rPr lang="fr-CH" sz="2400" dirty="0">
                <a:solidFill>
                  <a:srgbClr val="E2001A"/>
                </a:solidFill>
                <a:latin typeface="Calibri"/>
                <a:cs typeface="Calibri"/>
              </a:rPr>
              <a:t> 2017</a:t>
            </a:r>
            <a:endParaRPr lang="fr-CH" sz="2400" b="0" dirty="0">
              <a:solidFill>
                <a:srgbClr val="E2001A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18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BF92-F8C6-7B41-B95A-73AE9397C1B6}" type="datetime1">
              <a:rPr lang="fr-CH" sz="1000" smtClean="0">
                <a:solidFill>
                  <a:srgbClr val="000000">
                    <a:tint val="75000"/>
                  </a:srgbClr>
                </a:solidFill>
              </a:rPr>
              <a:pPr/>
              <a:t>08.06.2018</a:t>
            </a:fld>
            <a:endParaRPr lang="fr-FR" sz="100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35186"/>
              </p:ext>
            </p:extLst>
          </p:nvPr>
        </p:nvGraphicFramePr>
        <p:xfrm>
          <a:off x="492939" y="1845251"/>
          <a:ext cx="7585587" cy="340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206">
                  <a:extLst>
                    <a:ext uri="{9D8B030D-6E8A-4147-A177-3AD203B41FA5}">
                      <a16:colId xmlns:a16="http://schemas.microsoft.com/office/drawing/2014/main" val="4220703384"/>
                    </a:ext>
                  </a:extLst>
                </a:gridCol>
                <a:gridCol w="1307691">
                  <a:extLst>
                    <a:ext uri="{9D8B030D-6E8A-4147-A177-3AD203B41FA5}">
                      <a16:colId xmlns:a16="http://schemas.microsoft.com/office/drawing/2014/main" val="931191973"/>
                    </a:ext>
                  </a:extLst>
                </a:gridCol>
                <a:gridCol w="1052051">
                  <a:extLst>
                    <a:ext uri="{9D8B030D-6E8A-4147-A177-3AD203B41FA5}">
                      <a16:colId xmlns:a16="http://schemas.microsoft.com/office/drawing/2014/main" val="532061870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1709015578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3297936251"/>
                    </a:ext>
                  </a:extLst>
                </a:gridCol>
                <a:gridCol w="1268361">
                  <a:extLst>
                    <a:ext uri="{9D8B030D-6E8A-4147-A177-3AD203B41FA5}">
                      <a16:colId xmlns:a16="http://schemas.microsoft.com/office/drawing/2014/main" val="3168537730"/>
                    </a:ext>
                  </a:extLst>
                </a:gridCol>
              </a:tblGrid>
              <a:tr h="569561">
                <a:tc>
                  <a:txBody>
                    <a:bodyPr/>
                    <a:lstStyle/>
                    <a:p>
                      <a:pPr algn="ctr"/>
                      <a:endParaRPr lang="fr-CH" sz="140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Mittelwert</a:t>
                      </a:r>
                      <a:endParaRPr lang="fr-CH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endParaRPr lang="fr-CH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20021180"/>
                  </a:ext>
                </a:extLst>
              </a:tr>
              <a:tr h="728994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Organisation </a:t>
                      </a:r>
                      <a:r>
                        <a:rPr lang="fr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gesamt</a:t>
                      </a:r>
                      <a:endParaRPr lang="fr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fr-CH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[n=70]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fr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fr-CH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16.93</a:t>
                      </a:r>
                    </a:p>
                    <a:p>
                      <a:pPr marL="0" algn="ctr" defTabSz="457200" rtl="0" eaLnBrk="1" fontAlgn="ctr" latinLnBrk="0" hangingPunct="1"/>
                      <a:endParaRPr lang="fr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fr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0920071"/>
                  </a:ext>
                </a:extLst>
              </a:tr>
              <a:tr h="70113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Marketing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fr-CH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[n=70]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6013499"/>
                  </a:ext>
                </a:extLst>
              </a:tr>
              <a:tr h="70113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Online/Digital</a:t>
                      </a:r>
                      <a:r>
                        <a:rPr lang="fr-CH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Marketing</a:t>
                      </a:r>
                      <a:endParaRPr lang="fr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fr-CH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[n=70]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5165594"/>
                  </a:ext>
                </a:extLst>
              </a:tr>
              <a:tr h="70113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Media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fr-CH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[n=70]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8246865"/>
                  </a:ext>
                </a:extLst>
              </a:tr>
            </a:tbl>
          </a:graphicData>
        </a:graphic>
      </p:graphicFrame>
      <p:sp>
        <p:nvSpPr>
          <p:cNvPr id="9" name="ZoneTexte 6"/>
          <p:cNvSpPr txBox="1"/>
          <p:nvPr/>
        </p:nvSpPr>
        <p:spPr>
          <a:xfrm>
            <a:off x="263328" y="5648455"/>
            <a:ext cx="82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400" i="1" dirty="0"/>
              <a:t>Hinweis: </a:t>
            </a:r>
            <a:r>
              <a:rPr lang="de-DE" sz="1400" i="1" dirty="0"/>
              <a:t>In der Befragung im Jahr 2016 waren</a:t>
            </a:r>
            <a:r>
              <a:rPr lang="de-DE" sz="1400" b="1" i="1" dirty="0"/>
              <a:t> 11% </a:t>
            </a:r>
            <a:r>
              <a:rPr lang="de-DE" sz="1400" i="1" dirty="0"/>
              <a:t>des Personals (d.h. 1,1 Vollzeitstellen) im Online-Marketing und </a:t>
            </a:r>
            <a:r>
              <a:rPr lang="de-DE" sz="1400" b="1" i="1" dirty="0"/>
              <a:t>8% </a:t>
            </a:r>
            <a:r>
              <a:rPr lang="de-DE" sz="1400" i="1" dirty="0"/>
              <a:t>in sozialen Netzwerken (d.h. 0,5 Vollzeitstellen) tätig.</a:t>
            </a:r>
            <a:endParaRPr lang="fr-CH" sz="1400" i="1" dirty="0"/>
          </a:p>
        </p:txBody>
      </p:sp>
      <p:pic>
        <p:nvPicPr>
          <p:cNvPr id="8" name="Image 7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572708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4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614862" y="1070447"/>
            <a:ext cx="8229600" cy="10113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8. </a:t>
            </a:r>
            <a:r>
              <a:rPr lang="de-DE" sz="2600" dirty="0">
                <a:latin typeface="Calibri"/>
                <a:cs typeface="Calibri"/>
              </a:rPr>
              <a:t>Mobile Web Strategie der TO</a:t>
            </a:r>
          </a:p>
          <a:p>
            <a:endParaRPr lang="fr-CH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19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FC-0176-C94B-84D8-B26EF01BB85D}" type="datetime1">
              <a:rPr lang="fr-CH" sz="1000" smtClean="0"/>
              <a:t>08.06.2018</a:t>
            </a:fld>
            <a:endParaRPr lang="fr-FR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14862" y="1911182"/>
            <a:ext cx="4622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Ist Ihr Internetauftritt ans mobile Internet angepasst?</a:t>
            </a:r>
            <a:endParaRPr lang="fr-CH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8259324" y="558819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/>
              <a:t>n=83</a:t>
            </a:r>
          </a:p>
        </p:txBody>
      </p:sp>
      <p:pic>
        <p:nvPicPr>
          <p:cNvPr id="12" name="Image 7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124840"/>
            <a:ext cx="164395" cy="8188964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794404"/>
              </p:ext>
            </p:extLst>
          </p:nvPr>
        </p:nvGraphicFramePr>
        <p:xfrm>
          <a:off x="614862" y="2610810"/>
          <a:ext cx="8229600" cy="366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12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217448"/>
            <a:ext cx="8229600" cy="1129351"/>
          </a:xfrm>
        </p:spPr>
        <p:txBody>
          <a:bodyPr>
            <a:normAutofit/>
          </a:bodyPr>
          <a:lstStyle/>
          <a:p>
            <a:r>
              <a:rPr lang="de-CH" sz="3200" b="1" dirty="0">
                <a:latin typeface="+mn-lt"/>
              </a:rPr>
              <a:t>Inhaltverzeichnis</a:t>
            </a:r>
            <a:endParaRPr lang="en-US" sz="3200" b="1" dirty="0">
              <a:latin typeface="+mn-lt"/>
            </a:endParaRPr>
          </a:p>
        </p:txBody>
      </p:sp>
      <p:pic>
        <p:nvPicPr>
          <p:cNvPr id="7" name="Image 6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2600" y="-1151039"/>
            <a:ext cx="137676" cy="6858000"/>
          </a:xfrm>
          <a:prstGeom prst="rect">
            <a:avLst/>
          </a:prstGeom>
        </p:spPr>
      </p:pic>
      <p:sp>
        <p:nvSpPr>
          <p:cNvPr id="8" name="Espace réservé du texte 5"/>
          <p:cNvSpPr>
            <a:spLocks noGrp="1"/>
          </p:cNvSpPr>
          <p:nvPr>
            <p:ph sz="half" idx="1"/>
          </p:nvPr>
        </p:nvSpPr>
        <p:spPr>
          <a:xfrm>
            <a:off x="708334" y="2305857"/>
            <a:ext cx="8218449" cy="3917962"/>
          </a:xfrm>
        </p:spPr>
        <p:txBody>
          <a:bodyPr>
            <a:noAutofit/>
          </a:bodyPr>
          <a:lstStyle/>
          <a:p>
            <a:pPr algn="just">
              <a:spcBef>
                <a:spcPts val="250"/>
              </a:spcBef>
              <a:buFont typeface="+mj-lt"/>
              <a:buAutoNum type="arabicPeriod"/>
            </a:pPr>
            <a:endParaRPr lang="fr-CH" sz="1600" dirty="0">
              <a:solidFill>
                <a:srgbClr val="000000"/>
              </a:solidFill>
            </a:endParaRP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fr-CH" sz="1600" dirty="0" err="1">
                <a:solidFill>
                  <a:srgbClr val="000000"/>
                </a:solidFill>
              </a:rPr>
              <a:t>Zusammenfassung</a:t>
            </a:r>
            <a:endParaRPr lang="fr-CH" sz="1600" dirty="0">
              <a:solidFill>
                <a:srgbClr val="000000"/>
              </a:solidFill>
            </a:endParaRP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fr-CH" sz="1600" dirty="0" err="1">
                <a:solidFill>
                  <a:srgbClr val="000000"/>
                </a:solidFill>
              </a:rPr>
              <a:t>Kontext</a:t>
            </a:r>
            <a:endParaRPr lang="fr-CH" sz="1600" dirty="0">
              <a:solidFill>
                <a:srgbClr val="000000"/>
              </a:solidFill>
            </a:endParaRP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fr-CH" sz="1600" dirty="0" err="1">
                <a:solidFill>
                  <a:srgbClr val="000000"/>
                </a:solidFill>
              </a:rPr>
              <a:t>Methode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fr-CH" sz="1600" dirty="0" err="1">
                <a:solidFill>
                  <a:srgbClr val="000000"/>
                </a:solidFill>
              </a:rPr>
              <a:t>Nutzung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von</a:t>
            </a:r>
            <a:r>
              <a:rPr lang="fr-CH" sz="1600" dirty="0">
                <a:solidFill>
                  <a:srgbClr val="000000"/>
                </a:solidFill>
              </a:rPr>
              <a:t> Social Media</a:t>
            </a: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fr-CH" sz="1600" dirty="0" err="1">
                <a:solidFill>
                  <a:srgbClr val="000000"/>
                </a:solidFill>
              </a:rPr>
              <a:t>Aufschlüsselung</a:t>
            </a:r>
            <a:r>
              <a:rPr lang="fr-CH" sz="1600" dirty="0">
                <a:solidFill>
                  <a:srgbClr val="000000"/>
                </a:solidFill>
              </a:rPr>
              <a:t> des Online </a:t>
            </a:r>
            <a:r>
              <a:rPr lang="fr-CH" sz="1600" dirty="0" err="1">
                <a:solidFill>
                  <a:srgbClr val="000000"/>
                </a:solidFill>
              </a:rPr>
              <a:t>Marketingbudgets</a:t>
            </a:r>
            <a:endParaRPr lang="fr-CH" sz="1600" dirty="0">
              <a:solidFill>
                <a:srgbClr val="000000"/>
              </a:solidFill>
            </a:endParaRP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fr-CH" sz="1600" dirty="0" err="1">
                <a:solidFill>
                  <a:srgbClr val="000000"/>
                </a:solidFill>
              </a:rPr>
              <a:t>Zeitaufwand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für</a:t>
            </a:r>
            <a:r>
              <a:rPr lang="fr-CH" sz="1600" dirty="0">
                <a:solidFill>
                  <a:srgbClr val="000000"/>
                </a:solidFill>
              </a:rPr>
              <a:t> Social Media</a:t>
            </a: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fr-CH" sz="1600" dirty="0" err="1">
                <a:solidFill>
                  <a:srgbClr val="000000"/>
                </a:solidFill>
              </a:rPr>
              <a:t>Vollzeitstellen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im</a:t>
            </a:r>
            <a:r>
              <a:rPr lang="fr-CH" sz="1600" dirty="0">
                <a:solidFill>
                  <a:srgbClr val="000000"/>
                </a:solidFill>
              </a:rPr>
              <a:t> Marketing </a:t>
            </a:r>
            <a:r>
              <a:rPr lang="fr-CH" sz="1600" dirty="0" err="1">
                <a:solidFill>
                  <a:srgbClr val="000000"/>
                </a:solidFill>
              </a:rPr>
              <a:t>und</a:t>
            </a:r>
            <a:r>
              <a:rPr lang="fr-CH" sz="1600" dirty="0">
                <a:solidFill>
                  <a:srgbClr val="000000"/>
                </a:solidFill>
              </a:rPr>
              <a:t> Social Media </a:t>
            </a:r>
            <a:r>
              <a:rPr lang="fr-CH" sz="1600" dirty="0" err="1">
                <a:solidFill>
                  <a:srgbClr val="000000"/>
                </a:solidFill>
              </a:rPr>
              <a:t>Bereich</a:t>
            </a:r>
            <a:endParaRPr lang="fr-CH" sz="1600" dirty="0">
              <a:solidFill>
                <a:srgbClr val="000000"/>
              </a:solidFill>
            </a:endParaRP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de-CH" sz="1600" dirty="0">
                <a:solidFill>
                  <a:srgbClr val="000000"/>
                </a:solidFill>
              </a:rPr>
              <a:t>Mobiles Internet in der Destinationsstrategie</a:t>
            </a:r>
            <a:endParaRPr lang="fr-CH" sz="1600" dirty="0">
              <a:solidFill>
                <a:srgbClr val="000000"/>
              </a:solidFill>
            </a:endParaRP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fr-CH" sz="1600" dirty="0" err="1">
                <a:solidFill>
                  <a:srgbClr val="000000"/>
                </a:solidFill>
              </a:rPr>
              <a:t>Nutzung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digitaler</a:t>
            </a:r>
            <a:r>
              <a:rPr lang="fr-CH" sz="1600" dirty="0">
                <a:solidFill>
                  <a:srgbClr val="000000"/>
                </a:solidFill>
              </a:rPr>
              <a:t> Tools in den </a:t>
            </a:r>
            <a:r>
              <a:rPr lang="fr-CH" sz="1600" dirty="0" err="1">
                <a:solidFill>
                  <a:srgbClr val="000000"/>
                </a:solidFill>
              </a:rPr>
              <a:t>Destinationen</a:t>
            </a:r>
            <a:endParaRPr lang="fr-CH" sz="1600" dirty="0">
              <a:solidFill>
                <a:srgbClr val="000000"/>
              </a:solidFill>
            </a:endParaRP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fr-CH" sz="1600" dirty="0">
                <a:solidFill>
                  <a:srgbClr val="000000"/>
                </a:solidFill>
              </a:rPr>
              <a:t>Online-</a:t>
            </a:r>
            <a:r>
              <a:rPr lang="fr-CH" sz="1600" dirty="0" err="1">
                <a:solidFill>
                  <a:srgbClr val="000000"/>
                </a:solidFill>
              </a:rPr>
              <a:t>Reptutationsmanagement</a:t>
            </a:r>
            <a:endParaRPr lang="fr-CH" sz="1600" dirty="0">
              <a:solidFill>
                <a:srgbClr val="000000"/>
              </a:solidFill>
            </a:endParaRPr>
          </a:p>
          <a:p>
            <a:pPr>
              <a:spcBef>
                <a:spcPts val="250"/>
              </a:spcBef>
              <a:buFont typeface="+mj-lt"/>
              <a:buAutoNum type="arabicPeriod"/>
            </a:pPr>
            <a:r>
              <a:rPr lang="fr-CH" sz="1600" dirty="0" err="1">
                <a:solidFill>
                  <a:srgbClr val="000000"/>
                </a:solidFill>
              </a:rPr>
              <a:t>Daten</a:t>
            </a:r>
            <a:endParaRPr lang="fr-CH" sz="1600" dirty="0">
              <a:solidFill>
                <a:srgbClr val="000000"/>
              </a:solidFill>
            </a:endParaRPr>
          </a:p>
          <a:p>
            <a:pPr marL="0" indent="0">
              <a:spcBef>
                <a:spcPts val="250"/>
              </a:spcBef>
              <a:buNone/>
            </a:pPr>
            <a:r>
              <a:rPr lang="fr-CH" sz="1600" dirty="0" err="1">
                <a:solidFill>
                  <a:srgbClr val="000000"/>
                </a:solidFill>
              </a:rPr>
              <a:t>Kontakt</a:t>
            </a:r>
            <a:endParaRPr lang="fr-CH" sz="1600" dirty="0">
              <a:solidFill>
                <a:srgbClr val="000000"/>
              </a:solidFill>
            </a:endParaRPr>
          </a:p>
          <a:p>
            <a:pPr marL="0" indent="0">
              <a:spcBef>
                <a:spcPts val="250"/>
              </a:spcBef>
              <a:buNone/>
            </a:pPr>
            <a:r>
              <a:rPr lang="fr-CH" sz="1600" dirty="0" err="1">
                <a:solidFill>
                  <a:srgbClr val="000000"/>
                </a:solidFill>
              </a:rPr>
              <a:t>Fragebogen</a:t>
            </a:r>
            <a:endParaRPr lang="fr-CH" sz="1600" dirty="0">
              <a:solidFill>
                <a:srgbClr val="000000"/>
              </a:solidFill>
            </a:endParaRPr>
          </a:p>
          <a:p>
            <a:pPr marL="0" indent="0">
              <a:spcBef>
                <a:spcPts val="250"/>
              </a:spcBef>
              <a:buNone/>
            </a:pPr>
            <a:endParaRPr lang="fr-CH" sz="1600" dirty="0">
              <a:solidFill>
                <a:srgbClr val="000000"/>
              </a:solidFill>
            </a:endParaRPr>
          </a:p>
          <a:p>
            <a:pPr lvl="0" algn="just">
              <a:spcBef>
                <a:spcPts val="250"/>
              </a:spcBef>
              <a:buFont typeface="+mj-lt"/>
              <a:buAutoNum type="arabicPeriod"/>
            </a:pPr>
            <a:endParaRPr lang="fr-CH" sz="1600" dirty="0">
              <a:solidFill>
                <a:schemeClr val="accent1"/>
              </a:solidFill>
            </a:endParaRPr>
          </a:p>
          <a:p>
            <a:pPr lvl="0" algn="just">
              <a:spcBef>
                <a:spcPts val="250"/>
              </a:spcBef>
              <a:buFont typeface="+mj-lt"/>
              <a:buAutoNum type="arabicPeriod"/>
            </a:pPr>
            <a:endParaRPr lang="fr-CH" sz="1600" dirty="0">
              <a:solidFill>
                <a:schemeClr val="accent1"/>
              </a:solidFill>
            </a:endParaRPr>
          </a:p>
          <a:p>
            <a:pPr lvl="0" algn="just">
              <a:spcBef>
                <a:spcPts val="250"/>
              </a:spcBef>
              <a:buFont typeface="+mj-lt"/>
              <a:buAutoNum type="arabicPeriod"/>
            </a:pPr>
            <a:endParaRPr lang="fr-CH" sz="1600" dirty="0">
              <a:solidFill>
                <a:schemeClr val="accent1"/>
              </a:solidFill>
            </a:endParaRPr>
          </a:p>
          <a:p>
            <a:pPr algn="just">
              <a:spcBef>
                <a:spcPts val="250"/>
              </a:spcBef>
              <a:buFont typeface="+mj-lt"/>
              <a:buAutoNum type="arabicPeriod"/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259-D10B-7542-B420-C5906A86C7AB}" type="datetime1">
              <a:rPr lang="fr-CH" sz="1000" smtClean="0"/>
              <a:t>08.06.2018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146535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14862" y="1070447"/>
            <a:ext cx="8229600" cy="10113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8. </a:t>
            </a:r>
            <a:r>
              <a:rPr lang="de-DE" sz="2600" dirty="0">
                <a:latin typeface="Calibri"/>
                <a:cs typeface="Calibri"/>
              </a:rPr>
              <a:t>Mobile Web Strategie der TO</a:t>
            </a:r>
          </a:p>
          <a:p>
            <a:endParaRPr lang="fr-CH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20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FC-0176-C94B-84D8-B26EF01BB85D}" type="datetime1">
              <a:rPr lang="fr-CH" sz="1000" smtClean="0"/>
              <a:t>08.06.2018</a:t>
            </a:fld>
            <a:endParaRPr lang="fr-FR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862" y="1930543"/>
            <a:ext cx="4792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Haben Sie eine eigene mobile App für Ihre Destination?</a:t>
            </a:r>
            <a:endParaRPr lang="fr-CH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294311" y="563893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/>
              <a:t>n=82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864138"/>
              </p:ext>
            </p:extLst>
          </p:nvPr>
        </p:nvGraphicFramePr>
        <p:xfrm>
          <a:off x="614862" y="2488762"/>
          <a:ext cx="8229600" cy="381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Image 7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143498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6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742150" y="1190517"/>
            <a:ext cx="8229600" cy="10113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9. </a:t>
            </a:r>
            <a:r>
              <a:rPr lang="fr-CH" sz="2600" dirty="0" err="1">
                <a:latin typeface="Calibri"/>
                <a:cs typeface="Calibri"/>
              </a:rPr>
              <a:t>Technologien</a:t>
            </a:r>
            <a:r>
              <a:rPr lang="fr-CH" sz="2600" dirty="0">
                <a:latin typeface="Calibri"/>
                <a:cs typeface="Calibri"/>
              </a:rPr>
              <a:t> in Schweizer TO 2017</a:t>
            </a:r>
            <a:endParaRPr lang="fr-CH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0" name="Image 9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1994" y="-2246137"/>
            <a:ext cx="164395" cy="818896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21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FC-0176-C94B-84D8-B26EF01BB85D}" type="datetime1">
              <a:rPr lang="fr-CH" sz="1000" smtClean="0"/>
              <a:t>08.06.2018</a:t>
            </a:fld>
            <a:endParaRPr lang="fr-FR" sz="1000" dirty="0"/>
          </a:p>
        </p:txBody>
      </p:sp>
      <p:sp>
        <p:nvSpPr>
          <p:cNvPr id="7" name="ZoneTexte 6"/>
          <p:cNvSpPr txBox="1"/>
          <p:nvPr/>
        </p:nvSpPr>
        <p:spPr>
          <a:xfrm>
            <a:off x="265850" y="5175815"/>
            <a:ext cx="87059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H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670170" y="1889985"/>
            <a:ext cx="724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Welche Technologien und digitale Werkzeuge werden von Ihrer Organisation genutzt?</a:t>
            </a:r>
            <a:endParaRPr lang="fr-CH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294311" y="582665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/>
              <a:t>n=78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773615"/>
              </p:ext>
            </p:extLst>
          </p:nvPr>
        </p:nvGraphicFramePr>
        <p:xfrm>
          <a:off x="531654" y="2358849"/>
          <a:ext cx="8174292" cy="413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1663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614862" y="913861"/>
            <a:ext cx="8229600" cy="101134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9. </a:t>
            </a:r>
            <a:r>
              <a:rPr lang="fr-CH" sz="2600" dirty="0" err="1">
                <a:latin typeface="Calibri"/>
                <a:cs typeface="Calibri"/>
              </a:rPr>
              <a:t>Kostenlose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dirty="0" err="1">
                <a:latin typeface="Calibri"/>
                <a:cs typeface="Calibri"/>
              </a:rPr>
              <a:t>WiFi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dirty="0" err="1">
                <a:latin typeface="Calibri"/>
                <a:cs typeface="Calibri"/>
              </a:rPr>
              <a:t>Zugänge</a:t>
            </a:r>
            <a:endParaRPr lang="fr-CH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FC-0176-C94B-84D8-B26EF01BB85D}" type="datetime1">
              <a:rPr lang="fr-CH" sz="1000" smtClean="0"/>
              <a:t>08.06.2018</a:t>
            </a:fld>
            <a:endParaRPr lang="fr-FR" sz="1000" dirty="0"/>
          </a:p>
        </p:txBody>
      </p:sp>
      <p:pic>
        <p:nvPicPr>
          <p:cNvPr id="10" name="Image 9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1994" y="-2625690"/>
            <a:ext cx="164395" cy="81889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3999" y="1543081"/>
            <a:ext cx="7150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Stehen den Besuchern Ihrer Destination kostenlose Hot Spots (WiFi) zur Verfügung?</a:t>
            </a:r>
            <a:endParaRPr lang="fr-CH" sz="1600" dirty="0"/>
          </a:p>
        </p:txBody>
      </p:sp>
      <p:sp>
        <p:nvSpPr>
          <p:cNvPr id="13" name="ZoneTexte 6"/>
          <p:cNvSpPr txBox="1"/>
          <p:nvPr/>
        </p:nvSpPr>
        <p:spPr>
          <a:xfrm>
            <a:off x="0" y="6376267"/>
            <a:ext cx="741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dirty="0"/>
              <a:t>Die Zusammensetzung der Stichprobe hat sich zwischen den Jahren 2015 und 2017 verändert (höhere Rücklaufquote in der Erhebung 2018), Unterschiede sind daher mit Vorsicht zu interpretieren.</a:t>
            </a:r>
            <a:endParaRPr lang="fr-FR" sz="1200" i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908074"/>
              </p:ext>
            </p:extLst>
          </p:nvPr>
        </p:nvGraphicFramePr>
        <p:xfrm>
          <a:off x="614862" y="1881635"/>
          <a:ext cx="7713811" cy="427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939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504000" y="870290"/>
            <a:ext cx="8229600" cy="10113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10. </a:t>
            </a:r>
            <a:r>
              <a:rPr lang="de-DE" sz="2600" dirty="0">
                <a:latin typeface="Calibri"/>
                <a:cs typeface="Calibri"/>
              </a:rPr>
              <a:t>Monitoring der E-Reputation der Destination</a:t>
            </a:r>
            <a:endParaRPr lang="fr-CH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FC-0176-C94B-84D8-B26EF01BB85D}" type="datetime1">
              <a:rPr lang="fr-CH" sz="1000" smtClean="0"/>
              <a:t>08.06.2018</a:t>
            </a:fld>
            <a:endParaRPr lang="fr-FR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3999" y="1543081"/>
            <a:ext cx="5845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Machen Sie ein Monitoring der online Reputation Ihrer Destination?</a:t>
            </a:r>
            <a:endParaRPr lang="fr-CH" sz="1600" dirty="0"/>
          </a:p>
        </p:txBody>
      </p:sp>
      <p:sp>
        <p:nvSpPr>
          <p:cNvPr id="16" name="ZoneTexte 6"/>
          <p:cNvSpPr txBox="1"/>
          <p:nvPr/>
        </p:nvSpPr>
        <p:spPr>
          <a:xfrm>
            <a:off x="0" y="6376267"/>
            <a:ext cx="741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dirty="0"/>
              <a:t>Die Zusammensetzung der Stichprobe hat sich zwischen den Jahren 2015 und 2017 verändert (höhere Rücklaufquote in der Erhebung 2018), Unterschiede sind daher mit Vorsicht zu interpretieren.</a:t>
            </a:r>
            <a:endParaRPr lang="fr-FR" sz="1200" i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676544"/>
              </p:ext>
            </p:extLst>
          </p:nvPr>
        </p:nvGraphicFramePr>
        <p:xfrm>
          <a:off x="503999" y="2057400"/>
          <a:ext cx="7706939" cy="418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 7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647356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11. </a:t>
            </a:r>
            <a:r>
              <a:rPr lang="fr-CH" sz="2600" dirty="0" err="1">
                <a:latin typeface="Calibri"/>
                <a:cs typeface="Calibri"/>
              </a:rPr>
              <a:t>Datenerhebung</a:t>
            </a:r>
            <a:r>
              <a:rPr lang="fr-CH" sz="2600" dirty="0">
                <a:latin typeface="Calibri"/>
                <a:cs typeface="Calibri"/>
              </a:rPr>
              <a:t> von Schweizer TO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AA1-4A92-F840-ABDA-FC4BE63F0012}" type="datetime1">
              <a:rPr lang="fr-CH" sz="1000" smtClean="0"/>
              <a:t>08.06.2018</a:t>
            </a:fld>
            <a:endParaRPr lang="fr-FR" sz="1000" dirty="0"/>
          </a:p>
        </p:txBody>
      </p:sp>
      <p:pic>
        <p:nvPicPr>
          <p:cNvPr id="17" name="Image 9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1994" y="-2625690"/>
            <a:ext cx="164395" cy="81889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7969" y="1455516"/>
            <a:ext cx="769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Sammeln Sie Daten, um Ihre aktuellen oder potentiellen Gäste zu segmentieren (via Newsletter, Website, App...)?</a:t>
            </a:r>
          </a:p>
        </p:txBody>
      </p:sp>
      <p:sp>
        <p:nvSpPr>
          <p:cNvPr id="20" name="ZoneTexte 6"/>
          <p:cNvSpPr txBox="1"/>
          <p:nvPr/>
        </p:nvSpPr>
        <p:spPr>
          <a:xfrm>
            <a:off x="0" y="6376267"/>
            <a:ext cx="741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dirty="0"/>
              <a:t>Die Zusammensetzung der Stichprobe hat sich zwischen den Jahren 2015 und 2017 verändert (höhere Rücklaufquote in der Erhebung 2018), Unterschiede sind daher mit Vorsicht zu interpretieren.</a:t>
            </a:r>
            <a:endParaRPr lang="fr-FR" sz="1200" i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922256"/>
              </p:ext>
            </p:extLst>
          </p:nvPr>
        </p:nvGraphicFramePr>
        <p:xfrm>
          <a:off x="577969" y="2178697"/>
          <a:ext cx="7694272" cy="408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5529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11. </a:t>
            </a:r>
            <a:r>
              <a:rPr lang="de-DE" sz="2600" dirty="0">
                <a:latin typeface="Calibri"/>
                <a:cs typeface="Calibri"/>
              </a:rPr>
              <a:t>Mittel zur Datenerhebung (Anzahl der Häufigkeiten</a:t>
            </a:r>
            <a:r>
              <a:rPr lang="fr-CH" sz="2600" dirty="0">
                <a:latin typeface="Calibri"/>
                <a:cs typeface="Calibri"/>
              </a:rPr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AA1-4A92-F840-ABDA-FC4BE63F0012}" type="datetime1">
              <a:rPr lang="fr-CH" sz="1000" smtClean="0"/>
              <a:t>08.06.2018</a:t>
            </a:fld>
            <a:endParaRPr lang="fr-FR" sz="1000" dirty="0"/>
          </a:p>
        </p:txBody>
      </p:sp>
      <p:pic>
        <p:nvPicPr>
          <p:cNvPr id="17" name="Image 9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1994" y="-2625690"/>
            <a:ext cx="164395" cy="8188964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322655"/>
              </p:ext>
            </p:extLst>
          </p:nvPr>
        </p:nvGraphicFramePr>
        <p:xfrm>
          <a:off x="636309" y="1550989"/>
          <a:ext cx="8056656" cy="462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8634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11. Open Data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AA1-4A92-F840-ABDA-FC4BE63F0012}" type="datetime1">
              <a:rPr lang="fr-CH" sz="1000" smtClean="0"/>
              <a:t>08.06.2018</a:t>
            </a:fld>
            <a:endParaRPr lang="fr-FR" sz="1000" dirty="0"/>
          </a:p>
        </p:txBody>
      </p:sp>
      <p:pic>
        <p:nvPicPr>
          <p:cNvPr id="17" name="Image 9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1994" y="-2625690"/>
            <a:ext cx="164395" cy="81889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7969" y="1455516"/>
            <a:ext cx="769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Stellt Ihre Destination die touristischen Daten an Unternehmungen und Start-ups zur Verfügung („open </a:t>
            </a:r>
            <a:r>
              <a:rPr lang="de-DE" sz="1600" dirty="0" err="1"/>
              <a:t>data</a:t>
            </a:r>
            <a:r>
              <a:rPr lang="de-DE" sz="1600" dirty="0"/>
              <a:t>“)?</a:t>
            </a:r>
            <a:endParaRPr lang="fr-CH" sz="1600" dirty="0"/>
          </a:p>
        </p:txBody>
      </p:sp>
      <p:sp>
        <p:nvSpPr>
          <p:cNvPr id="10" name="ZoneTexte 6"/>
          <p:cNvSpPr txBox="1"/>
          <p:nvPr/>
        </p:nvSpPr>
        <p:spPr>
          <a:xfrm>
            <a:off x="0" y="6254284"/>
            <a:ext cx="766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dirty="0"/>
              <a:t>Die Zusammensetzung der Stichprobe hat sich zwischen den Jahren 2015 und 2017 verändert</a:t>
            </a:r>
            <a:r>
              <a:rPr lang="fr-FR" sz="1200" i="1" dirty="0"/>
              <a:t>; </a:t>
            </a:r>
            <a:r>
              <a:rPr lang="fr-FR" sz="1200" i="1" dirty="0" err="1"/>
              <a:t>höhere</a:t>
            </a:r>
            <a:r>
              <a:rPr lang="fr-FR" sz="1200" i="1" dirty="0"/>
              <a:t> </a:t>
            </a:r>
            <a:r>
              <a:rPr lang="fr-FR" sz="1200" i="1" dirty="0" err="1"/>
              <a:t>Rücklaufquote</a:t>
            </a:r>
            <a:r>
              <a:rPr lang="fr-FR" sz="1200" i="1" dirty="0"/>
              <a:t> der </a:t>
            </a:r>
            <a:r>
              <a:rPr lang="fr-FR" sz="1200" i="1" dirty="0" err="1"/>
              <a:t>Erhebung</a:t>
            </a:r>
            <a:r>
              <a:rPr lang="fr-FR" sz="1200" i="1" dirty="0"/>
              <a:t> </a:t>
            </a:r>
            <a:r>
              <a:rPr lang="fr-FR" sz="1200" i="1" dirty="0" err="1"/>
              <a:t>im</a:t>
            </a:r>
            <a:r>
              <a:rPr lang="fr-FR" sz="1200" i="1" dirty="0"/>
              <a:t> </a:t>
            </a:r>
            <a:r>
              <a:rPr lang="fr-FR" sz="1200" i="1" dirty="0" err="1"/>
              <a:t>Jahr</a:t>
            </a:r>
            <a:r>
              <a:rPr lang="fr-FR" sz="1200" i="1" dirty="0"/>
              <a:t> 2018 mit </a:t>
            </a:r>
            <a:r>
              <a:rPr lang="fr-FR" sz="1200" i="1" dirty="0" err="1"/>
              <a:t>einem</a:t>
            </a:r>
            <a:r>
              <a:rPr lang="fr-FR" sz="1200" i="1" dirty="0"/>
              <a:t> </a:t>
            </a:r>
            <a:r>
              <a:rPr lang="fr-FR" sz="1200" i="1" dirty="0" err="1"/>
              <a:t>höheren</a:t>
            </a:r>
            <a:r>
              <a:rPr lang="fr-FR" sz="1200" i="1" dirty="0"/>
              <a:t> </a:t>
            </a:r>
            <a:r>
              <a:rPr lang="fr-FR" sz="1200" i="1" dirty="0" err="1"/>
              <a:t>Anteil</a:t>
            </a:r>
            <a:r>
              <a:rPr lang="fr-FR" sz="1200" i="1" dirty="0"/>
              <a:t> </a:t>
            </a:r>
            <a:r>
              <a:rPr lang="fr-FR" sz="1200" i="1" dirty="0" err="1"/>
              <a:t>von</a:t>
            </a:r>
            <a:r>
              <a:rPr lang="fr-FR" sz="1200" i="1" dirty="0"/>
              <a:t> </a:t>
            </a:r>
            <a:r>
              <a:rPr lang="fr-FR" sz="1200" i="1" dirty="0" err="1"/>
              <a:t>kleinen</a:t>
            </a:r>
            <a:r>
              <a:rPr lang="fr-FR" sz="1200" i="1" dirty="0"/>
              <a:t> TO </a:t>
            </a:r>
            <a:r>
              <a:rPr lang="fr-FR" sz="1200" i="1" dirty="0" err="1"/>
              <a:t>im</a:t>
            </a:r>
            <a:r>
              <a:rPr lang="fr-FR" sz="1200" i="1" dirty="0"/>
              <a:t> </a:t>
            </a:r>
            <a:r>
              <a:rPr lang="fr-FR" sz="1200" i="1" dirty="0" err="1"/>
              <a:t>Jahr</a:t>
            </a:r>
            <a:r>
              <a:rPr lang="fr-FR" sz="1200" i="1" dirty="0"/>
              <a:t> 2017 (61%) </a:t>
            </a:r>
            <a:r>
              <a:rPr lang="fr-FR" sz="1200" i="1" dirty="0" err="1"/>
              <a:t>im</a:t>
            </a:r>
            <a:r>
              <a:rPr lang="fr-FR" sz="1200" i="1" dirty="0"/>
              <a:t> </a:t>
            </a:r>
            <a:r>
              <a:rPr lang="fr-FR" sz="1200" i="1" dirty="0" err="1"/>
              <a:t>Vergleich</a:t>
            </a:r>
            <a:r>
              <a:rPr lang="fr-FR" sz="1200" i="1" dirty="0"/>
              <a:t> </a:t>
            </a:r>
            <a:r>
              <a:rPr lang="fr-FR" sz="1200" i="1" dirty="0" err="1"/>
              <a:t>zum</a:t>
            </a:r>
            <a:r>
              <a:rPr lang="fr-FR" sz="1200" i="1" dirty="0"/>
              <a:t> </a:t>
            </a:r>
            <a:r>
              <a:rPr lang="fr-FR" sz="1200" i="1" dirty="0" err="1"/>
              <a:t>Jahr</a:t>
            </a:r>
            <a:r>
              <a:rPr lang="fr-FR" sz="1200" i="1" dirty="0"/>
              <a:t> 2015 (41%). Die </a:t>
            </a:r>
            <a:r>
              <a:rPr lang="fr-FR" sz="1200" i="1" dirty="0" err="1"/>
              <a:t>Unterschiede</a:t>
            </a:r>
            <a:r>
              <a:rPr lang="fr-FR" sz="1200" i="1" dirty="0"/>
              <a:t> </a:t>
            </a:r>
            <a:r>
              <a:rPr lang="fr-FR" sz="1200" i="1" dirty="0" err="1"/>
              <a:t>sind</a:t>
            </a:r>
            <a:r>
              <a:rPr lang="fr-FR" sz="1200" i="1" dirty="0"/>
              <a:t> mit </a:t>
            </a:r>
            <a:r>
              <a:rPr lang="fr-FR" sz="1200" i="1" dirty="0" err="1"/>
              <a:t>Vorsicht</a:t>
            </a:r>
            <a:r>
              <a:rPr lang="fr-FR" sz="1200" i="1" dirty="0"/>
              <a:t> </a:t>
            </a:r>
            <a:r>
              <a:rPr lang="fr-FR" sz="1200" i="1" dirty="0" err="1"/>
              <a:t>zu</a:t>
            </a:r>
            <a:r>
              <a:rPr lang="fr-FR" sz="1200" i="1" dirty="0"/>
              <a:t> </a:t>
            </a:r>
            <a:r>
              <a:rPr lang="fr-FR" sz="1200" i="1" dirty="0" err="1"/>
              <a:t>interpretieren</a:t>
            </a:r>
            <a:r>
              <a:rPr lang="fr-FR" sz="1200" i="1" dirty="0"/>
              <a:t>.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540146"/>
              </p:ext>
            </p:extLst>
          </p:nvPr>
        </p:nvGraphicFramePr>
        <p:xfrm>
          <a:off x="577969" y="2277549"/>
          <a:ext cx="7694272" cy="375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368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11. </a:t>
            </a:r>
            <a:r>
              <a:rPr lang="fr-CH" sz="2600" dirty="0" err="1">
                <a:latin typeface="Calibri"/>
                <a:cs typeface="Calibri"/>
              </a:rPr>
              <a:t>Datenerhebung</a:t>
            </a:r>
            <a:endParaRPr lang="fr-CH" sz="2600" dirty="0"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AA1-4A92-F840-ABDA-FC4BE63F0012}" type="datetime1">
              <a:rPr lang="fr-CH" sz="1000" smtClean="0"/>
              <a:t>08.06.2018</a:t>
            </a:fld>
            <a:endParaRPr lang="fr-FR" sz="1000" dirty="0"/>
          </a:p>
        </p:txBody>
      </p:sp>
      <p:pic>
        <p:nvPicPr>
          <p:cNvPr id="17" name="Image 9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1994" y="-2625690"/>
            <a:ext cx="164395" cy="81889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7969" y="1455516"/>
            <a:ext cx="769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Werden in Ihrer Destination/Gemeinde Sensoren oder andere Hilfsmittel genutzt, um automatisiert die Frequenzen des Verkehrs sowie Informationen und Daten in anderen Bereichen zu erfassen (z.B. Abfälle, Energieverbrauch etc.)?</a:t>
            </a:r>
            <a:endParaRPr lang="fr-CH" sz="1600" dirty="0"/>
          </a:p>
        </p:txBody>
      </p:sp>
      <p:sp>
        <p:nvSpPr>
          <p:cNvPr id="10" name="ZoneTexte 6"/>
          <p:cNvSpPr txBox="1"/>
          <p:nvPr/>
        </p:nvSpPr>
        <p:spPr>
          <a:xfrm>
            <a:off x="-1" y="6211669"/>
            <a:ext cx="772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dirty="0"/>
              <a:t>Die Zusammensetzung der Stichprobe hat sich zwischen den Jahren 2015 und 2017 verändert</a:t>
            </a:r>
            <a:r>
              <a:rPr lang="fr-FR" sz="1200" i="1" dirty="0"/>
              <a:t>; </a:t>
            </a:r>
            <a:r>
              <a:rPr lang="fr-FR" sz="1200" i="1" dirty="0" err="1"/>
              <a:t>höhere</a:t>
            </a:r>
            <a:r>
              <a:rPr lang="fr-FR" sz="1200" i="1" dirty="0"/>
              <a:t> </a:t>
            </a:r>
            <a:r>
              <a:rPr lang="fr-FR" sz="1200" i="1" dirty="0" err="1"/>
              <a:t>Rücklaufquote</a:t>
            </a:r>
            <a:r>
              <a:rPr lang="fr-FR" sz="1200" i="1" dirty="0"/>
              <a:t> der </a:t>
            </a:r>
            <a:r>
              <a:rPr lang="fr-FR" sz="1200" i="1" dirty="0" err="1"/>
              <a:t>Erhebung</a:t>
            </a:r>
            <a:r>
              <a:rPr lang="fr-FR" sz="1200" i="1" dirty="0"/>
              <a:t> </a:t>
            </a:r>
            <a:r>
              <a:rPr lang="fr-FR" sz="1200" i="1" dirty="0" err="1"/>
              <a:t>im</a:t>
            </a:r>
            <a:r>
              <a:rPr lang="fr-FR" sz="1200" i="1" dirty="0"/>
              <a:t> </a:t>
            </a:r>
            <a:r>
              <a:rPr lang="fr-FR" sz="1200" i="1" dirty="0" err="1"/>
              <a:t>Jahr</a:t>
            </a:r>
            <a:r>
              <a:rPr lang="fr-FR" sz="1200" i="1" dirty="0"/>
              <a:t> 2018 mit </a:t>
            </a:r>
            <a:r>
              <a:rPr lang="fr-FR" sz="1200" i="1" dirty="0" err="1"/>
              <a:t>einem</a:t>
            </a:r>
            <a:r>
              <a:rPr lang="fr-FR" sz="1200" i="1" dirty="0"/>
              <a:t> </a:t>
            </a:r>
            <a:r>
              <a:rPr lang="fr-FR" sz="1200" i="1" dirty="0" err="1"/>
              <a:t>höheren</a:t>
            </a:r>
            <a:r>
              <a:rPr lang="fr-FR" sz="1200" i="1" dirty="0"/>
              <a:t> </a:t>
            </a:r>
            <a:r>
              <a:rPr lang="fr-FR" sz="1200" i="1" dirty="0" err="1"/>
              <a:t>Anteil</a:t>
            </a:r>
            <a:r>
              <a:rPr lang="fr-FR" sz="1200" i="1" dirty="0"/>
              <a:t> </a:t>
            </a:r>
            <a:r>
              <a:rPr lang="fr-FR" sz="1200" i="1" dirty="0" err="1"/>
              <a:t>von</a:t>
            </a:r>
            <a:r>
              <a:rPr lang="fr-FR" sz="1200" i="1" dirty="0"/>
              <a:t> </a:t>
            </a:r>
            <a:r>
              <a:rPr lang="fr-FR" sz="1200" i="1" dirty="0" err="1"/>
              <a:t>kleinen</a:t>
            </a:r>
            <a:r>
              <a:rPr lang="fr-FR" sz="1200" i="1" dirty="0"/>
              <a:t> TO </a:t>
            </a:r>
            <a:r>
              <a:rPr lang="fr-FR" sz="1200" i="1" dirty="0" err="1"/>
              <a:t>im</a:t>
            </a:r>
            <a:r>
              <a:rPr lang="fr-FR" sz="1200" i="1" dirty="0"/>
              <a:t> </a:t>
            </a:r>
            <a:r>
              <a:rPr lang="fr-FR" sz="1200" i="1" dirty="0" err="1"/>
              <a:t>Jahr</a:t>
            </a:r>
            <a:r>
              <a:rPr lang="fr-FR" sz="1200" i="1" dirty="0"/>
              <a:t> 2017 (61%) </a:t>
            </a:r>
            <a:r>
              <a:rPr lang="fr-FR" sz="1200" i="1" dirty="0" err="1"/>
              <a:t>im</a:t>
            </a:r>
            <a:r>
              <a:rPr lang="fr-FR" sz="1200" i="1" dirty="0"/>
              <a:t> </a:t>
            </a:r>
            <a:r>
              <a:rPr lang="fr-FR" sz="1200" i="1" dirty="0" err="1"/>
              <a:t>Vergleich</a:t>
            </a:r>
            <a:r>
              <a:rPr lang="fr-FR" sz="1200" i="1" dirty="0"/>
              <a:t> </a:t>
            </a:r>
            <a:r>
              <a:rPr lang="fr-FR" sz="1200" i="1" dirty="0" err="1"/>
              <a:t>zum</a:t>
            </a:r>
            <a:r>
              <a:rPr lang="fr-FR" sz="1200" i="1" dirty="0"/>
              <a:t> </a:t>
            </a:r>
            <a:r>
              <a:rPr lang="fr-FR" sz="1200" i="1" dirty="0" err="1"/>
              <a:t>Jahr</a:t>
            </a:r>
            <a:r>
              <a:rPr lang="fr-FR" sz="1200" i="1" dirty="0"/>
              <a:t> 2015 (41%). Die </a:t>
            </a:r>
            <a:r>
              <a:rPr lang="fr-FR" sz="1200" i="1" dirty="0" err="1"/>
              <a:t>Unterschiede</a:t>
            </a:r>
            <a:r>
              <a:rPr lang="fr-FR" sz="1200" i="1" dirty="0"/>
              <a:t> </a:t>
            </a:r>
            <a:r>
              <a:rPr lang="fr-FR" sz="1200" i="1" dirty="0" err="1"/>
              <a:t>sind</a:t>
            </a:r>
            <a:r>
              <a:rPr lang="fr-FR" sz="1200" i="1" dirty="0"/>
              <a:t> mit </a:t>
            </a:r>
            <a:r>
              <a:rPr lang="fr-FR" sz="1200" i="1" dirty="0" err="1"/>
              <a:t>Vorsicht</a:t>
            </a:r>
            <a:r>
              <a:rPr lang="fr-FR" sz="1200" i="1" dirty="0"/>
              <a:t> </a:t>
            </a:r>
            <a:r>
              <a:rPr lang="fr-FR" sz="1200" i="1" dirty="0" err="1"/>
              <a:t>zu</a:t>
            </a:r>
            <a:r>
              <a:rPr lang="fr-FR" sz="1200" i="1" dirty="0"/>
              <a:t> </a:t>
            </a:r>
            <a:r>
              <a:rPr lang="fr-FR" sz="1200" i="1" dirty="0" err="1"/>
              <a:t>interpretieren</a:t>
            </a:r>
            <a:r>
              <a:rPr lang="fr-FR" sz="1200" i="1" dirty="0"/>
              <a:t>.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283809"/>
              </p:ext>
            </p:extLst>
          </p:nvPr>
        </p:nvGraphicFramePr>
        <p:xfrm>
          <a:off x="245326" y="2354814"/>
          <a:ext cx="8083348" cy="368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6981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75069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 err="1">
                <a:latin typeface="Calibri"/>
                <a:cs typeface="Calibri"/>
              </a:rPr>
              <a:t>Kontakt</a:t>
            </a:r>
            <a:endParaRPr lang="fr-CH" sz="2600" dirty="0">
              <a:latin typeface="Calibri"/>
              <a:cs typeface="Calibri"/>
            </a:endParaRPr>
          </a:p>
        </p:txBody>
      </p:sp>
      <p:pic>
        <p:nvPicPr>
          <p:cNvPr id="8" name="Image 7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246137"/>
            <a:ext cx="164395" cy="81889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682" y="3589001"/>
            <a:ext cx="2201041" cy="460178"/>
          </a:xfrm>
          <a:prstGeom prst="rect">
            <a:avLst/>
          </a:prstGeom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540000" y="2520000"/>
            <a:ext cx="3008313" cy="37135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97816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CH" sz="1200" b="1" dirty="0">
                <a:solidFill>
                  <a:schemeClr val="tx1"/>
                </a:solidFill>
                <a:latin typeface="+mn-lt"/>
              </a:rPr>
              <a:t>Roland </a:t>
            </a:r>
            <a:r>
              <a:rPr lang="fr-CH" sz="1200" b="1" dirty="0" err="1">
                <a:solidFill>
                  <a:schemeClr val="tx1"/>
                </a:solidFill>
                <a:latin typeface="+mn-lt"/>
              </a:rPr>
              <a:t>Schegg</a:t>
            </a:r>
            <a:endParaRPr lang="fr-CH" sz="120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de-CH" sz="1200" b="1" dirty="0">
                <a:solidFill>
                  <a:schemeClr val="tx1"/>
                </a:solidFill>
                <a:latin typeface="+mn-lt"/>
              </a:rPr>
              <a:t>Professor</a:t>
            </a:r>
            <a:endParaRPr lang="fr-CH" sz="120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fr-CH" sz="1200" dirty="0">
                <a:hlinkClick r:id="rId4"/>
              </a:rPr>
              <a:t>roland.schegg@hevs.ch</a:t>
            </a:r>
            <a:endParaRPr lang="fr-CH" sz="120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endParaRPr lang="fr-CH" sz="120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fr-CH" sz="1400" b="1" dirty="0" err="1">
                <a:solidFill>
                  <a:schemeClr val="tx1"/>
                </a:solidFill>
                <a:latin typeface="+mn-lt"/>
              </a:rPr>
              <a:t>Walliser</a:t>
            </a:r>
            <a:r>
              <a:rPr lang="fr-CH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CH" sz="1400" b="1" dirty="0" err="1">
                <a:solidFill>
                  <a:schemeClr val="tx1"/>
                </a:solidFill>
                <a:latin typeface="+mn-lt"/>
              </a:rPr>
              <a:t>Tourismus</a:t>
            </a:r>
            <a:r>
              <a:rPr lang="fr-CH" sz="1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CH" sz="1400" b="1" dirty="0" err="1">
                <a:solidFill>
                  <a:schemeClr val="tx1"/>
                </a:solidFill>
                <a:latin typeface="+mn-lt"/>
              </a:rPr>
              <a:t>Observatorium</a:t>
            </a:r>
            <a:endParaRPr lang="fr-CH" sz="1400" b="1" dirty="0">
              <a:solidFill>
                <a:schemeClr val="tx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fr-CH" sz="1200" b="1" dirty="0">
                <a:solidFill>
                  <a:schemeClr val="tx1"/>
                </a:solidFill>
                <a:latin typeface="+mn-lt"/>
              </a:rPr>
              <a:t>c/o Institut </a:t>
            </a:r>
            <a:r>
              <a:rPr lang="fr-CH" sz="1200" b="1" dirty="0" err="1">
                <a:solidFill>
                  <a:schemeClr val="tx1"/>
                </a:solidFill>
                <a:latin typeface="+mn-lt"/>
              </a:rPr>
              <a:t>Tourismus</a:t>
            </a:r>
            <a:endParaRPr lang="fr-CH" sz="1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1200" dirty="0" err="1">
                <a:solidFill>
                  <a:schemeClr val="tx1"/>
                </a:solidFill>
                <a:latin typeface="Calibri"/>
                <a:cs typeface="Calibri"/>
              </a:rPr>
              <a:t>TechnoPôle</a:t>
            </a:r>
            <a:r>
              <a:rPr lang="fr-FR" sz="1200" dirty="0">
                <a:solidFill>
                  <a:schemeClr val="tx1"/>
                </a:solidFill>
                <a:latin typeface="Calibri"/>
                <a:cs typeface="Calibri"/>
              </a:rPr>
              <a:t> 3</a:t>
            </a:r>
          </a:p>
          <a:p>
            <a:pPr marL="0" indent="0">
              <a:buNone/>
            </a:pPr>
            <a:r>
              <a:rPr lang="de-DE" sz="1200" dirty="0">
                <a:solidFill>
                  <a:schemeClr val="tx1"/>
                </a:solidFill>
                <a:latin typeface="Calibri"/>
                <a:cs typeface="Calibri"/>
              </a:rPr>
              <a:t>CH - 3960 </a:t>
            </a:r>
            <a:r>
              <a:rPr lang="de-DE" sz="1200" dirty="0" err="1">
                <a:solidFill>
                  <a:schemeClr val="tx1"/>
                </a:solidFill>
                <a:latin typeface="Calibri"/>
                <a:cs typeface="Calibri"/>
              </a:rPr>
              <a:t>Siders</a:t>
            </a:r>
            <a:endParaRPr lang="de-DE"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de-DE"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T +41 27 606 90 88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F +41 27 606 90 00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Calibri"/>
                <a:cs typeface="Calibri"/>
              </a:rPr>
              <a:t>info@tourobs.ch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00" dirty="0" err="1">
                <a:solidFill>
                  <a:schemeClr val="tx1"/>
                </a:solidFill>
                <a:latin typeface="Calibri"/>
                <a:cs typeface="Calibri"/>
              </a:rPr>
              <a:t>www.tourobs.ch</a:t>
            </a:r>
            <a:endParaRPr lang="fr-CH"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endParaRPr lang="fr-CH"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7" name="Image 16" descr="logo_OVT_Q_72dp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10" y="2379856"/>
            <a:ext cx="1728074" cy="46328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28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B766-1931-784F-ADCA-45752A747EF7}" type="datetime1">
              <a:rPr lang="fr-CH" sz="1000" smtClean="0"/>
              <a:t>08.06.2018</a:t>
            </a:fld>
            <a:endParaRPr lang="fr-FR" sz="1000"/>
          </a:p>
        </p:txBody>
      </p:sp>
      <p:pic>
        <p:nvPicPr>
          <p:cNvPr id="18" name="Image 17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05285" y="1766147"/>
            <a:ext cx="163823" cy="51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10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75069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 err="1">
                <a:solidFill>
                  <a:srgbClr val="E2001A"/>
                </a:solidFill>
                <a:latin typeface="Calibri"/>
                <a:cs typeface="Calibri"/>
              </a:rPr>
              <a:t>Fragebogen</a:t>
            </a:r>
            <a:endParaRPr lang="fr-CH" sz="2600" dirty="0">
              <a:solidFill>
                <a:srgbClr val="E2001A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29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BF92-F8C6-7B41-B95A-73AE9397C1B6}" type="datetime1">
              <a:rPr lang="fr-CH" sz="1000" smtClean="0">
                <a:solidFill>
                  <a:srgbClr val="000000">
                    <a:tint val="75000"/>
                  </a:srgbClr>
                </a:solidFill>
              </a:rPr>
              <a:pPr/>
              <a:t>08.06.2018</a:t>
            </a:fld>
            <a:endParaRPr lang="fr-FR" sz="10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418" t="16034" r="18663" b="31070"/>
          <a:stretch/>
        </p:blipFill>
        <p:spPr>
          <a:xfrm>
            <a:off x="503999" y="1353629"/>
            <a:ext cx="7368639" cy="51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6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4897" y="936136"/>
            <a:ext cx="163823" cy="517098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158720" y="310717"/>
            <a:ext cx="4169953" cy="50811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1. </a:t>
            </a:r>
            <a:r>
              <a:rPr lang="de-CH" sz="2600" dirty="0" err="1">
                <a:latin typeface="Calibri"/>
                <a:cs typeface="Calibri"/>
              </a:rPr>
              <a:t>Résumé</a:t>
            </a:r>
            <a:endParaRPr lang="de-CH" sz="2600" dirty="0">
              <a:latin typeface="Calibri"/>
              <a:cs typeface="Calibri"/>
            </a:endParaRPr>
          </a:p>
        </p:txBody>
      </p:sp>
      <p:pic>
        <p:nvPicPr>
          <p:cNvPr id="10" name="Image 9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3073436"/>
            <a:ext cx="164395" cy="818896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9CA7-B39B-AD40-AD58-0AE49C18C9CF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0" y="1468167"/>
            <a:ext cx="4017618" cy="532082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1300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1300" b="1" dirty="0">
                <a:solidFill>
                  <a:schemeClr val="tx1"/>
                </a:solidFill>
              </a:rPr>
              <a:t>Facebook</a:t>
            </a:r>
            <a:r>
              <a:rPr lang="de-CH" sz="1300" dirty="0">
                <a:solidFill>
                  <a:schemeClr val="tx1"/>
                </a:solidFill>
              </a:rPr>
              <a:t> bleibt die mit Abstand am meisten genutzte </a:t>
            </a:r>
            <a:r>
              <a:rPr lang="de-CH" sz="1300" dirty="0" err="1">
                <a:solidFill>
                  <a:schemeClr val="tx1"/>
                </a:solidFill>
              </a:rPr>
              <a:t>Social</a:t>
            </a:r>
            <a:r>
              <a:rPr lang="de-CH" sz="1300" dirty="0">
                <a:solidFill>
                  <a:schemeClr val="tx1"/>
                </a:solidFill>
              </a:rPr>
              <a:t> Media Plattform in Schweizer Tourismusorganisationen (99% der befragten Organisationen). An zweiter Stelle kommt </a:t>
            </a:r>
            <a:r>
              <a:rPr lang="de-CH" sz="1300" b="1" dirty="0">
                <a:solidFill>
                  <a:schemeClr val="tx1"/>
                </a:solidFill>
              </a:rPr>
              <a:t>Instagram </a:t>
            </a:r>
            <a:r>
              <a:rPr lang="de-CH" sz="1300" dirty="0">
                <a:solidFill>
                  <a:schemeClr val="tx1"/>
                </a:solidFill>
              </a:rPr>
              <a:t>(87%), gefolgt von </a:t>
            </a:r>
            <a:r>
              <a:rPr lang="de-CH" sz="1300" b="1" dirty="0">
                <a:solidFill>
                  <a:schemeClr val="tx1"/>
                </a:solidFill>
              </a:rPr>
              <a:t>YouTube</a:t>
            </a:r>
            <a:r>
              <a:rPr lang="de-CH" sz="1300" dirty="0">
                <a:solidFill>
                  <a:schemeClr val="tx1"/>
                </a:solidFill>
              </a:rPr>
              <a:t> (66%) und </a:t>
            </a:r>
            <a:r>
              <a:rPr lang="de-CH" sz="1300" b="1" dirty="0">
                <a:solidFill>
                  <a:schemeClr val="tx1"/>
                </a:solidFill>
              </a:rPr>
              <a:t>Twitter </a:t>
            </a:r>
            <a:r>
              <a:rPr lang="de-CH" sz="1300" dirty="0">
                <a:solidFill>
                  <a:schemeClr val="tx1"/>
                </a:solidFill>
              </a:rPr>
              <a:t>(65%).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1300" dirty="0">
                <a:solidFill>
                  <a:schemeClr val="tx1"/>
                </a:solidFill>
              </a:rPr>
              <a:t>Die generelle Nutzungsintensität der </a:t>
            </a:r>
            <a:r>
              <a:rPr lang="de-CH" sz="1300" dirty="0" err="1">
                <a:solidFill>
                  <a:schemeClr val="tx1"/>
                </a:solidFill>
              </a:rPr>
              <a:t>Social</a:t>
            </a:r>
            <a:r>
              <a:rPr lang="de-CH" sz="1300" dirty="0">
                <a:solidFill>
                  <a:schemeClr val="tx1"/>
                </a:solidFill>
              </a:rPr>
              <a:t> Media ist bei grossen Tourismusorganisationen (TO) deutlich grösser als bei kleinen und mittleren 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1300" dirty="0">
                <a:solidFill>
                  <a:schemeClr val="tx1"/>
                </a:solidFill>
              </a:rPr>
              <a:t>Die </a:t>
            </a:r>
            <a:r>
              <a:rPr lang="de-CH" sz="1300" dirty="0" err="1">
                <a:solidFill>
                  <a:schemeClr val="tx1"/>
                </a:solidFill>
              </a:rPr>
              <a:t>Social</a:t>
            </a:r>
            <a:r>
              <a:rPr lang="de-CH" sz="1300" dirty="0">
                <a:solidFill>
                  <a:schemeClr val="tx1"/>
                </a:solidFill>
              </a:rPr>
              <a:t> Media werden hauptsächlich zur </a:t>
            </a:r>
            <a:r>
              <a:rPr lang="de-CH" sz="1300" b="1" dirty="0">
                <a:solidFill>
                  <a:schemeClr val="tx1"/>
                </a:solidFill>
              </a:rPr>
              <a:t>Verbesserung des Markenimages der Destination (95%)</a:t>
            </a:r>
            <a:r>
              <a:rPr lang="de-CH" sz="1300" dirty="0">
                <a:solidFill>
                  <a:schemeClr val="tx1"/>
                </a:solidFill>
              </a:rPr>
              <a:t> </a:t>
            </a:r>
            <a:r>
              <a:rPr lang="de-CH" sz="1300" b="1" dirty="0">
                <a:solidFill>
                  <a:schemeClr val="tx1"/>
                </a:solidFill>
              </a:rPr>
              <a:t>und des Engagements/der Interaktion (76%) mit potenziellen Kunden </a:t>
            </a:r>
            <a:r>
              <a:rPr lang="de-CH" sz="1300" dirty="0">
                <a:solidFill>
                  <a:schemeClr val="tx1"/>
                </a:solidFill>
              </a:rPr>
              <a:t>eingesetzt. An dritter Stelle wird das </a:t>
            </a:r>
            <a:r>
              <a:rPr lang="de-CH" sz="1300" b="1" dirty="0">
                <a:solidFill>
                  <a:schemeClr val="tx1"/>
                </a:solidFill>
              </a:rPr>
              <a:t>Marketing von Produkten und Dienstleistungen (67%) </a:t>
            </a:r>
            <a:r>
              <a:rPr lang="de-CH" sz="1300" dirty="0">
                <a:solidFill>
                  <a:schemeClr val="tx1"/>
                </a:solidFill>
              </a:rPr>
              <a:t>genannt während die </a:t>
            </a:r>
            <a:r>
              <a:rPr lang="de-CH" sz="1300" b="1" dirty="0">
                <a:solidFill>
                  <a:schemeClr val="tx1"/>
                </a:solidFill>
              </a:rPr>
              <a:t>Generierung von Traffic für Websites (46%) </a:t>
            </a:r>
            <a:r>
              <a:rPr lang="de-CH" sz="1300" dirty="0">
                <a:solidFill>
                  <a:schemeClr val="tx1"/>
                </a:solidFill>
              </a:rPr>
              <a:t>auf Platz 4 liegt. </a:t>
            </a:r>
            <a:r>
              <a:rPr lang="de-CH" sz="1300" dirty="0" err="1">
                <a:solidFill>
                  <a:schemeClr val="tx1"/>
                </a:solidFill>
              </a:rPr>
              <a:t>Social</a:t>
            </a:r>
            <a:r>
              <a:rPr lang="de-CH" sz="1300" dirty="0">
                <a:solidFill>
                  <a:schemeClr val="tx1"/>
                </a:solidFill>
              </a:rPr>
              <a:t> Media generieren derzeit 3,4% des Website-</a:t>
            </a:r>
            <a:r>
              <a:rPr lang="de-CH" sz="1300" dirty="0" err="1">
                <a:solidFill>
                  <a:schemeClr val="tx1"/>
                </a:solidFill>
              </a:rPr>
              <a:t>Traffics</a:t>
            </a:r>
            <a:r>
              <a:rPr lang="de-CH" sz="1300" dirty="0">
                <a:solidFill>
                  <a:schemeClr val="tx1"/>
                </a:solidFill>
              </a:rPr>
              <a:t> der befragten 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1300" dirty="0">
                <a:solidFill>
                  <a:schemeClr val="tx1"/>
                </a:solidFill>
              </a:rPr>
              <a:t>Trotz einer weit verbreiteten Nutzung von </a:t>
            </a:r>
            <a:r>
              <a:rPr lang="de-CH" sz="1300" dirty="0" err="1">
                <a:solidFill>
                  <a:schemeClr val="tx1"/>
                </a:solidFill>
              </a:rPr>
              <a:t>Social</a:t>
            </a:r>
            <a:r>
              <a:rPr lang="de-CH" sz="1300" dirty="0">
                <a:solidFill>
                  <a:schemeClr val="tx1"/>
                </a:solidFill>
              </a:rPr>
              <a:t> Media und Online-Kanälen bei Touristen, scheinen die </a:t>
            </a:r>
            <a:r>
              <a:rPr lang="de-CH" sz="1300" b="1" dirty="0">
                <a:solidFill>
                  <a:schemeClr val="tx1"/>
                </a:solidFill>
              </a:rPr>
              <a:t>eingesetzten Ressourcen 2017 bei den TO immer noch bescheiden zu sein</a:t>
            </a:r>
            <a:r>
              <a:rPr lang="de-CH" sz="1300" dirty="0">
                <a:solidFill>
                  <a:schemeClr val="tx1"/>
                </a:solidFill>
              </a:rPr>
              <a:t>, auch wenn die Mittel seit 2014 zugenommen haben.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1" y="936136"/>
            <a:ext cx="1814264" cy="70778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2" y="953875"/>
            <a:ext cx="1814258" cy="707785"/>
          </a:xfrm>
          <a:prstGeom prst="rect">
            <a:avLst/>
          </a:prstGeom>
        </p:spPr>
      </p:pic>
      <p:sp>
        <p:nvSpPr>
          <p:cNvPr id="13" name="Espace réservé du texte 1"/>
          <p:cNvSpPr txBox="1">
            <a:spLocks/>
          </p:cNvSpPr>
          <p:nvPr/>
        </p:nvSpPr>
        <p:spPr>
          <a:xfrm>
            <a:off x="4380813" y="1683816"/>
            <a:ext cx="4233277" cy="4972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accent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i="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b="1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b="1" i="1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1300" dirty="0">
                <a:solidFill>
                  <a:schemeClr val="tx1"/>
                </a:solidFill>
              </a:rPr>
              <a:t>2017 betrug das Budget für das </a:t>
            </a:r>
            <a:r>
              <a:rPr lang="de-CH" sz="1300" b="1" dirty="0">
                <a:solidFill>
                  <a:schemeClr val="tx1"/>
                </a:solidFill>
              </a:rPr>
              <a:t>Suchmaschinenmarketing (Google </a:t>
            </a:r>
            <a:r>
              <a:rPr lang="de-CH" sz="1300" b="1" dirty="0" err="1">
                <a:solidFill>
                  <a:schemeClr val="tx1"/>
                </a:solidFill>
              </a:rPr>
              <a:t>Adwords</a:t>
            </a:r>
            <a:r>
              <a:rPr lang="de-CH" sz="1300" b="1" dirty="0">
                <a:solidFill>
                  <a:schemeClr val="tx1"/>
                </a:solidFill>
              </a:rPr>
              <a:t> etc.) CHF 17'600</a:t>
            </a:r>
            <a:r>
              <a:rPr lang="de-CH" sz="1300" dirty="0">
                <a:solidFill>
                  <a:schemeClr val="tx1"/>
                </a:solidFill>
              </a:rPr>
              <a:t> (CHF 60'800 für grosse TO), während das </a:t>
            </a:r>
            <a:r>
              <a:rPr lang="de-CH" sz="1300" b="1" dirty="0">
                <a:solidFill>
                  <a:schemeClr val="tx1"/>
                </a:solidFill>
              </a:rPr>
              <a:t>Budget für </a:t>
            </a:r>
            <a:r>
              <a:rPr lang="de-CH" sz="1300" b="1" dirty="0" err="1">
                <a:solidFill>
                  <a:schemeClr val="tx1"/>
                </a:solidFill>
              </a:rPr>
              <a:t>Social</a:t>
            </a:r>
            <a:r>
              <a:rPr lang="de-CH" sz="1300" b="1" dirty="0">
                <a:solidFill>
                  <a:schemeClr val="tx1"/>
                </a:solidFill>
              </a:rPr>
              <a:t> Media Kampagnen (Facebook, Instagram etc.) CHF 19'300 </a:t>
            </a:r>
            <a:r>
              <a:rPr lang="de-CH" sz="1300" dirty="0">
                <a:solidFill>
                  <a:schemeClr val="tx1"/>
                </a:solidFill>
              </a:rPr>
              <a:t>(CHF 71'800 für grosse TO) betrug.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1300" dirty="0">
                <a:solidFill>
                  <a:schemeClr val="tx1"/>
                </a:solidFill>
              </a:rPr>
              <a:t>2017 wurde in den TO </a:t>
            </a:r>
            <a:r>
              <a:rPr lang="de-CH" sz="1300" b="1" dirty="0">
                <a:solidFill>
                  <a:schemeClr val="tx1"/>
                </a:solidFill>
              </a:rPr>
              <a:t>durchschnittlich 13,4 Stunden pro Woche </a:t>
            </a:r>
            <a:r>
              <a:rPr lang="de-CH" sz="1300" dirty="0">
                <a:solidFill>
                  <a:schemeClr val="tx1"/>
                </a:solidFill>
              </a:rPr>
              <a:t>den sozialen Netzwerken gewidmet gegenüber 12,4 Stunden im Jahr 2016, 10 Stunden im Jahr 2015 und 9 Stunden im Jahr 2014.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1300" dirty="0">
                <a:solidFill>
                  <a:schemeClr val="tx1"/>
                </a:solidFill>
              </a:rPr>
              <a:t>Die Mehrheit der Schweizer TO geben an, ein </a:t>
            </a:r>
            <a:r>
              <a:rPr lang="de-CH" sz="1300" dirty="0" err="1">
                <a:solidFill>
                  <a:schemeClr val="tx1"/>
                </a:solidFill>
              </a:rPr>
              <a:t>responsive</a:t>
            </a:r>
            <a:r>
              <a:rPr lang="de-CH" sz="1300" dirty="0">
                <a:solidFill>
                  <a:schemeClr val="tx1"/>
                </a:solidFill>
              </a:rPr>
              <a:t> Webdesign (die Fähigkeit einer Website, sich an das benutzte Endgerät anzupassen) zu verwenden. Fast ein Drittel der Befragten gibt an, eine mobile Applikation entwickelt zu haben.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1300" dirty="0">
                <a:solidFill>
                  <a:schemeClr val="tx1"/>
                </a:solidFill>
              </a:rPr>
              <a:t>QR-Codes (64%), CRM (55%), DMS (53%), Geolokalisierung (45%) und 360° Videos (45%) werden von Schweizer TO am häufigsten verwendet.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1300" dirty="0">
                <a:solidFill>
                  <a:schemeClr val="tx1"/>
                </a:solidFill>
              </a:rPr>
              <a:t>Eine breite Wi-Fi Abdeckung ist nur begrenzt vorhanden. Es gibt noch immer wenige Destinationen, die es für das gesamte Territorium anbieten.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CH" sz="1300" dirty="0">
                <a:solidFill>
                  <a:schemeClr val="tx1"/>
                </a:solidFill>
              </a:rPr>
              <a:t>Die Frage der </a:t>
            </a:r>
            <a:r>
              <a:rPr lang="de-CH" sz="1300" b="1" dirty="0">
                <a:solidFill>
                  <a:schemeClr val="tx1"/>
                </a:solidFill>
              </a:rPr>
              <a:t>Datenerhebung und -verarbeitung </a:t>
            </a:r>
            <a:r>
              <a:rPr lang="de-CH" sz="1300" dirty="0">
                <a:solidFill>
                  <a:schemeClr val="tx1"/>
                </a:solidFill>
              </a:rPr>
              <a:t>bleibt bestehen. Die Hälfte der TO sammelt bestimmte Daten, um ihren Kundenkreis zu segmentieren.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CH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54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75069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 err="1">
                <a:solidFill>
                  <a:srgbClr val="E2001A"/>
                </a:solidFill>
                <a:latin typeface="Calibri"/>
                <a:cs typeface="Calibri"/>
              </a:rPr>
              <a:t>Fragebogen</a:t>
            </a:r>
            <a:endParaRPr lang="fr-CH" sz="2600" dirty="0">
              <a:solidFill>
                <a:srgbClr val="E2001A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30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BF92-F8C6-7B41-B95A-73AE9397C1B6}" type="datetime1">
              <a:rPr lang="fr-CH" sz="1000" smtClean="0">
                <a:solidFill>
                  <a:srgbClr val="000000">
                    <a:tint val="75000"/>
                  </a:srgbClr>
                </a:solidFill>
              </a:rPr>
              <a:pPr/>
              <a:t>08.06.2018</a:t>
            </a:fld>
            <a:endParaRPr lang="fr-FR" sz="10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24" t="32773" r="18811" b="30952"/>
          <a:stretch/>
        </p:blipFill>
        <p:spPr>
          <a:xfrm>
            <a:off x="504000" y="1435500"/>
            <a:ext cx="7932358" cy="382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28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75069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de-CH" sz="2600" dirty="0">
                <a:solidFill>
                  <a:srgbClr val="E2001A"/>
                </a:solidFill>
                <a:latin typeface="Calibri"/>
                <a:cs typeface="Calibri"/>
              </a:rPr>
              <a:t>Fragebogen</a:t>
            </a:r>
            <a:endParaRPr lang="fr-CH" sz="2600" dirty="0">
              <a:solidFill>
                <a:srgbClr val="E2001A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31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BF92-F8C6-7B41-B95A-73AE9397C1B6}" type="datetime1">
              <a:rPr lang="fr-CH" sz="1000" smtClean="0">
                <a:solidFill>
                  <a:srgbClr val="000000">
                    <a:tint val="75000"/>
                  </a:srgbClr>
                </a:solidFill>
              </a:rPr>
              <a:pPr/>
              <a:t>08.06.2018</a:t>
            </a:fld>
            <a:endParaRPr lang="fr-FR" sz="10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075" t="27333" r="19048" b="19809"/>
          <a:stretch/>
        </p:blipFill>
        <p:spPr>
          <a:xfrm>
            <a:off x="503999" y="1389765"/>
            <a:ext cx="7445683" cy="52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7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75069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 err="1">
                <a:solidFill>
                  <a:srgbClr val="E2001A"/>
                </a:solidFill>
                <a:latin typeface="Calibri"/>
                <a:cs typeface="Calibri"/>
              </a:rPr>
              <a:t>Fragebogen</a:t>
            </a:r>
            <a:endParaRPr lang="fr-CH" sz="2600" dirty="0">
              <a:solidFill>
                <a:srgbClr val="E2001A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32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BF92-F8C6-7B41-B95A-73AE9397C1B6}" type="datetime1">
              <a:rPr lang="fr-CH" sz="1000" smtClean="0">
                <a:solidFill>
                  <a:srgbClr val="000000">
                    <a:tint val="75000"/>
                  </a:srgbClr>
                </a:solidFill>
              </a:rPr>
              <a:pPr/>
              <a:t>08.06.2018</a:t>
            </a:fld>
            <a:endParaRPr lang="fr-FR" sz="10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26" t="26095" r="18809" b="37715"/>
          <a:stretch/>
        </p:blipFill>
        <p:spPr>
          <a:xfrm>
            <a:off x="504000" y="1352937"/>
            <a:ext cx="8485507" cy="40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76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75069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 err="1">
                <a:solidFill>
                  <a:srgbClr val="E2001A"/>
                </a:solidFill>
                <a:latin typeface="Calibri"/>
                <a:cs typeface="Calibri"/>
              </a:rPr>
              <a:t>Fragebogen</a:t>
            </a:r>
            <a:endParaRPr lang="fr-CH" sz="2600" dirty="0">
              <a:solidFill>
                <a:srgbClr val="E2001A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33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BF92-F8C6-7B41-B95A-73AE9397C1B6}" type="datetime1">
              <a:rPr lang="fr-CH" sz="1000" smtClean="0">
                <a:solidFill>
                  <a:srgbClr val="000000">
                    <a:tint val="75000"/>
                  </a:srgbClr>
                </a:solidFill>
              </a:rPr>
              <a:pPr/>
              <a:t>08.06.2018</a:t>
            </a:fld>
            <a:endParaRPr lang="fr-FR" sz="10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965" t="21619" r="18630" b="42285"/>
          <a:stretch/>
        </p:blipFill>
        <p:spPr>
          <a:xfrm>
            <a:off x="504000" y="1330777"/>
            <a:ext cx="8516628" cy="40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13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75069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 err="1">
                <a:solidFill>
                  <a:srgbClr val="E2001A"/>
                </a:solidFill>
                <a:latin typeface="Calibri"/>
                <a:cs typeface="Calibri"/>
              </a:rPr>
              <a:t>Fragebogen</a:t>
            </a:r>
            <a:endParaRPr lang="fr-CH" sz="2600" dirty="0">
              <a:solidFill>
                <a:srgbClr val="E2001A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34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BF92-F8C6-7B41-B95A-73AE9397C1B6}" type="datetime1">
              <a:rPr lang="fr-CH" sz="1000" smtClean="0">
                <a:solidFill>
                  <a:srgbClr val="000000">
                    <a:tint val="75000"/>
                  </a:srgbClr>
                </a:solidFill>
              </a:rPr>
              <a:pPr/>
              <a:t>08.06.2018</a:t>
            </a:fld>
            <a:endParaRPr lang="fr-FR" sz="10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88" t="43333" r="18626" b="23905"/>
          <a:stretch/>
        </p:blipFill>
        <p:spPr>
          <a:xfrm>
            <a:off x="504001" y="1435500"/>
            <a:ext cx="8272470" cy="35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28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75069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 err="1">
                <a:solidFill>
                  <a:srgbClr val="E2001A"/>
                </a:solidFill>
                <a:latin typeface="Calibri"/>
                <a:cs typeface="Calibri"/>
              </a:rPr>
              <a:t>Fragebogen</a:t>
            </a:r>
            <a:endParaRPr lang="fr-CH" sz="2600" dirty="0">
              <a:solidFill>
                <a:srgbClr val="E2001A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35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BF92-F8C6-7B41-B95A-73AE9397C1B6}" type="datetime1">
              <a:rPr lang="fr-CH" sz="1000" smtClean="0">
                <a:solidFill>
                  <a:srgbClr val="000000">
                    <a:tint val="75000"/>
                  </a:srgbClr>
                </a:solidFill>
              </a:rPr>
              <a:pPr/>
              <a:t>08.06.2018</a:t>
            </a:fld>
            <a:endParaRPr lang="fr-FR" sz="10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166" t="33238" r="18571" b="27905"/>
          <a:stretch/>
        </p:blipFill>
        <p:spPr>
          <a:xfrm>
            <a:off x="504000" y="1435500"/>
            <a:ext cx="8355480" cy="42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44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64000"/>
            <a:ext cx="8750691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 err="1">
                <a:solidFill>
                  <a:srgbClr val="E2001A"/>
                </a:solidFill>
                <a:latin typeface="Calibri"/>
                <a:cs typeface="Calibri"/>
              </a:rPr>
              <a:t>Fragebogen</a:t>
            </a:r>
            <a:endParaRPr lang="fr-CH" sz="2600" dirty="0">
              <a:solidFill>
                <a:srgbClr val="E2001A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36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BF92-F8C6-7B41-B95A-73AE9397C1B6}" type="datetime1">
              <a:rPr lang="fr-CH" sz="1000" smtClean="0">
                <a:solidFill>
                  <a:srgbClr val="000000">
                    <a:tint val="75000"/>
                  </a:srgbClr>
                </a:solidFill>
              </a:rPr>
              <a:pPr/>
              <a:t>08.06.2018</a:t>
            </a:fld>
            <a:endParaRPr lang="fr-FR" sz="10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29" t="27746" r="18750" b="21524"/>
          <a:stretch/>
        </p:blipFill>
        <p:spPr>
          <a:xfrm>
            <a:off x="504000" y="1344579"/>
            <a:ext cx="7797026" cy="52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0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410309" y="716861"/>
            <a:ext cx="8434153" cy="126143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2. </a:t>
            </a:r>
            <a:r>
              <a:rPr lang="fr-CH" sz="2600" dirty="0" err="1">
                <a:latin typeface="Calibri"/>
                <a:cs typeface="Calibri"/>
              </a:rPr>
              <a:t>Kontext</a:t>
            </a:r>
            <a:r>
              <a:rPr lang="fr-CH" sz="2600" dirty="0">
                <a:latin typeface="Calibri"/>
                <a:cs typeface="Calibri"/>
              </a:rPr>
              <a:t>: </a:t>
            </a:r>
            <a:r>
              <a:rPr lang="de-DE" sz="2600" dirty="0">
                <a:latin typeface="Calibri"/>
                <a:cs typeface="Calibri"/>
              </a:rPr>
              <a:t>Anzahl der Internetnutzer, </a:t>
            </a:r>
            <a:r>
              <a:rPr lang="de-DE" sz="2600" dirty="0" err="1">
                <a:latin typeface="Calibri"/>
                <a:cs typeface="Calibri"/>
              </a:rPr>
              <a:t>Social</a:t>
            </a:r>
            <a:r>
              <a:rPr lang="de-DE" sz="2600" dirty="0">
                <a:latin typeface="Calibri"/>
                <a:cs typeface="Calibri"/>
              </a:rPr>
              <a:t> Media Nutzer und Mobilfunknutzer in der Schweiz 2018 (in Mio.)</a:t>
            </a:r>
            <a:endParaRPr lang="fr-CH" sz="2600" dirty="0">
              <a:latin typeface="Calibri"/>
              <a:cs typeface="Calibri"/>
            </a:endParaRPr>
          </a:p>
        </p:txBody>
      </p:sp>
      <p:pic>
        <p:nvPicPr>
          <p:cNvPr id="8" name="Image 7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5511" y="-1979798"/>
            <a:ext cx="164395" cy="818896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243-5AF3-6C41-AEC9-3D950DF6DB88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10" name="TextBox 9"/>
          <p:cNvSpPr txBox="1"/>
          <p:nvPr/>
        </p:nvSpPr>
        <p:spPr>
          <a:xfrm>
            <a:off x="187477" y="6142782"/>
            <a:ext cx="834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Quelle: https://de.statista.com/statistik/daten/studie/529765/umfrage/internetnutzer-vs-social-media-nutzer-in-der-schweiz/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124038"/>
              </p:ext>
            </p:extLst>
          </p:nvPr>
        </p:nvGraphicFramePr>
        <p:xfrm>
          <a:off x="410309" y="2114684"/>
          <a:ext cx="8041882" cy="402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745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4000" y="836999"/>
            <a:ext cx="8229600" cy="126143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2. </a:t>
            </a:r>
            <a:r>
              <a:rPr lang="fr-CH" sz="2600" dirty="0" err="1">
                <a:latin typeface="Calibri"/>
                <a:cs typeface="Calibri"/>
              </a:rPr>
              <a:t>Kontext</a:t>
            </a:r>
            <a:r>
              <a:rPr lang="fr-CH" sz="2600" dirty="0">
                <a:latin typeface="Calibri"/>
                <a:cs typeface="Calibri"/>
              </a:rPr>
              <a:t>: </a:t>
            </a:r>
            <a:r>
              <a:rPr lang="fr-CH" sz="2600" dirty="0" err="1">
                <a:latin typeface="Calibri"/>
                <a:cs typeface="Calibri"/>
              </a:rPr>
              <a:t>Soziale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dirty="0" err="1">
                <a:latin typeface="Calibri"/>
                <a:cs typeface="Calibri"/>
              </a:rPr>
              <a:t>Netzwerke</a:t>
            </a:r>
            <a:r>
              <a:rPr lang="fr-CH" sz="2600" dirty="0">
                <a:latin typeface="Calibri"/>
                <a:cs typeface="Calibri"/>
              </a:rPr>
              <a:t> in der Schweiz 2017 (</a:t>
            </a:r>
            <a:r>
              <a:rPr lang="fr-CH" sz="2600" dirty="0" err="1">
                <a:latin typeface="Calibri"/>
                <a:cs typeface="Calibri"/>
              </a:rPr>
              <a:t>aktive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dirty="0" err="1">
                <a:latin typeface="Calibri"/>
                <a:cs typeface="Calibri"/>
              </a:rPr>
              <a:t>Nutzer</a:t>
            </a:r>
            <a:r>
              <a:rPr lang="fr-CH" sz="2600" dirty="0">
                <a:latin typeface="Calibri"/>
                <a:cs typeface="Calibri"/>
              </a:rPr>
              <a:t> in </a:t>
            </a:r>
            <a:r>
              <a:rPr lang="fr-CH" sz="2600" dirty="0" err="1">
                <a:latin typeface="Calibri"/>
                <a:cs typeface="Calibri"/>
              </a:rPr>
              <a:t>Mio</a:t>
            </a:r>
            <a:r>
              <a:rPr lang="fr-CH" sz="2600" dirty="0">
                <a:latin typeface="Calibri"/>
                <a:cs typeface="Calibri"/>
              </a:rPr>
              <a:t>.)</a:t>
            </a:r>
          </a:p>
        </p:txBody>
      </p:sp>
      <p:pic>
        <p:nvPicPr>
          <p:cNvPr id="8" name="Image 7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246137"/>
            <a:ext cx="164395" cy="818896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243-5AF3-6C41-AEC9-3D950DF6DB88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10" name="TextBox 9"/>
          <p:cNvSpPr txBox="1"/>
          <p:nvPr/>
        </p:nvSpPr>
        <p:spPr>
          <a:xfrm>
            <a:off x="187477" y="6142782"/>
            <a:ext cx="834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Quelle: Sam Steiner </a:t>
            </a:r>
            <a:r>
              <a:rPr lang="fr-CH" sz="1400" dirty="0">
                <a:hlinkClick r:id="rId4"/>
              </a:rPr>
              <a:t>https://alike.ch/soziale-netzwerke-in-der-schweiz-die-liste</a:t>
            </a:r>
            <a:r>
              <a:rPr lang="fr-CH" sz="1400" dirty="0"/>
              <a:t>, </a:t>
            </a:r>
            <a:r>
              <a:rPr lang="fr-CH" sz="1400" dirty="0" err="1"/>
              <a:t>basiert</a:t>
            </a:r>
            <a:r>
              <a:rPr lang="fr-CH" sz="1400" dirty="0"/>
              <a:t> </a:t>
            </a:r>
            <a:r>
              <a:rPr lang="fr-CH" sz="1400" dirty="0" err="1"/>
              <a:t>auf</a:t>
            </a:r>
            <a:r>
              <a:rPr lang="fr-CH" sz="1400" dirty="0"/>
              <a:t> xeit.ch, IGEM </a:t>
            </a:r>
            <a:r>
              <a:rPr lang="fr-CH" sz="1400" dirty="0" err="1"/>
              <a:t>digiMonitor</a:t>
            </a:r>
            <a:r>
              <a:rPr lang="fr-CH" sz="1400" dirty="0"/>
              <a:t> 2017, Facebook </a:t>
            </a:r>
            <a:r>
              <a:rPr lang="fr-CH" sz="1400" dirty="0" err="1"/>
              <a:t>Werbeanzeigenmanager</a:t>
            </a:r>
            <a:r>
              <a:rPr lang="fr-CH" sz="1400" dirty="0"/>
              <a:t>,  Yourposition.ch, </a:t>
            </a:r>
            <a:r>
              <a:rPr lang="fr-CH" sz="1400" dirty="0" err="1"/>
              <a:t>Xing</a:t>
            </a:r>
            <a:endParaRPr lang="fr-CH" sz="1400" dirty="0"/>
          </a:p>
          <a:p>
            <a:endParaRPr lang="fr-CH" sz="1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296053"/>
              </p:ext>
            </p:extLst>
          </p:nvPr>
        </p:nvGraphicFramePr>
        <p:xfrm>
          <a:off x="503999" y="1993106"/>
          <a:ext cx="8023939" cy="412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377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246137"/>
            <a:ext cx="164395" cy="818896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243-5AF3-6C41-AEC9-3D950DF6DB88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9467" y="1367407"/>
            <a:ext cx="8229600" cy="5490594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400" dirty="0">
                <a:solidFill>
                  <a:schemeClr val="tx1"/>
                </a:solidFill>
              </a:rPr>
              <a:t>Quelle: </a:t>
            </a:r>
            <a:r>
              <a:rPr lang="de-DE" sz="1400" dirty="0">
                <a:solidFill>
                  <a:schemeClr val="tx1"/>
                </a:solidFill>
                <a:hlinkClick r:id="rId3"/>
              </a:rPr>
              <a:t>https://de.statista.com/statistik/daten/studie/225225/umfrage/nutzung-von-social-media-durch-schweizer-unternehmen-nach-plattform/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fr-CH" sz="1400" dirty="0" err="1">
                <a:solidFill>
                  <a:schemeClr val="tx1"/>
                </a:solidFill>
              </a:rPr>
              <a:t>Bernet</a:t>
            </a:r>
            <a:r>
              <a:rPr lang="fr-CH" sz="1400" dirty="0">
                <a:solidFill>
                  <a:schemeClr val="tx1"/>
                </a:solidFill>
              </a:rPr>
              <a:t> PR; ZHAW (n=103)</a:t>
            </a:r>
            <a:endParaRPr lang="de-CH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CH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795076"/>
              </p:ext>
            </p:extLst>
          </p:nvPr>
        </p:nvGraphicFramePr>
        <p:xfrm>
          <a:off x="626495" y="1281027"/>
          <a:ext cx="8169148" cy="50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389467" y="709527"/>
            <a:ext cx="8877196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2. Social Media </a:t>
            </a:r>
            <a:r>
              <a:rPr lang="fr-CH" sz="2600" dirty="0" err="1">
                <a:latin typeface="Calibri"/>
                <a:cs typeface="Calibri"/>
              </a:rPr>
              <a:t>Nutzung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dirty="0" err="1">
                <a:latin typeface="Calibri"/>
                <a:cs typeface="Calibri"/>
              </a:rPr>
              <a:t>von</a:t>
            </a:r>
            <a:r>
              <a:rPr lang="fr-CH" sz="2600" dirty="0">
                <a:latin typeface="Calibri"/>
                <a:cs typeface="Calibri"/>
              </a:rPr>
              <a:t> Schweizer </a:t>
            </a:r>
            <a:r>
              <a:rPr lang="fr-CH" sz="2600" dirty="0" err="1">
                <a:latin typeface="Calibri"/>
                <a:cs typeface="Calibri"/>
              </a:rPr>
              <a:t>Unternehmen</a:t>
            </a:r>
            <a:r>
              <a:rPr lang="fr-CH" sz="2600" dirty="0">
                <a:latin typeface="Calibri"/>
                <a:cs typeface="Calibri"/>
              </a:rPr>
              <a:t> 2015 (%)</a:t>
            </a:r>
          </a:p>
        </p:txBody>
      </p:sp>
      <p:pic>
        <p:nvPicPr>
          <p:cNvPr id="9" name="Image 7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805977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1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2165" y="1009347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2. </a:t>
            </a:r>
            <a:r>
              <a:rPr lang="fr-CH" sz="2600" dirty="0" err="1">
                <a:latin typeface="Calibri"/>
                <a:cs typeface="Calibri"/>
              </a:rPr>
              <a:t>Existierende</a:t>
            </a:r>
            <a:r>
              <a:rPr lang="fr-CH" sz="2600" dirty="0">
                <a:latin typeface="Calibri"/>
                <a:cs typeface="Calibri"/>
              </a:rPr>
              <a:t> </a:t>
            </a:r>
            <a:r>
              <a:rPr lang="fr-CH" sz="2600" dirty="0" err="1">
                <a:latin typeface="Calibri"/>
                <a:cs typeface="Calibri"/>
              </a:rPr>
              <a:t>Studien</a:t>
            </a:r>
            <a:endParaRPr lang="fr-CH" sz="2600" dirty="0">
              <a:latin typeface="Calibri"/>
              <a:cs typeface="Calibri"/>
            </a:endParaRPr>
          </a:p>
        </p:txBody>
      </p:sp>
      <p:pic>
        <p:nvPicPr>
          <p:cNvPr id="8" name="Image 7" descr="ombre_Dro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246137"/>
            <a:ext cx="164395" cy="818896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243-5AF3-6C41-AEC9-3D950DF6DB88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9467" y="1848345"/>
            <a:ext cx="8229600" cy="4701459"/>
          </a:xfrm>
        </p:spPr>
        <p:txBody>
          <a:bodyPr>
            <a:normAutofit/>
          </a:bodyPr>
          <a:lstStyle/>
          <a:p>
            <a:pPr algn="just"/>
            <a:r>
              <a:rPr lang="de-CH" sz="1600" dirty="0">
                <a:solidFill>
                  <a:schemeClr val="tx1"/>
                </a:solidFill>
              </a:rPr>
              <a:t>In den Jahren 2015, 2016 und 2017 wurden Online-Befragungen bei Tourismusorganisationen in der Schweiz mit dem Ziel durchgeführt, Daten über die Nutzung von sozialen Netzwerken sowie über die eingesetzten Ressourcen im Online-Marketing zu erheben (Bezugsjahre: 2014 bis 2016).</a:t>
            </a:r>
          </a:p>
          <a:p>
            <a:pPr lvl="1" algn="just"/>
            <a:r>
              <a:rPr lang="de-CH" sz="1400" dirty="0">
                <a:solidFill>
                  <a:schemeClr val="tx1"/>
                </a:solidFill>
              </a:rPr>
              <a:t>Tourobs.ch (2017): </a:t>
            </a:r>
            <a:r>
              <a:rPr lang="de-CH" sz="1400" dirty="0" err="1">
                <a:solidFill>
                  <a:schemeClr val="tx1"/>
                </a:solidFill>
              </a:rPr>
              <a:t>Social</a:t>
            </a:r>
            <a:r>
              <a:rPr lang="de-CH" sz="1400" dirty="0">
                <a:solidFill>
                  <a:schemeClr val="tx1"/>
                </a:solidFill>
              </a:rPr>
              <a:t>  Media Nutzung Schweizer Tourismusorganisationen 2016. </a:t>
            </a:r>
            <a:r>
              <a:rPr lang="de-CH" sz="1400" dirty="0">
                <a:solidFill>
                  <a:schemeClr val="tx1"/>
                </a:solidFill>
                <a:hlinkClick r:id="rId3"/>
              </a:rPr>
              <a:t>https://www.tourobs.ch/de/artikel-und-news/artikeln/?id=5330</a:t>
            </a:r>
            <a:endParaRPr lang="de-CH" sz="1400" dirty="0">
              <a:solidFill>
                <a:schemeClr val="tx1"/>
              </a:solidFill>
            </a:endParaRPr>
          </a:p>
          <a:p>
            <a:pPr lvl="1" algn="just"/>
            <a:r>
              <a:rPr lang="de-CH" sz="1400" dirty="0">
                <a:solidFill>
                  <a:schemeClr val="tx1"/>
                </a:solidFill>
              </a:rPr>
              <a:t>Tourobs.ch (2016): </a:t>
            </a:r>
            <a:r>
              <a:rPr lang="de-CH" sz="1400" dirty="0" err="1">
                <a:solidFill>
                  <a:schemeClr val="tx1"/>
                </a:solidFill>
              </a:rPr>
              <a:t>Social</a:t>
            </a:r>
            <a:r>
              <a:rPr lang="de-CH" sz="1400" dirty="0">
                <a:solidFill>
                  <a:schemeClr val="tx1"/>
                </a:solidFill>
              </a:rPr>
              <a:t> Media Nutzung Schweizer Tourismusorganisationen im Vergleich zu DMOs in Frankreich und Belgien 2015. </a:t>
            </a:r>
            <a:r>
              <a:rPr lang="de-CH" sz="1400" dirty="0">
                <a:solidFill>
                  <a:schemeClr val="tx1"/>
                </a:solidFill>
                <a:hlinkClick r:id="rId4"/>
              </a:rPr>
              <a:t>https://www.tourobs.ch/de/artikel-und-news/artikeln/?id=4180</a:t>
            </a:r>
            <a:endParaRPr lang="de-CH" sz="1400" dirty="0">
              <a:solidFill>
                <a:schemeClr val="tx1"/>
              </a:solidFill>
            </a:endParaRPr>
          </a:p>
          <a:p>
            <a:pPr lvl="1" algn="just"/>
            <a:r>
              <a:rPr lang="de-CH" sz="1400" dirty="0">
                <a:solidFill>
                  <a:schemeClr val="tx1"/>
                </a:solidFill>
              </a:rPr>
              <a:t>Tourobs.ch (2015): </a:t>
            </a:r>
            <a:r>
              <a:rPr lang="de-CH" sz="1400" dirty="0" err="1">
                <a:solidFill>
                  <a:schemeClr val="tx1"/>
                </a:solidFill>
              </a:rPr>
              <a:t>Social</a:t>
            </a:r>
            <a:r>
              <a:rPr lang="de-CH" sz="1400" dirty="0">
                <a:solidFill>
                  <a:schemeClr val="tx1"/>
                </a:solidFill>
              </a:rPr>
              <a:t> Media Nutzung Schweizer Tourismusorganisationen. Resultate einer Online Umfrage im März 2015. </a:t>
            </a:r>
            <a:r>
              <a:rPr lang="de-CH" sz="1400" dirty="0">
                <a:solidFill>
                  <a:schemeClr val="tx1"/>
                </a:solidFill>
                <a:hlinkClick r:id="rId5"/>
              </a:rPr>
              <a:t>https://www.tourobs.ch/de/artikel-und-news/artikeln/?id=1780</a:t>
            </a:r>
            <a:r>
              <a:rPr lang="de-CH" sz="1400" dirty="0">
                <a:solidFill>
                  <a:schemeClr val="tx1"/>
                </a:solidFill>
              </a:rPr>
              <a:t>  </a:t>
            </a:r>
            <a:endParaRPr lang="de-CH" sz="1600" dirty="0">
              <a:solidFill>
                <a:schemeClr val="tx1"/>
              </a:solidFill>
            </a:endParaRPr>
          </a:p>
          <a:p>
            <a:endParaRPr lang="de-CH" sz="1400" dirty="0">
              <a:solidFill>
                <a:schemeClr val="tx1"/>
              </a:solidFill>
            </a:endParaRPr>
          </a:p>
          <a:p>
            <a:endParaRPr lang="de-CH" sz="1400" dirty="0">
              <a:solidFill>
                <a:schemeClr val="tx1"/>
              </a:solidFill>
            </a:endParaRPr>
          </a:p>
          <a:p>
            <a:endParaRPr lang="de-C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8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>
          <a:xfrm>
            <a:off x="337536" y="1379633"/>
            <a:ext cx="8421809" cy="4512875"/>
          </a:xfrm>
          <a:solidFill>
            <a:schemeClr val="bg1"/>
          </a:solidFill>
        </p:spPr>
        <p:txBody>
          <a:bodyPr lIns="0" tIns="0" bIns="0" numCol="1" spcCol="360000">
            <a:noAutofit/>
          </a:bodyPr>
          <a:lstStyle/>
          <a:p>
            <a:pPr marL="285750" indent="-285750" algn="just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Die Umfrage bezüglich der Nutzung von sozialen Netzwerken im Jahr 2017 wurde zwischen  Februar und März 2018 bei 205 Schweizer Tourismusorganisationen (TO) durchgeführt.  Anzahl der antwortenden TO: 118. </a:t>
            </a:r>
          </a:p>
          <a:p>
            <a:pPr marL="285750" indent="-285750" algn="just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Es ist dabei zu beachten, dass nicht alle Fragen von allen Organisationen beantwortet wurden. Die Anzahl Beobachtungen variiert also von Frage zu Frage, insbesondere wenn Variablen gekreuzt wurden.</a:t>
            </a:r>
          </a:p>
          <a:p>
            <a:pPr marL="285750" indent="-285750" algn="just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rgbClr val="000000"/>
                </a:solidFill>
              </a:rPr>
              <a:t>Geografische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Aufteilung</a:t>
            </a:r>
            <a:r>
              <a:rPr lang="fr-CH" sz="1600" dirty="0">
                <a:solidFill>
                  <a:srgbClr val="000000"/>
                </a:solidFill>
              </a:rPr>
              <a:t> (n=84) : </a:t>
            </a:r>
            <a:r>
              <a:rPr lang="fr-CH" sz="1600" dirty="0" err="1">
                <a:solidFill>
                  <a:srgbClr val="000000"/>
                </a:solidFill>
              </a:rPr>
              <a:t>Bergregion</a:t>
            </a:r>
            <a:r>
              <a:rPr lang="fr-CH" sz="1600" dirty="0">
                <a:solidFill>
                  <a:srgbClr val="000000"/>
                </a:solidFill>
              </a:rPr>
              <a:t> (50 %), </a:t>
            </a:r>
            <a:r>
              <a:rPr lang="fr-CH" sz="1600" dirty="0" err="1">
                <a:solidFill>
                  <a:srgbClr val="000000"/>
                </a:solidFill>
              </a:rPr>
              <a:t>Stadt</a:t>
            </a:r>
            <a:r>
              <a:rPr lang="fr-CH" sz="1600" dirty="0">
                <a:solidFill>
                  <a:srgbClr val="000000"/>
                </a:solidFill>
              </a:rPr>
              <a:t> (22.6 %), </a:t>
            </a:r>
            <a:r>
              <a:rPr lang="fr-CH" sz="1600" dirty="0" err="1">
                <a:solidFill>
                  <a:srgbClr val="000000"/>
                </a:solidFill>
              </a:rPr>
              <a:t>Andere</a:t>
            </a:r>
            <a:r>
              <a:rPr lang="fr-CH" sz="1600" dirty="0">
                <a:solidFill>
                  <a:srgbClr val="000000"/>
                </a:solidFill>
              </a:rPr>
              <a:t> (27.4 %)</a:t>
            </a:r>
          </a:p>
          <a:p>
            <a:pPr marL="285750" indent="-285750" algn="just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CH" sz="1600" dirty="0" err="1">
                <a:solidFill>
                  <a:srgbClr val="000000"/>
                </a:solidFill>
              </a:rPr>
              <a:t>Aufteilung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nach</a:t>
            </a:r>
            <a:r>
              <a:rPr lang="fr-CH" sz="1600" dirty="0">
                <a:solidFill>
                  <a:srgbClr val="000000"/>
                </a:solidFill>
              </a:rPr>
              <a:t> </a:t>
            </a:r>
            <a:r>
              <a:rPr lang="fr-CH" sz="1600" dirty="0" err="1">
                <a:solidFill>
                  <a:srgbClr val="000000"/>
                </a:solidFill>
              </a:rPr>
              <a:t>Grösse</a:t>
            </a:r>
            <a:r>
              <a:rPr lang="fr-CH" sz="1600" dirty="0">
                <a:solidFill>
                  <a:srgbClr val="000000"/>
                </a:solidFill>
              </a:rPr>
              <a:t> (n=84) : </a:t>
            </a:r>
          </a:p>
          <a:p>
            <a:pPr marL="742950" lvl="1" indent="-285750" algn="just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CH" sz="1400" dirty="0" err="1">
                <a:solidFill>
                  <a:srgbClr val="000000"/>
                </a:solidFill>
              </a:rPr>
              <a:t>Sehr</a:t>
            </a:r>
            <a:r>
              <a:rPr lang="fr-CH" sz="1400" dirty="0">
                <a:solidFill>
                  <a:srgbClr val="000000"/>
                </a:solidFill>
              </a:rPr>
              <a:t> </a:t>
            </a:r>
            <a:r>
              <a:rPr lang="fr-CH" sz="1400" dirty="0" err="1">
                <a:solidFill>
                  <a:srgbClr val="000000"/>
                </a:solidFill>
              </a:rPr>
              <a:t>Kleine</a:t>
            </a:r>
            <a:r>
              <a:rPr lang="fr-CH" sz="1400" dirty="0">
                <a:solidFill>
                  <a:srgbClr val="000000"/>
                </a:solidFill>
              </a:rPr>
              <a:t> TO (&lt; 0.1 </a:t>
            </a:r>
            <a:r>
              <a:rPr lang="fr-CH" sz="1400" dirty="0" err="1">
                <a:solidFill>
                  <a:srgbClr val="000000"/>
                </a:solidFill>
              </a:rPr>
              <a:t>Mio</a:t>
            </a:r>
            <a:r>
              <a:rPr lang="fr-CH" sz="1400" dirty="0">
                <a:solidFill>
                  <a:srgbClr val="000000"/>
                </a:solidFill>
              </a:rPr>
              <a:t>. </a:t>
            </a:r>
            <a:r>
              <a:rPr lang="fr-CH" sz="1400" dirty="0" err="1">
                <a:solidFill>
                  <a:srgbClr val="000000"/>
                </a:solidFill>
              </a:rPr>
              <a:t>Übernachtungen</a:t>
            </a:r>
            <a:r>
              <a:rPr lang="fr-CH" sz="1400" dirty="0">
                <a:solidFill>
                  <a:srgbClr val="000000"/>
                </a:solidFill>
              </a:rPr>
              <a:t>) / 31.0%</a:t>
            </a:r>
            <a:endParaRPr lang="fr-CH" sz="1400" i="1" dirty="0">
              <a:solidFill>
                <a:srgbClr val="000000"/>
              </a:solidFill>
            </a:endParaRPr>
          </a:p>
          <a:p>
            <a:pPr marL="742950" lvl="1" indent="-285750" algn="just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CH" sz="1400" dirty="0" err="1">
                <a:solidFill>
                  <a:srgbClr val="000000"/>
                </a:solidFill>
              </a:rPr>
              <a:t>Kleine</a:t>
            </a:r>
            <a:r>
              <a:rPr lang="fr-CH" sz="1400" dirty="0">
                <a:solidFill>
                  <a:srgbClr val="000000"/>
                </a:solidFill>
              </a:rPr>
              <a:t> TO (0.1 -0.5 </a:t>
            </a:r>
            <a:r>
              <a:rPr lang="fr-CH" sz="1400" dirty="0" err="1">
                <a:solidFill>
                  <a:srgbClr val="000000"/>
                </a:solidFill>
              </a:rPr>
              <a:t>Mio</a:t>
            </a:r>
            <a:r>
              <a:rPr lang="fr-CH" sz="1400" dirty="0">
                <a:solidFill>
                  <a:srgbClr val="000000"/>
                </a:solidFill>
              </a:rPr>
              <a:t>. </a:t>
            </a:r>
            <a:r>
              <a:rPr lang="fr-CH" sz="1400" dirty="0" err="1">
                <a:solidFill>
                  <a:srgbClr val="000000"/>
                </a:solidFill>
              </a:rPr>
              <a:t>Übernachtungen</a:t>
            </a:r>
            <a:r>
              <a:rPr lang="fr-CH" sz="1400" dirty="0">
                <a:solidFill>
                  <a:srgbClr val="000000"/>
                </a:solidFill>
              </a:rPr>
              <a:t>) / 29.8%</a:t>
            </a:r>
          </a:p>
          <a:p>
            <a:pPr marL="742950" lvl="1" indent="-285750" algn="just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CH" sz="1400" dirty="0" err="1">
                <a:solidFill>
                  <a:srgbClr val="000000"/>
                </a:solidFill>
              </a:rPr>
              <a:t>Mittlere</a:t>
            </a:r>
            <a:r>
              <a:rPr lang="fr-CH" sz="1400" dirty="0">
                <a:solidFill>
                  <a:srgbClr val="000000"/>
                </a:solidFill>
              </a:rPr>
              <a:t> TO (0.5 -1 </a:t>
            </a:r>
            <a:r>
              <a:rPr lang="fr-CH" sz="1400" dirty="0" err="1">
                <a:solidFill>
                  <a:srgbClr val="000000"/>
                </a:solidFill>
              </a:rPr>
              <a:t>Mio</a:t>
            </a:r>
            <a:r>
              <a:rPr lang="fr-CH" sz="1400" dirty="0">
                <a:solidFill>
                  <a:srgbClr val="000000"/>
                </a:solidFill>
              </a:rPr>
              <a:t>. </a:t>
            </a:r>
            <a:r>
              <a:rPr lang="fr-CH" sz="1400" dirty="0" err="1">
                <a:solidFill>
                  <a:srgbClr val="000000"/>
                </a:solidFill>
              </a:rPr>
              <a:t>Übernachtungen</a:t>
            </a:r>
            <a:r>
              <a:rPr lang="fr-CH" sz="1400" dirty="0">
                <a:solidFill>
                  <a:srgbClr val="000000"/>
                </a:solidFill>
              </a:rPr>
              <a:t>) / 17.9% </a:t>
            </a:r>
          </a:p>
          <a:p>
            <a:pPr marL="742950" lvl="1" indent="-285750" algn="just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rgbClr val="000000"/>
                </a:solidFill>
              </a:rPr>
              <a:t>Grosse TO (&gt; 1 </a:t>
            </a:r>
            <a:r>
              <a:rPr lang="fr-CH" sz="1400" dirty="0" err="1">
                <a:solidFill>
                  <a:srgbClr val="000000"/>
                </a:solidFill>
              </a:rPr>
              <a:t>Mio</a:t>
            </a:r>
            <a:r>
              <a:rPr lang="fr-CH" sz="1400" dirty="0">
                <a:solidFill>
                  <a:srgbClr val="000000"/>
                </a:solidFill>
              </a:rPr>
              <a:t>. </a:t>
            </a:r>
            <a:r>
              <a:rPr lang="fr-CH" sz="1400" dirty="0" err="1">
                <a:solidFill>
                  <a:srgbClr val="000000"/>
                </a:solidFill>
              </a:rPr>
              <a:t>Übernachtungen</a:t>
            </a:r>
            <a:r>
              <a:rPr lang="fr-CH" sz="1400" dirty="0">
                <a:solidFill>
                  <a:srgbClr val="000000"/>
                </a:solidFill>
              </a:rPr>
              <a:t>) / 21.4%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FC-0176-C94B-84D8-B26EF01BB85D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33641" y="864000"/>
            <a:ext cx="8229600" cy="44664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de-CH" sz="2600" dirty="0">
                <a:latin typeface="Calibri"/>
                <a:cs typeface="Calibri"/>
              </a:rPr>
              <a:t>3. Methode</a:t>
            </a:r>
            <a:endParaRPr lang="de-CH" sz="1800" b="0" dirty="0">
              <a:latin typeface="Calibri"/>
              <a:cs typeface="Calibri"/>
            </a:endParaRPr>
          </a:p>
        </p:txBody>
      </p:sp>
      <p:pic>
        <p:nvPicPr>
          <p:cNvPr id="7" name="Image 7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722003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1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258775" y="919198"/>
            <a:ext cx="8754595" cy="101134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fr-CH" sz="2600" dirty="0">
                <a:latin typeface="Calibri"/>
                <a:cs typeface="Calibri"/>
              </a:rPr>
              <a:t>4. </a:t>
            </a:r>
            <a:r>
              <a:rPr lang="de-CH" sz="2600" dirty="0">
                <a:latin typeface="Calibri"/>
                <a:cs typeface="Calibri"/>
              </a:rPr>
              <a:t>Nutzung</a:t>
            </a:r>
            <a:r>
              <a:rPr lang="fr-CH" sz="2600" dirty="0">
                <a:latin typeface="Calibri"/>
                <a:cs typeface="Calibri"/>
              </a:rPr>
              <a:t> der Social Media in Schweizer TO 2017</a:t>
            </a:r>
          </a:p>
          <a:p>
            <a:r>
              <a:rPr lang="fr-CH" sz="2600" dirty="0">
                <a:latin typeface="Calibri"/>
                <a:cs typeface="Calibri"/>
              </a:rPr>
              <a:t> </a:t>
            </a:r>
            <a:endParaRPr lang="fr-CH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63FC-0176-C94B-84D8-B26EF01BB85D}" type="datetime1">
              <a:rPr lang="fr-CH" sz="1000" smtClean="0"/>
              <a:t>08.06.2018</a:t>
            </a:fld>
            <a:endParaRPr lang="fr-FR" sz="10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2C6B-27DE-FA47-8F5D-2E0728E8EE60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4614" y="6107828"/>
            <a:ext cx="870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400" dirty="0"/>
              <a:t>Die </a:t>
            </a:r>
            <a:r>
              <a:rPr lang="fr-CH" sz="1400" dirty="0" err="1"/>
              <a:t>Präsenz</a:t>
            </a:r>
            <a:r>
              <a:rPr lang="fr-CH" sz="1400" dirty="0"/>
              <a:t> </a:t>
            </a:r>
            <a:r>
              <a:rPr lang="fr-CH" sz="1400" dirty="0" err="1"/>
              <a:t>von</a:t>
            </a:r>
            <a:r>
              <a:rPr lang="fr-CH" sz="1400" dirty="0"/>
              <a:t> Schweizer TO </a:t>
            </a:r>
            <a:r>
              <a:rPr lang="fr-CH" sz="1400" dirty="0" err="1"/>
              <a:t>auf</a:t>
            </a:r>
            <a:r>
              <a:rPr lang="fr-CH" sz="1400" dirty="0"/>
              <a:t> </a:t>
            </a:r>
            <a:r>
              <a:rPr lang="fr-CH" sz="1400" b="1" dirty="0"/>
              <a:t>Facebook, Instagram, </a:t>
            </a:r>
            <a:r>
              <a:rPr lang="fr-CH" sz="1400" b="1" dirty="0" err="1"/>
              <a:t>Youtube</a:t>
            </a:r>
            <a:r>
              <a:rPr lang="fr-CH" sz="1400" dirty="0"/>
              <a:t> </a:t>
            </a:r>
            <a:r>
              <a:rPr lang="fr-CH" sz="1400" b="1" dirty="0" err="1"/>
              <a:t>sowie</a:t>
            </a:r>
            <a:r>
              <a:rPr lang="fr-CH" sz="1400" b="1" dirty="0"/>
              <a:t> Twitter </a:t>
            </a:r>
            <a:r>
              <a:rPr lang="fr-CH" sz="1400" dirty="0" err="1"/>
              <a:t>ist</a:t>
            </a:r>
            <a:r>
              <a:rPr lang="fr-CH" sz="1400" dirty="0"/>
              <a:t> </a:t>
            </a:r>
            <a:r>
              <a:rPr lang="fr-CH" sz="1400" dirty="0" err="1"/>
              <a:t>sehr</a:t>
            </a:r>
            <a:r>
              <a:rPr lang="fr-CH" sz="1400" dirty="0"/>
              <a:t> </a:t>
            </a:r>
            <a:r>
              <a:rPr lang="fr-CH" sz="1400" dirty="0" err="1"/>
              <a:t>ausgeprägt</a:t>
            </a:r>
            <a:r>
              <a:rPr lang="fr-CH" sz="1400" dirty="0"/>
              <a:t>. Facebook </a:t>
            </a:r>
            <a:r>
              <a:rPr lang="fr-CH" sz="1400" dirty="0" err="1"/>
              <a:t>bleibt</a:t>
            </a:r>
            <a:r>
              <a:rPr lang="fr-CH" sz="1400" dirty="0"/>
              <a:t> </a:t>
            </a:r>
            <a:r>
              <a:rPr lang="fr-CH" sz="1400" dirty="0" err="1"/>
              <a:t>jedoch</a:t>
            </a:r>
            <a:r>
              <a:rPr lang="fr-CH" sz="1400" dirty="0"/>
              <a:t> die am </a:t>
            </a:r>
            <a:r>
              <a:rPr lang="fr-CH" sz="1400" dirty="0" err="1"/>
              <a:t>stärksten</a:t>
            </a:r>
            <a:r>
              <a:rPr lang="fr-CH" sz="1400" dirty="0"/>
              <a:t> </a:t>
            </a:r>
            <a:r>
              <a:rPr lang="fr-CH" sz="1400" dirty="0" err="1"/>
              <a:t>genutzte</a:t>
            </a:r>
            <a:r>
              <a:rPr lang="fr-CH" sz="1400" dirty="0"/>
              <a:t> Social Media </a:t>
            </a:r>
            <a:r>
              <a:rPr lang="fr-CH" sz="1400" dirty="0" err="1"/>
              <a:t>Plattform</a:t>
            </a:r>
            <a:r>
              <a:rPr lang="fr-CH" sz="1400" dirty="0"/>
              <a:t>: </a:t>
            </a:r>
            <a:r>
              <a:rPr lang="fr-CH" sz="1400" dirty="0" err="1"/>
              <a:t>Tatsächlich</a:t>
            </a:r>
            <a:r>
              <a:rPr lang="fr-CH" sz="1400" dirty="0"/>
              <a:t> </a:t>
            </a:r>
            <a:r>
              <a:rPr lang="fr-CH" sz="1400" dirty="0" err="1"/>
              <a:t>besitzen</a:t>
            </a:r>
            <a:r>
              <a:rPr lang="fr-CH" sz="1400" dirty="0"/>
              <a:t> </a:t>
            </a:r>
            <a:r>
              <a:rPr lang="fr-CH" sz="1400" dirty="0" err="1"/>
              <a:t>fast</a:t>
            </a:r>
            <a:r>
              <a:rPr lang="fr-CH" sz="1400" dirty="0"/>
              <a:t> </a:t>
            </a:r>
            <a:r>
              <a:rPr lang="fr-CH" sz="1400" dirty="0" err="1"/>
              <a:t>alle</a:t>
            </a:r>
            <a:r>
              <a:rPr lang="fr-CH" sz="1400" dirty="0"/>
              <a:t> </a:t>
            </a:r>
            <a:r>
              <a:rPr lang="fr-CH" sz="1400" dirty="0" err="1"/>
              <a:t>Befragten</a:t>
            </a:r>
            <a:r>
              <a:rPr lang="fr-CH" sz="1400" dirty="0"/>
              <a:t> (99 %) </a:t>
            </a:r>
            <a:r>
              <a:rPr lang="fr-CH" sz="1400" dirty="0" err="1"/>
              <a:t>ein</a:t>
            </a:r>
            <a:r>
              <a:rPr lang="fr-CH" sz="1400" dirty="0"/>
              <a:t> </a:t>
            </a:r>
            <a:r>
              <a:rPr lang="fr-CH" sz="1400" dirty="0" err="1"/>
              <a:t>Konto</a:t>
            </a:r>
            <a:r>
              <a:rPr lang="fr-CH" sz="1400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82666" y="547736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/>
              <a:t>n=112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416317"/>
              </p:ext>
            </p:extLst>
          </p:nvPr>
        </p:nvGraphicFramePr>
        <p:xfrm>
          <a:off x="479502" y="1543049"/>
          <a:ext cx="8364960" cy="446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 7" descr="ombre_Dro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2282" y="-2572708"/>
            <a:ext cx="164395" cy="818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3740"/>
      </p:ext>
    </p:extLst>
  </p:cSld>
  <p:clrMapOvr>
    <a:masterClrMapping/>
  </p:clrMapOvr>
</p:sld>
</file>

<file path=ppt/theme/theme1.xml><?xml version="1.0" encoding="utf-8"?>
<a:theme xmlns:a="http://schemas.openxmlformats.org/drawingml/2006/main" name="DMO_Survey_Reseau sociaux">
  <a:themeElements>
    <a:clrScheme name="OVT_20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A40000"/>
      </a:accent2>
      <a:accent3>
        <a:srgbClr val="E67C3F"/>
      </a:accent3>
      <a:accent4>
        <a:srgbClr val="95AE4C"/>
      </a:accent4>
      <a:accent5>
        <a:srgbClr val="41A5BF"/>
      </a:accent5>
      <a:accent6>
        <a:srgbClr val="976F9D"/>
      </a:accent6>
      <a:hlink>
        <a:srgbClr val="C35360"/>
      </a:hlink>
      <a:folHlink>
        <a:srgbClr val="968E8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DMO_Survey_Reseau sociaux</Template>
  <TotalTime>0</TotalTime>
  <Words>2126</Words>
  <Application>Microsoft Office PowerPoint</Application>
  <PresentationFormat>On-screen Show (4:3)</PresentationFormat>
  <Paragraphs>385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DMO_Survey_Reseau sociaux</vt:lpstr>
      <vt:lpstr>      Online Marketing, Social Media und Nutzung smarter Technologien in Schweizer Tourismusorganisationen im Jahr 2017   Resultate einer Online Umfrage in der Schweiz  im Februar-März 2018          </vt:lpstr>
      <vt:lpstr>Inhaltverzeichnis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HES-SO // Valais -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des Réseaux Sociaux par les Organisations Touristiques en Suisse   Résultats d’une enquête en ligne en avril 2016</dc:title>
  <dc:creator>Emeline Hebert</dc:creator>
  <cp:lastModifiedBy>Roland Schegg</cp:lastModifiedBy>
  <cp:revision>766</cp:revision>
  <cp:lastPrinted>2018-05-18T06:33:01Z</cp:lastPrinted>
  <dcterms:created xsi:type="dcterms:W3CDTF">2016-07-01T12:27:05Z</dcterms:created>
  <dcterms:modified xsi:type="dcterms:W3CDTF">2018-06-08T05:11:44Z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1207650887</vt:i4>
  </property>
  <property fmtid="{D5CDD505-2E9C-101B-9397-08002B2CF9AE}" pid="3" name="_NewReviewCycle">
    <vt:lpwstr/>
  </property>
  <property fmtid="{D5CDD505-2E9C-101B-9397-08002B2CF9AE}" pid="4" name="_EmailSubject">
    <vt:lpwstr>SoMe DMO Survey: DE Übersetzung</vt:lpwstr>
  </property>
  <property fmtid="{D5CDD505-2E9C-101B-9397-08002B2CF9AE}" pid="5" name="_AuthorEmail">
    <vt:lpwstr>maxine.leis@hevs.ch</vt:lpwstr>
  </property>
  <property fmtid="{D5CDD505-2E9C-101B-9397-08002B2CF9AE}" pid="6" name="_AuthorEmailDisplayName">
    <vt:lpwstr>Maxine Leis</vt:lpwstr>
  </property>
  <property fmtid="{D5CDD505-2E9C-101B-9397-08002B2CF9AE}" pid="7" name="_PreviousAdHocReviewCycleID">
    <vt:i4>2116442021</vt:i4>
  </property>
</Properties>
</file>