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2">
  <p:sldMasterIdLst>
    <p:sldMasterId id="2147483648" r:id="rId1"/>
  </p:sldMasterIdLst>
  <p:notesMasterIdLst>
    <p:notesMasterId r:id="rId21"/>
  </p:notesMasterIdLst>
  <p:handoutMasterIdLst>
    <p:handoutMasterId r:id="rId22"/>
  </p:handoutMasterIdLst>
  <p:sldIdLst>
    <p:sldId id="308" r:id="rId2"/>
    <p:sldId id="267" r:id="rId3"/>
    <p:sldId id="414" r:id="rId4"/>
    <p:sldId id="416" r:id="rId5"/>
    <p:sldId id="417" r:id="rId6"/>
    <p:sldId id="309" r:id="rId7"/>
    <p:sldId id="344" r:id="rId8"/>
    <p:sldId id="312" r:id="rId9"/>
    <p:sldId id="345" r:id="rId10"/>
    <p:sldId id="346" r:id="rId11"/>
    <p:sldId id="353" r:id="rId12"/>
    <p:sldId id="354" r:id="rId13"/>
    <p:sldId id="355" r:id="rId14"/>
    <p:sldId id="356" r:id="rId15"/>
    <p:sldId id="357" r:id="rId16"/>
    <p:sldId id="358" r:id="rId17"/>
    <p:sldId id="360" r:id="rId18"/>
    <p:sldId id="361" r:id="rId19"/>
    <p:sldId id="310" r:id="rId20"/>
  </p:sldIdLst>
  <p:sldSz cx="9144000" cy="6858000" type="screen4x3"/>
  <p:notesSz cx="6797675" cy="9926638"/>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EEBC7A"/>
    <a:srgbClr val="E6E3E0"/>
    <a:srgbClr val="978166"/>
    <a:srgbClr val="9F876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12" autoAdjust="0"/>
    <p:restoredTop sz="94533" autoAdjust="0"/>
  </p:normalViewPr>
  <p:slideViewPr>
    <p:cSldViewPr snapToGrid="0" snapToObjects="1">
      <p:cViewPr varScale="1">
        <p:scale>
          <a:sx n="76" d="100"/>
          <a:sy n="76" d="100"/>
        </p:scale>
        <p:origin x="1242"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VLHDATA\INSTIT\ITO\10_Collaborateurs\Valentine\MasterPlanWHV_2\&#233;tablissement%20hotels%20suiss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79495077574673E-2"/>
          <c:y val="4.626707195341101E-2"/>
          <c:w val="0.94447951733345892"/>
          <c:h val="0.90746585609317798"/>
        </c:manualLayout>
      </c:layout>
      <c:barChart>
        <c:barDir val="bar"/>
        <c:grouping val="clustered"/>
        <c:varyColors val="0"/>
        <c:ser>
          <c:idx val="5"/>
          <c:order val="0"/>
          <c:tx>
            <c:strRef>
              <c:f>Sheet1!$A$8</c:f>
              <c:strCache>
                <c:ptCount val="1"/>
                <c:pt idx="0">
                  <c:v>Établissement 5 étoiles</c:v>
                </c:pt>
              </c:strCache>
            </c:strRef>
          </c:tx>
          <c:spPr>
            <a:solidFill>
              <a:srgbClr val="E28E6C"/>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trendline>
            <c:trendlineType val="linear"/>
            <c:dispRSqr val="0"/>
            <c:dispEq val="0"/>
          </c:trendline>
          <c:trendline>
            <c:trendlineType val="linear"/>
            <c:dispRSqr val="0"/>
            <c:dispEq val="0"/>
          </c:trendline>
          <c:val>
            <c:numRef>
              <c:f>Sheet1!$C$8</c:f>
              <c:numCache>
                <c:formatCode>0.0%</c:formatCode>
                <c:ptCount val="1"/>
                <c:pt idx="0">
                  <c:v>2.9197080291970802E-2</c:v>
                </c:pt>
              </c:numCache>
            </c:numRef>
          </c:val>
        </c:ser>
        <c:ser>
          <c:idx val="4"/>
          <c:order val="1"/>
          <c:tx>
            <c:strRef>
              <c:f>Sheet1!$A$7</c:f>
              <c:strCache>
                <c:ptCount val="1"/>
                <c:pt idx="0">
                  <c:v>Établissement 4 étoiles</c:v>
                </c:pt>
              </c:strCache>
            </c:strRef>
          </c:tx>
          <c:spPr>
            <a:solidFill>
              <a:srgbClr val="918485"/>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val>
            <c:numRef>
              <c:f>Sheet1!$C$7</c:f>
              <c:numCache>
                <c:formatCode>0.0%</c:formatCode>
                <c:ptCount val="1"/>
                <c:pt idx="0">
                  <c:v>0.21532846715328466</c:v>
                </c:pt>
              </c:numCache>
            </c:numRef>
          </c:val>
        </c:ser>
        <c:ser>
          <c:idx val="3"/>
          <c:order val="2"/>
          <c:tx>
            <c:strRef>
              <c:f>Sheet1!$A$6</c:f>
              <c:strCache>
                <c:ptCount val="1"/>
                <c:pt idx="0">
                  <c:v>Établissement 3 étoiles</c:v>
                </c:pt>
              </c:strCache>
            </c:strRef>
          </c:tx>
          <c:spPr>
            <a:solidFill>
              <a:srgbClr val="BE7D74"/>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val>
            <c:numRef>
              <c:f>Sheet1!$C$6</c:f>
              <c:numCache>
                <c:formatCode>0.0%</c:formatCode>
                <c:ptCount val="1"/>
                <c:pt idx="0">
                  <c:v>0.53284671532846717</c:v>
                </c:pt>
              </c:numCache>
            </c:numRef>
          </c:val>
        </c:ser>
        <c:ser>
          <c:idx val="2"/>
          <c:order val="3"/>
          <c:tx>
            <c:strRef>
              <c:f>Sheet1!$A$5</c:f>
              <c:strCache>
                <c:ptCount val="1"/>
                <c:pt idx="0">
                  <c:v>Établissement 2 étoiles</c:v>
                </c:pt>
              </c:strCache>
            </c:strRef>
          </c:tx>
          <c:spPr>
            <a:solidFill>
              <a:srgbClr val="A28E6A"/>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val>
            <c:numRef>
              <c:f>Sheet1!$C$5</c:f>
              <c:numCache>
                <c:formatCode>0.0%</c:formatCode>
                <c:ptCount val="1"/>
                <c:pt idx="0">
                  <c:v>9.1240875912408759E-2</c:v>
                </c:pt>
              </c:numCache>
            </c:numRef>
          </c:val>
        </c:ser>
        <c:ser>
          <c:idx val="1"/>
          <c:order val="4"/>
          <c:tx>
            <c:strRef>
              <c:f>Sheet1!$A$4</c:f>
              <c:strCache>
                <c:ptCount val="1"/>
                <c:pt idx="0">
                  <c:v>Établissement 1 étoile</c:v>
                </c:pt>
              </c:strCache>
            </c:strRef>
          </c:tx>
          <c:spPr>
            <a:solidFill>
              <a:srgbClr val="9B2D1F"/>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val>
            <c:numRef>
              <c:f>Sheet1!$C$4</c:f>
              <c:numCache>
                <c:formatCode>0.0%</c:formatCode>
                <c:ptCount val="1"/>
                <c:pt idx="0">
                  <c:v>4.0145985401459854E-2</c:v>
                </c:pt>
              </c:numCache>
            </c:numRef>
          </c:val>
        </c:ser>
        <c:ser>
          <c:idx val="0"/>
          <c:order val="5"/>
          <c:tx>
            <c:strRef>
              <c:f>Sheet1!$A$3</c:f>
              <c:strCache>
                <c:ptCount val="1"/>
                <c:pt idx="0">
                  <c:v>Swiss Lodge et autre</c:v>
                </c:pt>
              </c:strCache>
            </c:strRef>
          </c:tx>
          <c:spPr>
            <a:solidFill>
              <a:srgbClr val="C00000"/>
            </a:solidFill>
          </c:spPr>
          <c:invertIfNegative val="0"/>
          <c:dPt>
            <c:idx val="0"/>
            <c:invertIfNegative val="0"/>
            <c:bubble3D val="0"/>
            <c:spPr>
              <a:solidFill>
                <a:srgbClr val="D34817"/>
              </a:solidFill>
            </c:spPr>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val>
            <c:numRef>
              <c:f>Sheet1!$C$3</c:f>
              <c:numCache>
                <c:formatCode>0.0%</c:formatCode>
                <c:ptCount val="1"/>
                <c:pt idx="0">
                  <c:v>9.1240875912408759E-2</c:v>
                </c:pt>
              </c:numCache>
            </c:numRef>
          </c:val>
        </c:ser>
        <c:dLbls>
          <c:showLegendKey val="0"/>
          <c:showVal val="0"/>
          <c:showCatName val="0"/>
          <c:showSerName val="0"/>
          <c:showPercent val="0"/>
          <c:showBubbleSize val="0"/>
        </c:dLbls>
        <c:gapWidth val="447"/>
        <c:overlap val="-100"/>
        <c:axId val="467315656"/>
        <c:axId val="467315264"/>
      </c:barChart>
      <c:catAx>
        <c:axId val="467315656"/>
        <c:scaling>
          <c:orientation val="minMax"/>
        </c:scaling>
        <c:delete val="0"/>
        <c:axPos val="l"/>
        <c:majorTickMark val="none"/>
        <c:minorTickMark val="none"/>
        <c:tickLblPos val="none"/>
        <c:spPr>
          <a:noFill/>
          <a:ln>
            <a:noFill/>
          </a:ln>
        </c:spPr>
        <c:crossAx val="467315264"/>
        <c:crosses val="autoZero"/>
        <c:auto val="1"/>
        <c:lblAlgn val="ctr"/>
        <c:lblOffset val="100"/>
        <c:noMultiLvlLbl val="0"/>
      </c:catAx>
      <c:valAx>
        <c:axId val="467315264"/>
        <c:scaling>
          <c:orientation val="minMax"/>
        </c:scaling>
        <c:delete val="1"/>
        <c:axPos val="b"/>
        <c:numFmt formatCode="0.0%" sourceLinked="1"/>
        <c:majorTickMark val="out"/>
        <c:minorTickMark val="none"/>
        <c:tickLblPos val="nextTo"/>
        <c:crossAx val="467315656"/>
        <c:crosses val="autoZero"/>
        <c:crossBetween val="between"/>
      </c:valAx>
      <c:spPr>
        <a:noFill/>
        <a:ln>
          <a:noFill/>
        </a:ln>
      </c:spPr>
    </c:plotArea>
    <c:plotVisOnly val="1"/>
    <c:dispBlanksAs val="gap"/>
    <c:showDLblsOverMax val="0"/>
  </c:chart>
  <c:spPr>
    <a:noFill/>
    <a:ln>
      <a:noFill/>
    </a:ln>
  </c:sp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A42A095F-6127-4D49-B30B-A6BDFB0B858F}" type="datetimeFigureOut">
              <a:rPr lang="fr-FR" smtClean="0"/>
              <a:t>13/05/2015</a:t>
            </a:fld>
            <a:endParaRPr lang="fr-FR" dirty="0"/>
          </a:p>
        </p:txBody>
      </p:sp>
      <p:sp>
        <p:nvSpPr>
          <p:cNvPr id="4" name="Espace réservé du pied de page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fr-FR" dirty="0"/>
          </a:p>
        </p:txBody>
      </p:sp>
      <p:sp>
        <p:nvSpPr>
          <p:cNvPr id="5" name="Espace réservé du numéro de diapositive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8F7CA2E8-BE4C-0140-9C82-A394798E973D}" type="slidenum">
              <a:rPr lang="fr-FR" smtClean="0"/>
              <a:t>‹#›</a:t>
            </a:fld>
            <a:endParaRPr lang="fr-FR" dirty="0"/>
          </a:p>
        </p:txBody>
      </p:sp>
    </p:spTree>
    <p:extLst>
      <p:ext uri="{BB962C8B-B14F-4D97-AF65-F5344CB8AC3E}">
        <p14:creationId xmlns:p14="http://schemas.microsoft.com/office/powerpoint/2010/main" val="335678775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dirty="0"/>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2B69BAC-9FB6-4A58-8C2F-49C0D7E6E488}" type="datetimeFigureOut">
              <a:rPr lang="en-US" smtClean="0"/>
              <a:t>5/13/2015</a:t>
            </a:fld>
            <a:endParaRPr lang="en-US" dirty="0"/>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dirty="0"/>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dirty="0"/>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11A961B7-CFBA-4A1F-A406-C7696E21D8C6}" type="slidenum">
              <a:rPr lang="en-US" smtClean="0"/>
              <a:t>‹#›</a:t>
            </a:fld>
            <a:endParaRPr lang="en-US" dirty="0"/>
          </a:p>
        </p:txBody>
      </p:sp>
    </p:spTree>
    <p:extLst>
      <p:ext uri="{BB962C8B-B14F-4D97-AF65-F5344CB8AC3E}">
        <p14:creationId xmlns:p14="http://schemas.microsoft.com/office/powerpoint/2010/main" val="288180526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11A961B7-CFBA-4A1F-A406-C7696E21D8C6}" type="slidenum">
              <a:rPr lang="en-US" smtClean="0"/>
              <a:t>1</a:t>
            </a:fld>
            <a:endParaRPr lang="en-US" dirty="0"/>
          </a:p>
        </p:txBody>
      </p:sp>
    </p:spTree>
    <p:extLst>
      <p:ext uri="{BB962C8B-B14F-4D97-AF65-F5344CB8AC3E}">
        <p14:creationId xmlns:p14="http://schemas.microsoft.com/office/powerpoint/2010/main" val="2465418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10"/>
          </p:nvPr>
        </p:nvSpPr>
        <p:spPr/>
        <p:txBody>
          <a:bodyPr/>
          <a:lstStyle/>
          <a:p>
            <a:fld id="{11A961B7-CFBA-4A1F-A406-C7696E21D8C6}" type="slidenum">
              <a:rPr lang="en-US" smtClean="0"/>
              <a:t>16</a:t>
            </a:fld>
            <a:endParaRPr lang="en-US" dirty="0"/>
          </a:p>
        </p:txBody>
      </p:sp>
    </p:spTree>
    <p:extLst>
      <p:ext uri="{BB962C8B-B14F-4D97-AF65-F5344CB8AC3E}">
        <p14:creationId xmlns:p14="http://schemas.microsoft.com/office/powerpoint/2010/main" val="22608364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10"/>
          </p:nvPr>
        </p:nvSpPr>
        <p:spPr/>
        <p:txBody>
          <a:bodyPr/>
          <a:lstStyle/>
          <a:p>
            <a:fld id="{11A961B7-CFBA-4A1F-A406-C7696E21D8C6}" type="slidenum">
              <a:rPr lang="en-US" smtClean="0"/>
              <a:t>17</a:t>
            </a:fld>
            <a:endParaRPr lang="en-US" dirty="0"/>
          </a:p>
        </p:txBody>
      </p:sp>
    </p:spTree>
    <p:extLst>
      <p:ext uri="{BB962C8B-B14F-4D97-AF65-F5344CB8AC3E}">
        <p14:creationId xmlns:p14="http://schemas.microsoft.com/office/powerpoint/2010/main" val="22608364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10"/>
          </p:nvPr>
        </p:nvSpPr>
        <p:spPr/>
        <p:txBody>
          <a:bodyPr/>
          <a:lstStyle/>
          <a:p>
            <a:fld id="{11A961B7-CFBA-4A1F-A406-C7696E21D8C6}" type="slidenum">
              <a:rPr lang="en-US" smtClean="0"/>
              <a:t>18</a:t>
            </a:fld>
            <a:endParaRPr lang="en-US" dirty="0"/>
          </a:p>
        </p:txBody>
      </p:sp>
    </p:spTree>
    <p:extLst>
      <p:ext uri="{BB962C8B-B14F-4D97-AF65-F5344CB8AC3E}">
        <p14:creationId xmlns:p14="http://schemas.microsoft.com/office/powerpoint/2010/main" val="22608364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10"/>
          </p:nvPr>
        </p:nvSpPr>
        <p:spPr/>
        <p:txBody>
          <a:bodyPr/>
          <a:lstStyle/>
          <a:p>
            <a:fld id="{11A961B7-CFBA-4A1F-A406-C7696E21D8C6}" type="slidenum">
              <a:rPr lang="en-US" smtClean="0"/>
              <a:t>8</a:t>
            </a:fld>
            <a:endParaRPr lang="en-US" dirty="0"/>
          </a:p>
        </p:txBody>
      </p:sp>
    </p:spTree>
    <p:extLst>
      <p:ext uri="{BB962C8B-B14F-4D97-AF65-F5344CB8AC3E}">
        <p14:creationId xmlns:p14="http://schemas.microsoft.com/office/powerpoint/2010/main" val="22608364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10"/>
          </p:nvPr>
        </p:nvSpPr>
        <p:spPr/>
        <p:txBody>
          <a:bodyPr/>
          <a:lstStyle/>
          <a:p>
            <a:fld id="{11A961B7-CFBA-4A1F-A406-C7696E21D8C6}" type="slidenum">
              <a:rPr lang="en-US" smtClean="0"/>
              <a:t>9</a:t>
            </a:fld>
            <a:endParaRPr lang="en-US" dirty="0"/>
          </a:p>
        </p:txBody>
      </p:sp>
    </p:spTree>
    <p:extLst>
      <p:ext uri="{BB962C8B-B14F-4D97-AF65-F5344CB8AC3E}">
        <p14:creationId xmlns:p14="http://schemas.microsoft.com/office/powerpoint/2010/main" val="22608364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10"/>
          </p:nvPr>
        </p:nvSpPr>
        <p:spPr/>
        <p:txBody>
          <a:bodyPr/>
          <a:lstStyle/>
          <a:p>
            <a:fld id="{11A961B7-CFBA-4A1F-A406-C7696E21D8C6}" type="slidenum">
              <a:rPr lang="en-US" smtClean="0"/>
              <a:t>10</a:t>
            </a:fld>
            <a:endParaRPr lang="en-US" dirty="0"/>
          </a:p>
        </p:txBody>
      </p:sp>
    </p:spTree>
    <p:extLst>
      <p:ext uri="{BB962C8B-B14F-4D97-AF65-F5344CB8AC3E}">
        <p14:creationId xmlns:p14="http://schemas.microsoft.com/office/powerpoint/2010/main" val="22608364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10"/>
          </p:nvPr>
        </p:nvSpPr>
        <p:spPr/>
        <p:txBody>
          <a:bodyPr/>
          <a:lstStyle/>
          <a:p>
            <a:fld id="{11A961B7-CFBA-4A1F-A406-C7696E21D8C6}" type="slidenum">
              <a:rPr lang="en-US" smtClean="0"/>
              <a:t>11</a:t>
            </a:fld>
            <a:endParaRPr lang="en-US" dirty="0"/>
          </a:p>
        </p:txBody>
      </p:sp>
    </p:spTree>
    <p:extLst>
      <p:ext uri="{BB962C8B-B14F-4D97-AF65-F5344CB8AC3E}">
        <p14:creationId xmlns:p14="http://schemas.microsoft.com/office/powerpoint/2010/main" val="22608364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10"/>
          </p:nvPr>
        </p:nvSpPr>
        <p:spPr/>
        <p:txBody>
          <a:bodyPr/>
          <a:lstStyle/>
          <a:p>
            <a:fld id="{11A961B7-CFBA-4A1F-A406-C7696E21D8C6}" type="slidenum">
              <a:rPr lang="en-US" smtClean="0"/>
              <a:t>12</a:t>
            </a:fld>
            <a:endParaRPr lang="en-US" dirty="0"/>
          </a:p>
        </p:txBody>
      </p:sp>
    </p:spTree>
    <p:extLst>
      <p:ext uri="{BB962C8B-B14F-4D97-AF65-F5344CB8AC3E}">
        <p14:creationId xmlns:p14="http://schemas.microsoft.com/office/powerpoint/2010/main" val="22608364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10"/>
          </p:nvPr>
        </p:nvSpPr>
        <p:spPr/>
        <p:txBody>
          <a:bodyPr/>
          <a:lstStyle/>
          <a:p>
            <a:fld id="{11A961B7-CFBA-4A1F-A406-C7696E21D8C6}" type="slidenum">
              <a:rPr lang="en-US" smtClean="0"/>
              <a:t>13</a:t>
            </a:fld>
            <a:endParaRPr lang="en-US" dirty="0"/>
          </a:p>
        </p:txBody>
      </p:sp>
    </p:spTree>
    <p:extLst>
      <p:ext uri="{BB962C8B-B14F-4D97-AF65-F5344CB8AC3E}">
        <p14:creationId xmlns:p14="http://schemas.microsoft.com/office/powerpoint/2010/main" val="22608364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10"/>
          </p:nvPr>
        </p:nvSpPr>
        <p:spPr/>
        <p:txBody>
          <a:bodyPr/>
          <a:lstStyle/>
          <a:p>
            <a:fld id="{11A961B7-CFBA-4A1F-A406-C7696E21D8C6}" type="slidenum">
              <a:rPr lang="en-US" smtClean="0"/>
              <a:t>14</a:t>
            </a:fld>
            <a:endParaRPr lang="en-US" dirty="0"/>
          </a:p>
        </p:txBody>
      </p:sp>
    </p:spTree>
    <p:extLst>
      <p:ext uri="{BB962C8B-B14F-4D97-AF65-F5344CB8AC3E}">
        <p14:creationId xmlns:p14="http://schemas.microsoft.com/office/powerpoint/2010/main" val="22608364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10"/>
          </p:nvPr>
        </p:nvSpPr>
        <p:spPr/>
        <p:txBody>
          <a:bodyPr/>
          <a:lstStyle/>
          <a:p>
            <a:fld id="{11A961B7-CFBA-4A1F-A406-C7696E21D8C6}" type="slidenum">
              <a:rPr lang="en-US" smtClean="0"/>
              <a:t>15</a:t>
            </a:fld>
            <a:endParaRPr lang="en-US" dirty="0"/>
          </a:p>
        </p:txBody>
      </p:sp>
    </p:spTree>
    <p:extLst>
      <p:ext uri="{BB962C8B-B14F-4D97-AF65-F5344CB8AC3E}">
        <p14:creationId xmlns:p14="http://schemas.microsoft.com/office/powerpoint/2010/main" val="2260836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lvl1pPr>
              <a:defRPr b="1" i="0">
                <a:latin typeface="Calibri"/>
                <a:cs typeface="Calibri"/>
              </a:defRPr>
            </a:lvl1pPr>
          </a:lstStyle>
          <a:p>
            <a:r>
              <a:rPr lang="en-US" smtClean="0"/>
              <a:t>Click to edit Master title style</a:t>
            </a:r>
            <a:endParaRPr lang="fr-FR" dirty="0"/>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FR" dirty="0"/>
          </a:p>
        </p:txBody>
      </p:sp>
      <p:sp>
        <p:nvSpPr>
          <p:cNvPr id="4" name="Espace réservé de la date 3"/>
          <p:cNvSpPr>
            <a:spLocks noGrp="1"/>
          </p:cNvSpPr>
          <p:nvPr>
            <p:ph type="dt" sz="half" idx="10"/>
          </p:nvPr>
        </p:nvSpPr>
        <p:spPr/>
        <p:txBody>
          <a:bodyPr/>
          <a:lstStyle/>
          <a:p>
            <a:fld id="{98969042-746B-0740-923D-02FC1F6173EF}" type="datetime1">
              <a:rPr lang="fr-CH" smtClean="0"/>
              <a:t>13.05.2015</a:t>
            </a:fld>
            <a:endParaRPr lang="fr-FR" dirty="0"/>
          </a:p>
        </p:txBody>
      </p:sp>
      <p:sp>
        <p:nvSpPr>
          <p:cNvPr id="6" name="Espace réservé du numéro de diapositive 5"/>
          <p:cNvSpPr>
            <a:spLocks noGrp="1"/>
          </p:cNvSpPr>
          <p:nvPr>
            <p:ph type="sldNum" sz="quarter" idx="12"/>
          </p:nvPr>
        </p:nvSpPr>
        <p:spPr/>
        <p:txBody>
          <a:bodyPr/>
          <a:lstStyle/>
          <a:p>
            <a:fld id="{90DD2C6B-27DE-FA47-8F5D-2E0728E8EE60}" type="slidenum">
              <a:rPr lang="fr-FR" smtClean="0"/>
              <a:t>‹#›</a:t>
            </a:fld>
            <a:endParaRPr lang="fr-FR" dirty="0"/>
          </a:p>
        </p:txBody>
      </p:sp>
    </p:spTree>
    <p:extLst>
      <p:ext uri="{BB962C8B-B14F-4D97-AF65-F5344CB8AC3E}">
        <p14:creationId xmlns:p14="http://schemas.microsoft.com/office/powerpoint/2010/main" val="273863966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FR"/>
          </a:p>
        </p:txBody>
      </p:sp>
      <p:sp>
        <p:nvSpPr>
          <p:cNvPr id="3" name="Espace réservé du texte vertical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e la date 3"/>
          <p:cNvSpPr>
            <a:spLocks noGrp="1"/>
          </p:cNvSpPr>
          <p:nvPr>
            <p:ph type="dt" sz="half" idx="10"/>
          </p:nvPr>
        </p:nvSpPr>
        <p:spPr/>
        <p:txBody>
          <a:bodyPr/>
          <a:lstStyle/>
          <a:p>
            <a:fld id="{57EA1152-DBAB-7B43-BB14-8E7248B1244D}" type="datetime1">
              <a:rPr lang="fr-CH" smtClean="0"/>
              <a:t>13.05.2015</a:t>
            </a:fld>
            <a:endParaRPr lang="fr-FR" dirty="0"/>
          </a:p>
        </p:txBody>
      </p:sp>
      <p:sp>
        <p:nvSpPr>
          <p:cNvPr id="6" name="Espace réservé du numéro de diapositive 5"/>
          <p:cNvSpPr>
            <a:spLocks noGrp="1"/>
          </p:cNvSpPr>
          <p:nvPr>
            <p:ph type="sldNum" sz="quarter" idx="12"/>
          </p:nvPr>
        </p:nvSpPr>
        <p:spPr/>
        <p:txBody>
          <a:bodyPr/>
          <a:lstStyle/>
          <a:p>
            <a:fld id="{90DD2C6B-27DE-FA47-8F5D-2E0728E8EE60}" type="slidenum">
              <a:rPr lang="fr-FR" smtClean="0"/>
              <a:t>‹#›</a:t>
            </a:fld>
            <a:endParaRPr lang="fr-FR" dirty="0"/>
          </a:p>
        </p:txBody>
      </p:sp>
    </p:spTree>
    <p:extLst>
      <p:ext uri="{BB962C8B-B14F-4D97-AF65-F5344CB8AC3E}">
        <p14:creationId xmlns:p14="http://schemas.microsoft.com/office/powerpoint/2010/main" val="231230951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e la date 3"/>
          <p:cNvSpPr>
            <a:spLocks noGrp="1"/>
          </p:cNvSpPr>
          <p:nvPr>
            <p:ph type="dt" sz="half" idx="10"/>
          </p:nvPr>
        </p:nvSpPr>
        <p:spPr/>
        <p:txBody>
          <a:bodyPr/>
          <a:lstStyle/>
          <a:p>
            <a:fld id="{44EF0E55-BC19-E644-BBAC-4B3AEAA9716A}" type="datetime1">
              <a:rPr lang="fr-CH" smtClean="0"/>
              <a:t>13.05.2015</a:t>
            </a:fld>
            <a:endParaRPr lang="fr-FR" dirty="0"/>
          </a:p>
        </p:txBody>
      </p:sp>
      <p:sp>
        <p:nvSpPr>
          <p:cNvPr id="6" name="Espace réservé du numéro de diapositive 5"/>
          <p:cNvSpPr>
            <a:spLocks noGrp="1"/>
          </p:cNvSpPr>
          <p:nvPr>
            <p:ph type="sldNum" sz="quarter" idx="12"/>
          </p:nvPr>
        </p:nvSpPr>
        <p:spPr/>
        <p:txBody>
          <a:bodyPr/>
          <a:lstStyle/>
          <a:p>
            <a:fld id="{90DD2C6B-27DE-FA47-8F5D-2E0728E8EE60}" type="slidenum">
              <a:rPr lang="fr-FR" smtClean="0"/>
              <a:t>‹#›</a:t>
            </a:fld>
            <a:endParaRPr lang="fr-FR" dirty="0"/>
          </a:p>
        </p:txBody>
      </p:sp>
    </p:spTree>
    <p:extLst>
      <p:ext uri="{BB962C8B-B14F-4D97-AF65-F5344CB8AC3E}">
        <p14:creationId xmlns:p14="http://schemas.microsoft.com/office/powerpoint/2010/main" val="206077971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lvl1pPr>
              <a:defRPr sz="2600"/>
            </a:lvl1pPr>
          </a:lstStyle>
          <a:p>
            <a:r>
              <a:rPr lang="en-US" smtClean="0"/>
              <a:t>Click to edit Master title style</a:t>
            </a:r>
            <a:endParaRPr lang="fr-FR" dirty="0"/>
          </a:p>
        </p:txBody>
      </p:sp>
      <p:sp>
        <p:nvSpPr>
          <p:cNvPr id="3" name="Espace réservé du contenu 2"/>
          <p:cNvSpPr>
            <a:spLocks noGrp="1"/>
          </p:cNvSpPr>
          <p:nvPr>
            <p:ph idx="1"/>
          </p:nvPr>
        </p:nvSpPr>
        <p:spPr/>
        <p:txBody>
          <a:bodyPr/>
          <a:lstStyle>
            <a:lvl1pPr>
              <a:defRPr sz="2600"/>
            </a:lvl1pPr>
            <a:lvl2pPr>
              <a:defRPr sz="2400"/>
            </a:lvl2pPr>
            <a:lvl3pPr>
              <a:defRPr sz="2200"/>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dirty="0"/>
          </a:p>
        </p:txBody>
      </p:sp>
      <p:sp>
        <p:nvSpPr>
          <p:cNvPr id="4" name="Espace réservé de la date 3"/>
          <p:cNvSpPr>
            <a:spLocks noGrp="1"/>
          </p:cNvSpPr>
          <p:nvPr>
            <p:ph type="dt" sz="half" idx="10"/>
          </p:nvPr>
        </p:nvSpPr>
        <p:spPr/>
        <p:txBody>
          <a:bodyPr/>
          <a:lstStyle/>
          <a:p>
            <a:fld id="{88A567B7-9A24-224E-9163-D3857AFFB68E}" type="datetime1">
              <a:rPr lang="fr-CH" smtClean="0"/>
              <a:t>13.05.2015</a:t>
            </a:fld>
            <a:endParaRPr lang="fr-FR" dirty="0"/>
          </a:p>
        </p:txBody>
      </p:sp>
      <p:sp>
        <p:nvSpPr>
          <p:cNvPr id="6" name="Espace réservé du numéro de diapositive 5"/>
          <p:cNvSpPr>
            <a:spLocks noGrp="1"/>
          </p:cNvSpPr>
          <p:nvPr>
            <p:ph type="sldNum" sz="quarter" idx="12"/>
          </p:nvPr>
        </p:nvSpPr>
        <p:spPr/>
        <p:txBody>
          <a:bodyPr/>
          <a:lstStyle/>
          <a:p>
            <a:fld id="{90DD2C6B-27DE-FA47-8F5D-2E0728E8EE60}" type="slidenum">
              <a:rPr lang="fr-FR" smtClean="0"/>
              <a:t>‹#›</a:t>
            </a:fld>
            <a:endParaRPr lang="fr-FR" dirty="0"/>
          </a:p>
        </p:txBody>
      </p:sp>
    </p:spTree>
    <p:extLst>
      <p:ext uri="{BB962C8B-B14F-4D97-AF65-F5344CB8AC3E}">
        <p14:creationId xmlns:p14="http://schemas.microsoft.com/office/powerpoint/2010/main" val="40740914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Espace réservé de la date 3"/>
          <p:cNvSpPr>
            <a:spLocks noGrp="1"/>
          </p:cNvSpPr>
          <p:nvPr>
            <p:ph type="dt" sz="half" idx="10"/>
          </p:nvPr>
        </p:nvSpPr>
        <p:spPr/>
        <p:txBody>
          <a:bodyPr/>
          <a:lstStyle/>
          <a:p>
            <a:fld id="{C8CFC15F-B034-DC4D-ABD5-1318A68364A7}" type="datetime1">
              <a:rPr lang="fr-CH" smtClean="0"/>
              <a:t>13.05.2015</a:t>
            </a:fld>
            <a:endParaRPr lang="fr-FR" dirty="0"/>
          </a:p>
        </p:txBody>
      </p:sp>
      <p:sp>
        <p:nvSpPr>
          <p:cNvPr id="6" name="Espace réservé du numéro de diapositive 5"/>
          <p:cNvSpPr>
            <a:spLocks noGrp="1"/>
          </p:cNvSpPr>
          <p:nvPr>
            <p:ph type="sldNum" sz="quarter" idx="12"/>
          </p:nvPr>
        </p:nvSpPr>
        <p:spPr/>
        <p:txBody>
          <a:bodyPr/>
          <a:lstStyle/>
          <a:p>
            <a:fld id="{90DD2C6B-27DE-FA47-8F5D-2E0728E8EE60}" type="slidenum">
              <a:rPr lang="fr-FR" smtClean="0"/>
              <a:t>‹#›</a:t>
            </a:fld>
            <a:endParaRPr lang="fr-FR" dirty="0"/>
          </a:p>
        </p:txBody>
      </p:sp>
    </p:spTree>
    <p:extLst>
      <p:ext uri="{BB962C8B-B14F-4D97-AF65-F5344CB8AC3E}">
        <p14:creationId xmlns:p14="http://schemas.microsoft.com/office/powerpoint/2010/main" val="24717534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FR"/>
          </a:p>
        </p:txBody>
      </p:sp>
      <p:sp>
        <p:nvSpPr>
          <p:cNvPr id="3" name="Espace réservé du contenu 2"/>
          <p:cNvSpPr>
            <a:spLocks noGrp="1"/>
          </p:cNvSpPr>
          <p:nvPr>
            <p:ph sz="half" idx="1"/>
          </p:nvPr>
        </p:nvSpPr>
        <p:spPr>
          <a:xfrm>
            <a:off x="457200" y="1938138"/>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u contenu 3"/>
          <p:cNvSpPr>
            <a:spLocks noGrp="1"/>
          </p:cNvSpPr>
          <p:nvPr>
            <p:ph sz="half" idx="2"/>
          </p:nvPr>
        </p:nvSpPr>
        <p:spPr>
          <a:xfrm>
            <a:off x="4648200" y="1938138"/>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Espace réservé de la date 4"/>
          <p:cNvSpPr>
            <a:spLocks noGrp="1"/>
          </p:cNvSpPr>
          <p:nvPr>
            <p:ph type="dt" sz="half" idx="10"/>
          </p:nvPr>
        </p:nvSpPr>
        <p:spPr/>
        <p:txBody>
          <a:bodyPr/>
          <a:lstStyle/>
          <a:p>
            <a:fld id="{E3B7476F-4ECA-8046-84F1-29100055055A}" type="datetime1">
              <a:rPr lang="fr-CH" smtClean="0"/>
              <a:t>13.05.2015</a:t>
            </a:fld>
            <a:endParaRPr lang="fr-FR" dirty="0"/>
          </a:p>
        </p:txBody>
      </p:sp>
      <p:sp>
        <p:nvSpPr>
          <p:cNvPr id="7" name="Espace réservé du numéro de diapositive 6"/>
          <p:cNvSpPr>
            <a:spLocks noGrp="1"/>
          </p:cNvSpPr>
          <p:nvPr>
            <p:ph type="sldNum" sz="quarter" idx="12"/>
          </p:nvPr>
        </p:nvSpPr>
        <p:spPr/>
        <p:txBody>
          <a:bodyPr/>
          <a:lstStyle/>
          <a:p>
            <a:fld id="{90DD2C6B-27DE-FA47-8F5D-2E0728E8EE60}" type="slidenum">
              <a:rPr lang="fr-FR" smtClean="0"/>
              <a:t>‹#›</a:t>
            </a:fld>
            <a:endParaRPr lang="fr-FR" dirty="0"/>
          </a:p>
        </p:txBody>
      </p:sp>
    </p:spTree>
    <p:extLst>
      <p:ext uri="{BB962C8B-B14F-4D97-AF65-F5344CB8AC3E}">
        <p14:creationId xmlns:p14="http://schemas.microsoft.com/office/powerpoint/2010/main" val="296523555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en-US" smtClean="0"/>
              <a:t>Click to edit Master title style</a:t>
            </a:r>
            <a:endParaRPr lang="fr-FR"/>
          </a:p>
        </p:txBody>
      </p:sp>
      <p:sp>
        <p:nvSpPr>
          <p:cNvPr id="3" name="Espace réservé du texte 2"/>
          <p:cNvSpPr>
            <a:spLocks noGrp="1"/>
          </p:cNvSpPr>
          <p:nvPr>
            <p:ph type="body" idx="1"/>
          </p:nvPr>
        </p:nvSpPr>
        <p:spPr>
          <a:xfrm>
            <a:off x="457200" y="194457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Espace réservé du contenu 3"/>
          <p:cNvSpPr>
            <a:spLocks noGrp="1"/>
          </p:cNvSpPr>
          <p:nvPr>
            <p:ph sz="half" idx="2"/>
          </p:nvPr>
        </p:nvSpPr>
        <p:spPr>
          <a:xfrm>
            <a:off x="457200" y="258433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Espace réservé du texte 4"/>
          <p:cNvSpPr>
            <a:spLocks noGrp="1"/>
          </p:cNvSpPr>
          <p:nvPr>
            <p:ph type="body" sz="quarter" idx="3"/>
          </p:nvPr>
        </p:nvSpPr>
        <p:spPr>
          <a:xfrm>
            <a:off x="4645025" y="194457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Espace réservé du contenu 5"/>
          <p:cNvSpPr>
            <a:spLocks noGrp="1"/>
          </p:cNvSpPr>
          <p:nvPr>
            <p:ph sz="quarter" idx="4"/>
          </p:nvPr>
        </p:nvSpPr>
        <p:spPr>
          <a:xfrm>
            <a:off x="4645025" y="258433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Espace réservé de la date 6"/>
          <p:cNvSpPr>
            <a:spLocks noGrp="1"/>
          </p:cNvSpPr>
          <p:nvPr>
            <p:ph type="dt" sz="half" idx="10"/>
          </p:nvPr>
        </p:nvSpPr>
        <p:spPr/>
        <p:txBody>
          <a:bodyPr/>
          <a:lstStyle/>
          <a:p>
            <a:fld id="{F0C0503C-AEAE-614F-8738-AED622E48250}" type="datetime1">
              <a:rPr lang="fr-CH" smtClean="0"/>
              <a:t>13.05.2015</a:t>
            </a:fld>
            <a:endParaRPr lang="fr-FR" dirty="0"/>
          </a:p>
        </p:txBody>
      </p:sp>
      <p:sp>
        <p:nvSpPr>
          <p:cNvPr id="9" name="Espace réservé du numéro de diapositive 8"/>
          <p:cNvSpPr>
            <a:spLocks noGrp="1"/>
          </p:cNvSpPr>
          <p:nvPr>
            <p:ph type="sldNum" sz="quarter" idx="12"/>
          </p:nvPr>
        </p:nvSpPr>
        <p:spPr/>
        <p:txBody>
          <a:bodyPr/>
          <a:lstStyle/>
          <a:p>
            <a:fld id="{90DD2C6B-27DE-FA47-8F5D-2E0728E8EE60}" type="slidenum">
              <a:rPr lang="fr-FR" smtClean="0"/>
              <a:t>‹#›</a:t>
            </a:fld>
            <a:endParaRPr lang="fr-FR" dirty="0"/>
          </a:p>
        </p:txBody>
      </p:sp>
    </p:spTree>
    <p:extLst>
      <p:ext uri="{BB962C8B-B14F-4D97-AF65-F5344CB8AC3E}">
        <p14:creationId xmlns:p14="http://schemas.microsoft.com/office/powerpoint/2010/main" val="394439882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FR"/>
          </a:p>
        </p:txBody>
      </p:sp>
      <p:sp>
        <p:nvSpPr>
          <p:cNvPr id="3" name="Espace réservé de la date 2"/>
          <p:cNvSpPr>
            <a:spLocks noGrp="1"/>
          </p:cNvSpPr>
          <p:nvPr>
            <p:ph type="dt" sz="half" idx="10"/>
          </p:nvPr>
        </p:nvSpPr>
        <p:spPr/>
        <p:txBody>
          <a:bodyPr/>
          <a:lstStyle/>
          <a:p>
            <a:fld id="{C903B72F-ED32-744D-ADED-09338CE0C951}" type="datetime1">
              <a:rPr lang="fr-CH" smtClean="0"/>
              <a:t>13.05.2015</a:t>
            </a:fld>
            <a:endParaRPr lang="fr-FR" dirty="0"/>
          </a:p>
        </p:txBody>
      </p:sp>
      <p:sp>
        <p:nvSpPr>
          <p:cNvPr id="5" name="Espace réservé du numéro de diapositive 4"/>
          <p:cNvSpPr>
            <a:spLocks noGrp="1"/>
          </p:cNvSpPr>
          <p:nvPr>
            <p:ph type="sldNum" sz="quarter" idx="12"/>
          </p:nvPr>
        </p:nvSpPr>
        <p:spPr/>
        <p:txBody>
          <a:bodyPr/>
          <a:lstStyle/>
          <a:p>
            <a:fld id="{90DD2C6B-27DE-FA47-8F5D-2E0728E8EE60}" type="slidenum">
              <a:rPr lang="fr-FR" smtClean="0"/>
              <a:t>‹#›</a:t>
            </a:fld>
            <a:endParaRPr lang="fr-FR" dirty="0"/>
          </a:p>
        </p:txBody>
      </p:sp>
    </p:spTree>
    <p:extLst>
      <p:ext uri="{BB962C8B-B14F-4D97-AF65-F5344CB8AC3E}">
        <p14:creationId xmlns:p14="http://schemas.microsoft.com/office/powerpoint/2010/main" val="254694265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AD82A2E-A2F1-9940-9E51-5BCA79FF7CF8}" type="datetime1">
              <a:rPr lang="fr-CH" smtClean="0"/>
              <a:t>13.05.2015</a:t>
            </a:fld>
            <a:endParaRPr lang="fr-FR" dirty="0"/>
          </a:p>
        </p:txBody>
      </p:sp>
      <p:sp>
        <p:nvSpPr>
          <p:cNvPr id="4" name="Espace réservé du numéro de diapositive 3"/>
          <p:cNvSpPr>
            <a:spLocks noGrp="1"/>
          </p:cNvSpPr>
          <p:nvPr>
            <p:ph type="sldNum" sz="quarter" idx="12"/>
          </p:nvPr>
        </p:nvSpPr>
        <p:spPr/>
        <p:txBody>
          <a:bodyPr/>
          <a:lstStyle/>
          <a:p>
            <a:fld id="{90DD2C6B-27DE-FA47-8F5D-2E0728E8EE60}" type="slidenum">
              <a:rPr lang="fr-FR" smtClean="0"/>
              <a:t>‹#›</a:t>
            </a:fld>
            <a:endParaRPr lang="fr-FR" dirty="0"/>
          </a:p>
        </p:txBody>
      </p:sp>
    </p:spTree>
    <p:extLst>
      <p:ext uri="{BB962C8B-B14F-4D97-AF65-F5344CB8AC3E}">
        <p14:creationId xmlns:p14="http://schemas.microsoft.com/office/powerpoint/2010/main" val="105447959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807394"/>
            <a:ext cx="3008313" cy="1162050"/>
          </a:xfrm>
        </p:spPr>
        <p:txBody>
          <a:bodyPr anchor="b"/>
          <a:lstStyle>
            <a:lvl1pPr algn="l">
              <a:defRPr sz="2000" b="1"/>
            </a:lvl1pPr>
          </a:lstStyle>
          <a:p>
            <a:r>
              <a:rPr lang="en-US" smtClean="0"/>
              <a:t>Click to edit Master title style</a:t>
            </a:r>
            <a:endParaRPr lang="fr-FR"/>
          </a:p>
        </p:txBody>
      </p:sp>
      <p:sp>
        <p:nvSpPr>
          <p:cNvPr id="3" name="Espace réservé du contenu 2"/>
          <p:cNvSpPr>
            <a:spLocks noGrp="1"/>
          </p:cNvSpPr>
          <p:nvPr>
            <p:ph idx="1"/>
          </p:nvPr>
        </p:nvSpPr>
        <p:spPr>
          <a:xfrm>
            <a:off x="3575050" y="80739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u texte 3"/>
          <p:cNvSpPr>
            <a:spLocks noGrp="1"/>
          </p:cNvSpPr>
          <p:nvPr>
            <p:ph type="body" sz="half" idx="2"/>
          </p:nvPr>
        </p:nvSpPr>
        <p:spPr>
          <a:xfrm>
            <a:off x="457200" y="196944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4"/>
          <p:cNvSpPr>
            <a:spLocks noGrp="1"/>
          </p:cNvSpPr>
          <p:nvPr>
            <p:ph type="dt" sz="half" idx="10"/>
          </p:nvPr>
        </p:nvSpPr>
        <p:spPr/>
        <p:txBody>
          <a:bodyPr/>
          <a:lstStyle/>
          <a:p>
            <a:fld id="{6257A9B8-9C6B-7C44-9C31-374537BFC76D}" type="datetime1">
              <a:rPr lang="fr-CH" smtClean="0"/>
              <a:t>13.05.2015</a:t>
            </a:fld>
            <a:endParaRPr lang="fr-FR" dirty="0"/>
          </a:p>
        </p:txBody>
      </p:sp>
      <p:sp>
        <p:nvSpPr>
          <p:cNvPr id="7" name="Espace réservé du numéro de diapositive 6"/>
          <p:cNvSpPr>
            <a:spLocks noGrp="1"/>
          </p:cNvSpPr>
          <p:nvPr>
            <p:ph type="sldNum" sz="quarter" idx="12"/>
          </p:nvPr>
        </p:nvSpPr>
        <p:spPr/>
        <p:txBody>
          <a:bodyPr/>
          <a:lstStyle/>
          <a:p>
            <a:fld id="{90DD2C6B-27DE-FA47-8F5D-2E0728E8EE60}" type="slidenum">
              <a:rPr lang="fr-FR" smtClean="0"/>
              <a:t>‹#›</a:t>
            </a:fld>
            <a:endParaRPr lang="fr-FR" dirty="0"/>
          </a:p>
        </p:txBody>
      </p:sp>
    </p:spTree>
    <p:extLst>
      <p:ext uri="{BB962C8B-B14F-4D97-AF65-F5344CB8AC3E}">
        <p14:creationId xmlns:p14="http://schemas.microsoft.com/office/powerpoint/2010/main" val="64511437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5036560"/>
            <a:ext cx="5486400" cy="566738"/>
          </a:xfrm>
        </p:spPr>
        <p:txBody>
          <a:bodyPr anchor="b"/>
          <a:lstStyle>
            <a:lvl1pPr algn="l">
              <a:defRPr sz="2000" b="1"/>
            </a:lvl1pPr>
          </a:lstStyle>
          <a:p>
            <a:r>
              <a:rPr lang="en-US" smtClean="0"/>
              <a:t>Click to edit Master title style</a:t>
            </a:r>
            <a:endParaRPr lang="fr-FR" dirty="0"/>
          </a:p>
        </p:txBody>
      </p:sp>
      <p:sp>
        <p:nvSpPr>
          <p:cNvPr id="3" name="Espace réservé pour une image  2"/>
          <p:cNvSpPr>
            <a:spLocks noGrp="1"/>
          </p:cNvSpPr>
          <p:nvPr>
            <p:ph type="pic" idx="1"/>
          </p:nvPr>
        </p:nvSpPr>
        <p:spPr>
          <a:xfrm>
            <a:off x="1792288" y="8903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fr-FR" dirty="0"/>
          </a:p>
        </p:txBody>
      </p:sp>
      <p:sp>
        <p:nvSpPr>
          <p:cNvPr id="4" name="Espace réservé du texte 3"/>
          <p:cNvSpPr>
            <a:spLocks noGrp="1"/>
          </p:cNvSpPr>
          <p:nvPr>
            <p:ph type="body" sz="half" idx="2"/>
          </p:nvPr>
        </p:nvSpPr>
        <p:spPr>
          <a:xfrm>
            <a:off x="1792288" y="560329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4"/>
          <p:cNvSpPr>
            <a:spLocks noGrp="1"/>
          </p:cNvSpPr>
          <p:nvPr>
            <p:ph type="dt" sz="half" idx="10"/>
          </p:nvPr>
        </p:nvSpPr>
        <p:spPr/>
        <p:txBody>
          <a:bodyPr/>
          <a:lstStyle/>
          <a:p>
            <a:fld id="{70DC22F5-D6BD-8A44-98BF-9E09E2737F57}" type="datetime1">
              <a:rPr lang="fr-CH" smtClean="0"/>
              <a:t>13.05.2015</a:t>
            </a:fld>
            <a:endParaRPr lang="fr-FR" dirty="0"/>
          </a:p>
        </p:txBody>
      </p:sp>
      <p:sp>
        <p:nvSpPr>
          <p:cNvPr id="7" name="Espace réservé du numéro de diapositive 6"/>
          <p:cNvSpPr>
            <a:spLocks noGrp="1"/>
          </p:cNvSpPr>
          <p:nvPr>
            <p:ph type="sldNum" sz="quarter" idx="12"/>
          </p:nvPr>
        </p:nvSpPr>
        <p:spPr/>
        <p:txBody>
          <a:bodyPr/>
          <a:lstStyle/>
          <a:p>
            <a:fld id="{90DD2C6B-27DE-FA47-8F5D-2E0728E8EE60}" type="slidenum">
              <a:rPr lang="fr-FR" smtClean="0"/>
              <a:t>‹#›</a:t>
            </a:fld>
            <a:endParaRPr lang="fr-FR" dirty="0"/>
          </a:p>
        </p:txBody>
      </p:sp>
    </p:spTree>
    <p:extLst>
      <p:ext uri="{BB962C8B-B14F-4D97-AF65-F5344CB8AC3E}">
        <p14:creationId xmlns:p14="http://schemas.microsoft.com/office/powerpoint/2010/main" val="121540704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Image 9" descr="etoile.pn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6886102" y="3538573"/>
            <a:ext cx="4270615" cy="5083675"/>
          </a:xfrm>
          <a:prstGeom prst="rect">
            <a:avLst/>
          </a:prstGeom>
        </p:spPr>
      </p:pic>
      <p:pic>
        <p:nvPicPr>
          <p:cNvPr id="9" name="Image 8" descr="logo_up.png"/>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135514" y="0"/>
            <a:ext cx="3417619" cy="947252"/>
          </a:xfrm>
          <a:prstGeom prst="rect">
            <a:avLst/>
          </a:prstGeom>
        </p:spPr>
      </p:pic>
      <p:sp>
        <p:nvSpPr>
          <p:cNvPr id="2" name="Espace réservé du titre 1"/>
          <p:cNvSpPr>
            <a:spLocks noGrp="1"/>
          </p:cNvSpPr>
          <p:nvPr>
            <p:ph type="title"/>
          </p:nvPr>
        </p:nvSpPr>
        <p:spPr>
          <a:xfrm>
            <a:off x="457200" y="795138"/>
            <a:ext cx="8229600" cy="1143000"/>
          </a:xfrm>
          <a:prstGeom prst="rect">
            <a:avLst/>
          </a:prstGeom>
          <a:noFill/>
        </p:spPr>
        <p:txBody>
          <a:bodyPr vert="horz" lIns="91440" tIns="45720" rIns="91440" bIns="45720" rtlCol="0" anchor="ctr">
            <a:normAutofit/>
          </a:bodyPr>
          <a:lstStyle/>
          <a:p>
            <a:r>
              <a:rPr lang="fr-CH" dirty="0" smtClean="0"/>
              <a:t>Cliquez et modifiez le titre</a:t>
            </a:r>
            <a:endParaRPr lang="fr-FR" dirty="0"/>
          </a:p>
        </p:txBody>
      </p:sp>
      <p:sp>
        <p:nvSpPr>
          <p:cNvPr id="3" name="Espace réservé du texte 2"/>
          <p:cNvSpPr>
            <a:spLocks noGrp="1"/>
          </p:cNvSpPr>
          <p:nvPr>
            <p:ph type="body" idx="1"/>
          </p:nvPr>
        </p:nvSpPr>
        <p:spPr>
          <a:xfrm>
            <a:off x="457200" y="2120700"/>
            <a:ext cx="8229600" cy="4525963"/>
          </a:xfrm>
          <a:prstGeom prst="rect">
            <a:avLst/>
          </a:prstGeom>
        </p:spPr>
        <p:txBody>
          <a:bodyPr vert="horz" lIns="91440" tIns="45720" rIns="91440" bIns="45720" rtlCol="0">
            <a:normAutofit/>
          </a:bodyPr>
          <a:lstStyle/>
          <a:p>
            <a:pPr lvl="0"/>
            <a:r>
              <a:rPr lang="fr-CH" dirty="0" smtClean="0"/>
              <a:t>Cliquez pour modifier les styles du texte du masque</a:t>
            </a:r>
          </a:p>
          <a:p>
            <a:pPr lvl="1"/>
            <a:r>
              <a:rPr lang="fr-CH" dirty="0" smtClean="0"/>
              <a:t>Deuxième niveau</a:t>
            </a:r>
          </a:p>
          <a:p>
            <a:pPr lvl="2"/>
            <a:r>
              <a:rPr lang="fr-CH" dirty="0" smtClean="0"/>
              <a:t>Troisième niveau</a:t>
            </a:r>
          </a:p>
          <a:p>
            <a:pPr lvl="3"/>
            <a:r>
              <a:rPr lang="fr-CH" dirty="0" smtClean="0"/>
              <a:t>Quatrième niveau</a:t>
            </a:r>
          </a:p>
          <a:p>
            <a:pPr lvl="4"/>
            <a:r>
              <a:rPr lang="fr-CH" dirty="0" smtClean="0"/>
              <a:t>Cinquième niveau</a:t>
            </a:r>
            <a:endParaRPr lang="fr-FR" dirty="0"/>
          </a:p>
        </p:txBody>
      </p:sp>
      <p:sp>
        <p:nvSpPr>
          <p:cNvPr id="4" name="Espace réservé de la date 3"/>
          <p:cNvSpPr>
            <a:spLocks noGrp="1"/>
          </p:cNvSpPr>
          <p:nvPr>
            <p:ph type="dt" sz="half" idx="2"/>
          </p:nvPr>
        </p:nvSpPr>
        <p:spPr>
          <a:xfrm>
            <a:off x="7523661" y="6492875"/>
            <a:ext cx="805012" cy="365125"/>
          </a:xfrm>
          <a:prstGeom prst="rect">
            <a:avLst/>
          </a:prstGeom>
        </p:spPr>
        <p:txBody>
          <a:bodyPr vert="horz" lIns="91440" tIns="45720" rIns="91440" bIns="45720" rtlCol="0" anchor="ctr"/>
          <a:lstStyle>
            <a:lvl1pPr algn="l">
              <a:defRPr sz="1100">
                <a:solidFill>
                  <a:schemeClr val="tx1">
                    <a:tint val="75000"/>
                  </a:schemeClr>
                </a:solidFill>
              </a:defRPr>
            </a:lvl1pPr>
          </a:lstStyle>
          <a:p>
            <a:fld id="{B68548DD-7998-3044-935D-91A0C1295DFE}" type="datetime1">
              <a:rPr lang="fr-CH" smtClean="0"/>
              <a:t>13.05.2015</a:t>
            </a:fld>
            <a:endParaRPr lang="fr-FR" dirty="0"/>
          </a:p>
        </p:txBody>
      </p:sp>
      <p:sp>
        <p:nvSpPr>
          <p:cNvPr id="6" name="Espace réservé du numéro de diapositive 5"/>
          <p:cNvSpPr>
            <a:spLocks noGrp="1"/>
          </p:cNvSpPr>
          <p:nvPr>
            <p:ph type="sldNum" sz="quarter" idx="4"/>
          </p:nvPr>
        </p:nvSpPr>
        <p:spPr>
          <a:xfrm>
            <a:off x="6710862" y="6492875"/>
            <a:ext cx="21336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90DD2C6B-27DE-FA47-8F5D-2E0728E8EE60}" type="slidenum">
              <a:rPr lang="fr-FR" smtClean="0"/>
              <a:pPr/>
              <a:t>‹#›</a:t>
            </a:fld>
            <a:endParaRPr lang="fr-FR" dirty="0"/>
          </a:p>
        </p:txBody>
      </p:sp>
    </p:spTree>
    <p:extLst>
      <p:ext uri="{BB962C8B-B14F-4D97-AF65-F5344CB8AC3E}">
        <p14:creationId xmlns:p14="http://schemas.microsoft.com/office/powerpoint/2010/main" val="28164857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p:txStyles>
    <p:titleStyle>
      <a:lvl1pPr algn="ctr" defTabSz="457200" rtl="0" eaLnBrk="1" latinLnBrk="0" hangingPunct="1">
        <a:spcBef>
          <a:spcPct val="0"/>
        </a:spcBef>
        <a:buNone/>
        <a:defRPr sz="3800" b="1" i="0" kern="1200">
          <a:solidFill>
            <a:schemeClr val="accent1"/>
          </a:solidFill>
          <a:latin typeface="Calibri"/>
          <a:ea typeface="+mj-ea"/>
          <a:cs typeface="Calibri"/>
        </a:defRPr>
      </a:lvl1pPr>
    </p:titleStyle>
    <p:bodyStyle>
      <a:lvl1pPr marL="342900" indent="-342900" algn="l" defTabSz="457200" rtl="0" eaLnBrk="1" latinLnBrk="0" hangingPunct="1">
        <a:spcBef>
          <a:spcPct val="20000"/>
        </a:spcBef>
        <a:buFont typeface="Arial"/>
        <a:buChar char="•"/>
        <a:defRPr sz="2800" kern="1200">
          <a:solidFill>
            <a:schemeClr val="accent1"/>
          </a:solidFill>
          <a:latin typeface="Calibri"/>
          <a:ea typeface="+mn-ea"/>
          <a:cs typeface="Calibri"/>
        </a:defRPr>
      </a:lvl1pPr>
      <a:lvl2pPr marL="742950" indent="-285750" algn="l" defTabSz="457200" rtl="0" eaLnBrk="1" latinLnBrk="0" hangingPunct="1">
        <a:spcBef>
          <a:spcPct val="20000"/>
        </a:spcBef>
        <a:buFont typeface="Arial"/>
        <a:buChar char="–"/>
        <a:defRPr sz="2600" kern="1200">
          <a:solidFill>
            <a:schemeClr val="accent2"/>
          </a:solidFill>
          <a:latin typeface="Calibri"/>
          <a:ea typeface="+mn-ea"/>
          <a:cs typeface="Calibri"/>
        </a:defRPr>
      </a:lvl2pPr>
      <a:lvl3pPr marL="1143000" indent="-228600" algn="l" defTabSz="457200" rtl="0" eaLnBrk="1" latinLnBrk="0" hangingPunct="1">
        <a:spcBef>
          <a:spcPct val="20000"/>
        </a:spcBef>
        <a:buFont typeface="Arial"/>
        <a:buChar char="•"/>
        <a:defRPr sz="2400" b="0" i="0" kern="1200">
          <a:solidFill>
            <a:schemeClr val="bg2"/>
          </a:solidFill>
          <a:latin typeface="Calibri"/>
          <a:ea typeface="+mn-ea"/>
          <a:cs typeface="Calibri"/>
        </a:defRPr>
      </a:lvl3pPr>
      <a:lvl4pPr marL="1600200" indent="-228600" algn="l" defTabSz="457200" rtl="0" eaLnBrk="1" latinLnBrk="0" hangingPunct="1">
        <a:spcBef>
          <a:spcPct val="20000"/>
        </a:spcBef>
        <a:buFont typeface="Arial"/>
        <a:buChar char="–"/>
        <a:defRPr sz="2000" b="1" i="0" kern="1200">
          <a:solidFill>
            <a:schemeClr val="tx1"/>
          </a:solidFill>
          <a:latin typeface="Calibri"/>
          <a:ea typeface="+mn-ea"/>
          <a:cs typeface="Calibri"/>
        </a:defRPr>
      </a:lvl4pPr>
      <a:lvl5pPr marL="2057400" indent="-228600" algn="l" defTabSz="457200" rtl="0" eaLnBrk="1" latinLnBrk="0" hangingPunct="1">
        <a:spcBef>
          <a:spcPct val="20000"/>
        </a:spcBef>
        <a:buFont typeface="Arial"/>
        <a:buChar char="»"/>
        <a:defRPr sz="1800" b="1" i="1" kern="1200">
          <a:solidFill>
            <a:schemeClr val="tx1"/>
          </a:solidFill>
          <a:latin typeface="Calibri"/>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image" Target="../media/image11.emf"/><Relationship Id="rId5" Type="http://schemas.openxmlformats.org/officeDocument/2006/relationships/image" Target="../media/image10.emf"/><Relationship Id="rId4" Type="http://schemas.openxmlformats.org/officeDocument/2006/relationships/image" Target="../media/image9.emf"/></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image" Target="../media/image13.emf"/><Relationship Id="rId4" Type="http://schemas.openxmlformats.org/officeDocument/2006/relationships/image" Target="../media/image12.emf"/></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4.xml"/><Relationship Id="rId5" Type="http://schemas.openxmlformats.org/officeDocument/2006/relationships/image" Target="../media/image14.emf"/><Relationship Id="rId4" Type="http://schemas.openxmlformats.org/officeDocument/2006/relationships/image" Target="../media/image12.emf"/></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4.xml"/><Relationship Id="rId5" Type="http://schemas.openxmlformats.org/officeDocument/2006/relationships/image" Target="../media/image15.emf"/><Relationship Id="rId4" Type="http://schemas.openxmlformats.org/officeDocument/2006/relationships/image" Target="../media/image12.emf"/></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4.xml"/><Relationship Id="rId5" Type="http://schemas.openxmlformats.org/officeDocument/2006/relationships/image" Target="../media/image16.emf"/><Relationship Id="rId4" Type="http://schemas.openxmlformats.org/officeDocument/2006/relationships/image" Target="../media/image12.emf"/></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4.xml"/><Relationship Id="rId5" Type="http://schemas.openxmlformats.org/officeDocument/2006/relationships/image" Target="../media/image18.emf"/><Relationship Id="rId4" Type="http://schemas.openxmlformats.org/officeDocument/2006/relationships/image" Target="../media/image17.emf"/></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4.xml"/><Relationship Id="rId5" Type="http://schemas.openxmlformats.org/officeDocument/2006/relationships/image" Target="../media/image19.emf"/><Relationship Id="rId4" Type="http://schemas.openxmlformats.org/officeDocument/2006/relationships/image" Target="../media/image12.emf"/></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4.xml"/><Relationship Id="rId5" Type="http://schemas.openxmlformats.org/officeDocument/2006/relationships/image" Target="../media/image21.emf"/><Relationship Id="rId4" Type="http://schemas.openxmlformats.org/officeDocument/2006/relationships/image" Target="../media/image20.emf"/></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image" Target="../media/image24.emf"/><Relationship Id="rId5" Type="http://schemas.openxmlformats.org/officeDocument/2006/relationships/image" Target="../media/image23.emf"/><Relationship Id="rId4" Type="http://schemas.openxmlformats.org/officeDocument/2006/relationships/image" Target="../media/image22.emf"/></Relationships>
</file>

<file path=ppt/slides/_rels/slide19.xml.rels><?xml version="1.0" encoding="UTF-8" standalone="yes"?>
<Relationships xmlns="http://schemas.openxmlformats.org/package/2006/relationships"><Relationship Id="rId3" Type="http://schemas.openxmlformats.org/officeDocument/2006/relationships/image" Target="../media/image25.jp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hyperlink" Target="http://www.tourobs.ch/" TargetMode="External"/><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image" Target="../media/image5.emf"/><Relationship Id="rId4" Type="http://schemas.openxmlformats.org/officeDocument/2006/relationships/chart" Target="../charts/chart1.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8.emf"/><Relationship Id="rId5" Type="http://schemas.openxmlformats.org/officeDocument/2006/relationships/image" Target="../media/image7.emf"/><Relationship Id="rId4"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Fond_14mars_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55894" y="304800"/>
            <a:ext cx="5432213" cy="4074160"/>
          </a:xfrm>
          <a:prstGeom prst="rect">
            <a:avLst/>
          </a:prstGeom>
        </p:spPr>
      </p:pic>
      <p:sp>
        <p:nvSpPr>
          <p:cNvPr id="4" name="Rectangle 2"/>
          <p:cNvSpPr>
            <a:spLocks noGrp="1" noChangeArrowheads="1"/>
          </p:cNvSpPr>
          <p:nvPr>
            <p:ph type="ctrTitle"/>
          </p:nvPr>
        </p:nvSpPr>
        <p:spPr>
          <a:xfrm>
            <a:off x="497136" y="4545088"/>
            <a:ext cx="8274723" cy="1063256"/>
          </a:xfrm>
        </p:spPr>
        <p:txBody>
          <a:bodyPr>
            <a:normAutofit fontScale="90000"/>
          </a:bodyPr>
          <a:lstStyle/>
          <a:p>
            <a:r>
              <a:rPr lang="fr-CH" sz="3200" dirty="0" smtClean="0">
                <a:latin typeface="+mn-lt"/>
              </a:rPr>
              <a:t/>
            </a:r>
            <a:br>
              <a:rPr lang="fr-CH" sz="3200" dirty="0" smtClean="0">
                <a:latin typeface="+mn-lt"/>
              </a:rPr>
            </a:br>
            <a:r>
              <a:rPr lang="fr-CH" sz="3200" dirty="0" smtClean="0">
                <a:latin typeface="+mn-lt"/>
              </a:rPr>
              <a:t/>
            </a:r>
            <a:br>
              <a:rPr lang="fr-CH" sz="3200" dirty="0" smtClean="0">
                <a:latin typeface="+mn-lt"/>
              </a:rPr>
            </a:br>
            <a:r>
              <a:rPr lang="fr-CH" sz="3200" dirty="0" smtClean="0">
                <a:latin typeface="+mn-lt"/>
              </a:rPr>
              <a:t/>
            </a:r>
            <a:br>
              <a:rPr lang="fr-CH" sz="3200" dirty="0" smtClean="0">
                <a:latin typeface="+mn-lt"/>
              </a:rPr>
            </a:br>
            <a:r>
              <a:rPr lang="fr-CH" sz="3200" dirty="0" smtClean="0">
                <a:latin typeface="+mn-lt"/>
              </a:rPr>
              <a:t/>
            </a:r>
            <a:br>
              <a:rPr lang="fr-CH" sz="3200" dirty="0" smtClean="0">
                <a:latin typeface="+mn-lt"/>
              </a:rPr>
            </a:br>
            <a:r>
              <a:rPr lang="fr-CH" sz="3200" dirty="0" smtClean="0">
                <a:latin typeface="+mn-lt"/>
              </a:rPr>
              <a:t/>
            </a:r>
            <a:br>
              <a:rPr lang="fr-CH" sz="3200" dirty="0" smtClean="0">
                <a:latin typeface="+mn-lt"/>
              </a:rPr>
            </a:br>
            <a:r>
              <a:rPr lang="fr-CH" sz="3200" dirty="0">
                <a:latin typeface="+mn-lt"/>
              </a:rPr>
              <a:t/>
            </a:r>
            <a:br>
              <a:rPr lang="fr-CH" sz="3200" dirty="0">
                <a:latin typeface="+mn-lt"/>
              </a:rPr>
            </a:br>
            <a:r>
              <a:rPr lang="fr-CH" sz="3200" dirty="0" smtClean="0">
                <a:latin typeface="+mn-lt"/>
              </a:rPr>
              <a:t/>
            </a:r>
            <a:br>
              <a:rPr lang="fr-CH" sz="3200" dirty="0" smtClean="0">
                <a:latin typeface="+mn-lt"/>
              </a:rPr>
            </a:br>
            <a:r>
              <a:rPr lang="fr-CH" sz="3200" dirty="0">
                <a:latin typeface="+mn-lt"/>
              </a:rPr>
              <a:t/>
            </a:r>
            <a:br>
              <a:rPr lang="fr-CH" sz="3200" dirty="0">
                <a:latin typeface="+mn-lt"/>
              </a:rPr>
            </a:br>
            <a:r>
              <a:rPr lang="fr-CH" sz="3200" dirty="0" smtClean="0">
                <a:latin typeface="+mn-lt"/>
              </a:rPr>
              <a:t/>
            </a:r>
            <a:br>
              <a:rPr lang="fr-CH" sz="3200" dirty="0" smtClean="0">
                <a:latin typeface="+mn-lt"/>
              </a:rPr>
            </a:br>
            <a:r>
              <a:rPr lang="fr-CH" sz="4400" dirty="0">
                <a:latin typeface="+mn-lt"/>
              </a:rPr>
              <a:t>Problématiques et défis </a:t>
            </a:r>
            <a:r>
              <a:rPr lang="fr-CH" sz="4400" dirty="0" smtClean="0">
                <a:latin typeface="+mn-lt"/>
              </a:rPr>
              <a:t>de l’hôtellerie valaisanne</a:t>
            </a:r>
            <a:r>
              <a:rPr lang="fr-CH" sz="3200" dirty="0" smtClean="0">
                <a:latin typeface="+mn-lt"/>
              </a:rPr>
              <a:t/>
            </a:r>
            <a:br>
              <a:rPr lang="fr-CH" sz="3200" dirty="0" smtClean="0">
                <a:latin typeface="+mn-lt"/>
              </a:rPr>
            </a:br>
            <a:r>
              <a:rPr lang="fr-CH" sz="3200" dirty="0" smtClean="0">
                <a:latin typeface="+mn-lt"/>
              </a:rPr>
              <a:t> </a:t>
            </a:r>
            <a:br>
              <a:rPr lang="fr-CH" sz="3200" dirty="0" smtClean="0">
                <a:latin typeface="+mn-lt"/>
              </a:rPr>
            </a:br>
            <a:r>
              <a:rPr lang="fr-CH" sz="3200" dirty="0" smtClean="0">
                <a:latin typeface="+mn-lt"/>
              </a:rPr>
              <a:t>Analyse des résultats d’une e</a:t>
            </a:r>
            <a:r>
              <a:rPr lang="fr-CH" sz="3300" b="1" dirty="0" smtClean="0">
                <a:latin typeface="+mn-lt"/>
              </a:rPr>
              <a:t>nquête auprès </a:t>
            </a:r>
            <a:r>
              <a:rPr lang="fr-CH" sz="3300" dirty="0">
                <a:latin typeface="+mn-lt"/>
              </a:rPr>
              <a:t>des membres </a:t>
            </a:r>
            <a:r>
              <a:rPr lang="fr-CH" sz="3300" dirty="0" smtClean="0">
                <a:latin typeface="+mn-lt"/>
              </a:rPr>
              <a:t>de l’Association </a:t>
            </a:r>
            <a:r>
              <a:rPr lang="fr-CH" sz="3300" dirty="0">
                <a:latin typeface="+mn-lt"/>
              </a:rPr>
              <a:t>hôtelière du </a:t>
            </a:r>
            <a:r>
              <a:rPr lang="fr-CH" sz="3300" dirty="0" smtClean="0">
                <a:latin typeface="+mn-lt"/>
              </a:rPr>
              <a:t>Valais (AHV) </a:t>
            </a:r>
            <a:r>
              <a:rPr lang="fr-CH" sz="3300" b="1" dirty="0" smtClean="0">
                <a:latin typeface="+mn-lt"/>
              </a:rPr>
              <a:t/>
            </a:r>
            <a:br>
              <a:rPr lang="fr-CH" sz="3300" b="1" dirty="0" smtClean="0">
                <a:latin typeface="+mn-lt"/>
              </a:rPr>
            </a:br>
            <a:r>
              <a:rPr lang="fr-CH" sz="3300" b="1" dirty="0" smtClean="0">
                <a:latin typeface="+mn-lt"/>
              </a:rPr>
              <a:t/>
            </a:r>
            <a:br>
              <a:rPr lang="fr-CH" sz="3300" b="1" dirty="0" smtClean="0">
                <a:latin typeface="+mn-lt"/>
              </a:rPr>
            </a:br>
            <a:r>
              <a:rPr lang="fr-CH" sz="3300" dirty="0" smtClean="0">
                <a:latin typeface="+mn-lt"/>
              </a:rPr>
              <a:t>Mai 2015</a:t>
            </a:r>
            <a:r>
              <a:rPr lang="fr-CH" sz="3200" dirty="0" smtClean="0">
                <a:latin typeface="+mn-lt"/>
              </a:rPr>
              <a:t/>
            </a:r>
            <a:br>
              <a:rPr lang="fr-CH" sz="3200" dirty="0" smtClean="0">
                <a:latin typeface="+mn-lt"/>
              </a:rPr>
            </a:br>
            <a:r>
              <a:rPr lang="fr-CH" sz="3200" dirty="0" smtClean="0">
                <a:latin typeface="+mn-lt"/>
              </a:rPr>
              <a:t/>
            </a:r>
            <a:br>
              <a:rPr lang="fr-CH" sz="3200" dirty="0" smtClean="0">
                <a:latin typeface="+mn-lt"/>
              </a:rPr>
            </a:br>
            <a:r>
              <a:rPr lang="en-US" sz="2900" dirty="0">
                <a:solidFill>
                  <a:schemeClr val="tx1"/>
                </a:solidFill>
                <a:latin typeface="+mn-lt"/>
              </a:rPr>
              <a:t/>
            </a:r>
            <a:br>
              <a:rPr lang="en-US" sz="2900" dirty="0">
                <a:solidFill>
                  <a:schemeClr val="tx1"/>
                </a:solidFill>
                <a:latin typeface="+mn-lt"/>
              </a:rPr>
            </a:br>
            <a:r>
              <a:rPr lang="en-US" sz="2800" dirty="0">
                <a:latin typeface="+mn-lt"/>
              </a:rPr>
              <a:t/>
            </a:r>
            <a:br>
              <a:rPr lang="en-US" sz="2800" dirty="0">
                <a:latin typeface="+mn-lt"/>
              </a:rPr>
            </a:br>
            <a:r>
              <a:rPr lang="fr-CH" sz="3200" dirty="0" smtClean="0">
                <a:solidFill>
                  <a:schemeClr val="accent1"/>
                </a:solidFill>
                <a:latin typeface="+mn-lt"/>
              </a:rPr>
              <a:t/>
            </a:r>
            <a:br>
              <a:rPr lang="fr-CH" sz="3200" dirty="0" smtClean="0">
                <a:solidFill>
                  <a:schemeClr val="accent1"/>
                </a:solidFill>
                <a:latin typeface="+mn-lt"/>
              </a:rPr>
            </a:br>
            <a:r>
              <a:rPr lang="fr-CH" sz="3200" dirty="0" smtClean="0">
                <a:latin typeface="+mn-lt"/>
              </a:rPr>
              <a:t/>
            </a:r>
            <a:br>
              <a:rPr lang="fr-CH" sz="3200" dirty="0" smtClean="0">
                <a:latin typeface="+mn-lt"/>
              </a:rPr>
            </a:br>
            <a:r>
              <a:rPr lang="fr-CH" sz="3200" dirty="0" smtClean="0">
                <a:latin typeface="+mn-lt"/>
              </a:rPr>
              <a:t/>
            </a:r>
            <a:br>
              <a:rPr lang="fr-CH" sz="3200" dirty="0" smtClean="0">
                <a:latin typeface="+mn-lt"/>
              </a:rPr>
            </a:br>
            <a:r>
              <a:rPr lang="fr-CH" sz="2800" b="0" dirty="0" smtClean="0">
                <a:latin typeface="+mn-lt"/>
              </a:rPr>
              <a:t/>
            </a:r>
            <a:br>
              <a:rPr lang="fr-CH" sz="2800" b="0" dirty="0" smtClean="0">
                <a:latin typeface="+mn-lt"/>
              </a:rPr>
            </a:br>
            <a:r>
              <a:rPr lang="fr-CH" sz="3200" b="0" dirty="0" smtClean="0">
                <a:latin typeface="+mn-lt"/>
              </a:rPr>
              <a:t/>
            </a:r>
            <a:br>
              <a:rPr lang="fr-CH" sz="3200" b="0" dirty="0" smtClean="0">
                <a:latin typeface="+mn-lt"/>
              </a:rPr>
            </a:br>
            <a:r>
              <a:rPr lang="fr-CH" sz="3200" b="0" dirty="0" smtClean="0">
                <a:latin typeface="+mn-lt"/>
              </a:rPr>
              <a:t/>
            </a:r>
            <a:br>
              <a:rPr lang="fr-CH" sz="3200" b="0" dirty="0" smtClean="0">
                <a:latin typeface="+mn-lt"/>
              </a:rPr>
            </a:br>
            <a:endParaRPr lang="fr-CH" sz="3200" dirty="0" smtClean="0">
              <a:latin typeface="+mn-lt"/>
            </a:endParaRPr>
          </a:p>
        </p:txBody>
      </p:sp>
      <p:sp>
        <p:nvSpPr>
          <p:cNvPr id="2" name="TextBox 1"/>
          <p:cNvSpPr txBox="1"/>
          <p:nvPr/>
        </p:nvSpPr>
        <p:spPr>
          <a:xfrm rot="19809547">
            <a:off x="7007005" y="480551"/>
            <a:ext cx="2029915" cy="369332"/>
          </a:xfrm>
          <a:prstGeom prst="rect">
            <a:avLst/>
          </a:prstGeom>
          <a:noFill/>
        </p:spPr>
        <p:txBody>
          <a:bodyPr wrap="none" rtlCol="0">
            <a:spAutoFit/>
          </a:bodyPr>
          <a:lstStyle/>
          <a:p>
            <a:r>
              <a:rPr lang="fr-CH" dirty="0" smtClean="0"/>
              <a:t>VERSION PUBLIQUE</a:t>
            </a:r>
            <a:endParaRPr lang="fr-CH" dirty="0"/>
          </a:p>
        </p:txBody>
      </p:sp>
    </p:spTree>
    <p:extLst>
      <p:ext uri="{BB962C8B-B14F-4D97-AF65-F5344CB8AC3E}">
        <p14:creationId xmlns:p14="http://schemas.microsoft.com/office/powerpoint/2010/main" val="20941064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txBox="1">
            <a:spLocks/>
          </p:cNvSpPr>
          <p:nvPr/>
        </p:nvSpPr>
        <p:spPr>
          <a:xfrm>
            <a:off x="503998" y="864000"/>
            <a:ext cx="8750691"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3. </a:t>
            </a:r>
            <a:r>
              <a:rPr lang="fr-CH" dirty="0">
                <a:latin typeface="Calibri"/>
                <a:cs typeface="Calibri"/>
              </a:rPr>
              <a:t>Caractéristiques de </a:t>
            </a:r>
            <a:r>
              <a:rPr lang="fr-CH" dirty="0" smtClean="0">
                <a:latin typeface="Calibri"/>
                <a:cs typeface="Calibri"/>
              </a:rPr>
              <a:t>l’échantillon</a:t>
            </a:r>
          </a:p>
          <a:p>
            <a:r>
              <a:rPr lang="fr-CH" sz="1800" b="0" dirty="0" smtClean="0">
                <a:latin typeface="Calibri"/>
                <a:cs typeface="Calibri"/>
              </a:rPr>
              <a:t>Schéma d’ouverture de l’établissement, fonction du répondant et durée d’adhésion à l’AHV</a:t>
            </a:r>
            <a:endParaRPr lang="fr-CH" sz="1800" b="0" dirty="0">
              <a:latin typeface="Calibri"/>
              <a:cs typeface="Calibri"/>
            </a:endParaRPr>
          </a:p>
        </p:txBody>
      </p:sp>
      <p:pic>
        <p:nvPicPr>
          <p:cNvPr id="8"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12286" y="-2420024"/>
            <a:ext cx="164395" cy="8188964"/>
          </a:xfrm>
          <a:prstGeom prst="rect">
            <a:avLst/>
          </a:prstGeom>
        </p:spPr>
      </p:pic>
      <p:sp>
        <p:nvSpPr>
          <p:cNvPr id="3" name="Espace réservé du numéro de diapositive 2"/>
          <p:cNvSpPr>
            <a:spLocks noGrp="1"/>
          </p:cNvSpPr>
          <p:nvPr>
            <p:ph type="sldNum" sz="quarter" idx="12"/>
          </p:nvPr>
        </p:nvSpPr>
        <p:spPr/>
        <p:txBody>
          <a:bodyPr/>
          <a:lstStyle/>
          <a:p>
            <a:fld id="{90DD2C6B-27DE-FA47-8F5D-2E0728E8EE60}" type="slidenum">
              <a:rPr lang="fr-FR" smtClean="0"/>
              <a:t>10</a:t>
            </a:fld>
            <a:endParaRPr lang="fr-FR" dirty="0"/>
          </a:p>
        </p:txBody>
      </p:sp>
      <p:sp>
        <p:nvSpPr>
          <p:cNvPr id="4" name="Espace réservé de la date 3"/>
          <p:cNvSpPr>
            <a:spLocks noGrp="1"/>
          </p:cNvSpPr>
          <p:nvPr>
            <p:ph type="dt" sz="half" idx="10"/>
          </p:nvPr>
        </p:nvSpPr>
        <p:spPr/>
        <p:txBody>
          <a:bodyPr/>
          <a:lstStyle/>
          <a:p>
            <a:fld id="{2318BF92-F8C6-7B41-B95A-73AE9397C1B6}" type="datetime1">
              <a:rPr lang="fr-CH" sz="1000" smtClean="0"/>
              <a:t>13.05.2015</a:t>
            </a:fld>
            <a:endParaRPr lang="fr-FR" sz="1000" dirty="0"/>
          </a:p>
        </p:txBody>
      </p:sp>
      <p:pic>
        <p:nvPicPr>
          <p:cNvPr id="11"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6" y="207291"/>
            <a:ext cx="164395" cy="8188964"/>
          </a:xfrm>
          <a:prstGeom prst="rect">
            <a:avLst/>
          </a:prstGeom>
        </p:spPr>
      </p:pic>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30857" y="1817761"/>
            <a:ext cx="7246602" cy="225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rotWithShape="1">
          <a:blip r:embed="rId5">
            <a:extLst>
              <a:ext uri="{28A0092B-C50C-407E-A947-70E740481C1C}">
                <a14:useLocalDpi xmlns:a14="http://schemas.microsoft.com/office/drawing/2010/main" val="0"/>
              </a:ext>
            </a:extLst>
          </a:blip>
          <a:srcRect r="15600"/>
          <a:stretch/>
        </p:blipFill>
        <p:spPr bwMode="auto">
          <a:xfrm>
            <a:off x="344818" y="4383971"/>
            <a:ext cx="4205917" cy="2030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79343" y="4383971"/>
            <a:ext cx="4800233" cy="1989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222914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txBox="1">
            <a:spLocks/>
          </p:cNvSpPr>
          <p:nvPr/>
        </p:nvSpPr>
        <p:spPr>
          <a:xfrm>
            <a:off x="503998" y="864000"/>
            <a:ext cx="8750691"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4. Problématique et défis pour l’hôtellerie valaisanne</a:t>
            </a:r>
          </a:p>
          <a:p>
            <a:r>
              <a:rPr lang="fr-CH" sz="1800" b="0" dirty="0" smtClean="0">
                <a:latin typeface="Calibri"/>
                <a:cs typeface="Calibri"/>
              </a:rPr>
              <a:t>Difficultés au niveau du financement de projet</a:t>
            </a:r>
            <a:endParaRPr lang="fr-CH" sz="1800" b="0" dirty="0">
              <a:latin typeface="Calibri"/>
              <a:cs typeface="Calibri"/>
            </a:endParaRPr>
          </a:p>
        </p:txBody>
      </p:sp>
      <p:pic>
        <p:nvPicPr>
          <p:cNvPr id="8"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7" y="-2255628"/>
            <a:ext cx="164395" cy="8188964"/>
          </a:xfrm>
          <a:prstGeom prst="rect">
            <a:avLst/>
          </a:prstGeom>
        </p:spPr>
      </p:pic>
      <p:sp>
        <p:nvSpPr>
          <p:cNvPr id="3" name="Espace réservé du numéro de diapositive 2"/>
          <p:cNvSpPr>
            <a:spLocks noGrp="1"/>
          </p:cNvSpPr>
          <p:nvPr>
            <p:ph type="sldNum" sz="quarter" idx="12"/>
          </p:nvPr>
        </p:nvSpPr>
        <p:spPr/>
        <p:txBody>
          <a:bodyPr/>
          <a:lstStyle/>
          <a:p>
            <a:fld id="{90DD2C6B-27DE-FA47-8F5D-2E0728E8EE60}" type="slidenum">
              <a:rPr lang="fr-FR" smtClean="0"/>
              <a:t>11</a:t>
            </a:fld>
            <a:endParaRPr lang="fr-FR" dirty="0"/>
          </a:p>
        </p:txBody>
      </p:sp>
      <p:sp>
        <p:nvSpPr>
          <p:cNvPr id="4" name="Espace réservé de la date 3"/>
          <p:cNvSpPr>
            <a:spLocks noGrp="1"/>
          </p:cNvSpPr>
          <p:nvPr>
            <p:ph type="dt" sz="half" idx="10"/>
          </p:nvPr>
        </p:nvSpPr>
        <p:spPr/>
        <p:txBody>
          <a:bodyPr/>
          <a:lstStyle/>
          <a:p>
            <a:fld id="{2318BF92-F8C6-7B41-B95A-73AE9397C1B6}" type="datetime1">
              <a:rPr lang="fr-CH" sz="1000" smtClean="0"/>
              <a:t>13.05.2015</a:t>
            </a:fld>
            <a:endParaRPr lang="fr-FR" sz="1000" dirty="0"/>
          </a:p>
        </p:txBody>
      </p:sp>
      <p:pic>
        <p:nvPicPr>
          <p:cNvPr id="4098"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r="27468"/>
          <a:stretch/>
        </p:blipFill>
        <p:spPr bwMode="auto">
          <a:xfrm>
            <a:off x="1403767" y="5257416"/>
            <a:ext cx="7440695"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rotWithShape="1">
          <a:blip r:embed="rId5">
            <a:extLst>
              <a:ext uri="{28A0092B-C50C-407E-A947-70E740481C1C}">
                <a14:useLocalDpi xmlns:a14="http://schemas.microsoft.com/office/drawing/2010/main" val="0"/>
              </a:ext>
            </a:extLst>
          </a:blip>
          <a:srcRect r="37653"/>
          <a:stretch/>
        </p:blipFill>
        <p:spPr bwMode="auto">
          <a:xfrm>
            <a:off x="614516" y="2007000"/>
            <a:ext cx="8571693" cy="30074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912249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7" y="-2255628"/>
            <a:ext cx="164395" cy="8188964"/>
          </a:xfrm>
          <a:prstGeom prst="rect">
            <a:avLst/>
          </a:prstGeom>
        </p:spPr>
      </p:pic>
      <p:sp>
        <p:nvSpPr>
          <p:cNvPr id="3" name="Espace réservé du numéro de diapositive 2"/>
          <p:cNvSpPr>
            <a:spLocks noGrp="1"/>
          </p:cNvSpPr>
          <p:nvPr>
            <p:ph type="sldNum" sz="quarter" idx="12"/>
          </p:nvPr>
        </p:nvSpPr>
        <p:spPr/>
        <p:txBody>
          <a:bodyPr/>
          <a:lstStyle/>
          <a:p>
            <a:fld id="{90DD2C6B-27DE-FA47-8F5D-2E0728E8EE60}" type="slidenum">
              <a:rPr lang="fr-FR" smtClean="0"/>
              <a:t>12</a:t>
            </a:fld>
            <a:endParaRPr lang="fr-FR" dirty="0"/>
          </a:p>
        </p:txBody>
      </p:sp>
      <p:sp>
        <p:nvSpPr>
          <p:cNvPr id="4" name="Espace réservé de la date 3"/>
          <p:cNvSpPr>
            <a:spLocks noGrp="1"/>
          </p:cNvSpPr>
          <p:nvPr>
            <p:ph type="dt" sz="half" idx="10"/>
          </p:nvPr>
        </p:nvSpPr>
        <p:spPr/>
        <p:txBody>
          <a:bodyPr/>
          <a:lstStyle/>
          <a:p>
            <a:fld id="{2318BF92-F8C6-7B41-B95A-73AE9397C1B6}" type="datetime1">
              <a:rPr lang="fr-CH" sz="1000" smtClean="0"/>
              <a:t>13.05.2015</a:t>
            </a:fld>
            <a:endParaRPr lang="fr-FR" sz="1000" dirty="0"/>
          </a:p>
        </p:txBody>
      </p:sp>
      <p:sp>
        <p:nvSpPr>
          <p:cNvPr id="9" name="Titre 1"/>
          <p:cNvSpPr txBox="1">
            <a:spLocks/>
          </p:cNvSpPr>
          <p:nvPr/>
        </p:nvSpPr>
        <p:spPr>
          <a:xfrm>
            <a:off x="503998" y="864000"/>
            <a:ext cx="8750691"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4. Problématique et défis pour l’hôtellerie valaisanne</a:t>
            </a:r>
          </a:p>
          <a:p>
            <a:r>
              <a:rPr lang="fr-CH" sz="1800" b="0" dirty="0" smtClean="0">
                <a:latin typeface="Calibri"/>
                <a:cs typeface="Calibri"/>
              </a:rPr>
              <a:t>Freins à l’augmentation du rendement</a:t>
            </a:r>
            <a:endParaRPr lang="fr-CH" sz="1800" b="0" dirty="0">
              <a:latin typeface="Calibri"/>
              <a:cs typeface="Calibri"/>
            </a:endParaRPr>
          </a:p>
        </p:txBody>
      </p:sp>
      <p:pic>
        <p:nvPicPr>
          <p:cNvPr id="10"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r="27468"/>
          <a:stretch/>
        </p:blipFill>
        <p:spPr bwMode="auto">
          <a:xfrm>
            <a:off x="503998" y="4356663"/>
            <a:ext cx="7440695"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6" name="Picture 2"/>
          <p:cNvPicPr>
            <a:picLocks noChangeAspect="1" noChangeArrowheads="1"/>
          </p:cNvPicPr>
          <p:nvPr/>
        </p:nvPicPr>
        <p:blipFill rotWithShape="1">
          <a:blip r:embed="rId5">
            <a:extLst>
              <a:ext uri="{28A0092B-C50C-407E-A947-70E740481C1C}">
                <a14:useLocalDpi xmlns:a14="http://schemas.microsoft.com/office/drawing/2010/main" val="0"/>
              </a:ext>
            </a:extLst>
          </a:blip>
          <a:srcRect r="19163"/>
          <a:stretch/>
        </p:blipFill>
        <p:spPr bwMode="auto">
          <a:xfrm>
            <a:off x="503998" y="1921052"/>
            <a:ext cx="8750691" cy="2012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718290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7" y="-2255628"/>
            <a:ext cx="164395" cy="8188964"/>
          </a:xfrm>
          <a:prstGeom prst="rect">
            <a:avLst/>
          </a:prstGeom>
        </p:spPr>
      </p:pic>
      <p:sp>
        <p:nvSpPr>
          <p:cNvPr id="3" name="Espace réservé du numéro de diapositive 2"/>
          <p:cNvSpPr>
            <a:spLocks noGrp="1"/>
          </p:cNvSpPr>
          <p:nvPr>
            <p:ph type="sldNum" sz="quarter" idx="12"/>
          </p:nvPr>
        </p:nvSpPr>
        <p:spPr/>
        <p:txBody>
          <a:bodyPr/>
          <a:lstStyle/>
          <a:p>
            <a:fld id="{90DD2C6B-27DE-FA47-8F5D-2E0728E8EE60}" type="slidenum">
              <a:rPr lang="fr-FR" smtClean="0"/>
              <a:t>13</a:t>
            </a:fld>
            <a:endParaRPr lang="fr-FR" dirty="0"/>
          </a:p>
        </p:txBody>
      </p:sp>
      <p:sp>
        <p:nvSpPr>
          <p:cNvPr id="4" name="Espace réservé de la date 3"/>
          <p:cNvSpPr>
            <a:spLocks noGrp="1"/>
          </p:cNvSpPr>
          <p:nvPr>
            <p:ph type="dt" sz="half" idx="10"/>
          </p:nvPr>
        </p:nvSpPr>
        <p:spPr/>
        <p:txBody>
          <a:bodyPr/>
          <a:lstStyle/>
          <a:p>
            <a:fld id="{2318BF92-F8C6-7B41-B95A-73AE9397C1B6}" type="datetime1">
              <a:rPr lang="fr-CH" sz="1000" smtClean="0"/>
              <a:t>13.05.2015</a:t>
            </a:fld>
            <a:endParaRPr lang="fr-FR" sz="1000" dirty="0"/>
          </a:p>
        </p:txBody>
      </p:sp>
      <p:sp>
        <p:nvSpPr>
          <p:cNvPr id="9" name="Titre 1"/>
          <p:cNvSpPr txBox="1">
            <a:spLocks/>
          </p:cNvSpPr>
          <p:nvPr/>
        </p:nvSpPr>
        <p:spPr>
          <a:xfrm>
            <a:off x="503998" y="864000"/>
            <a:ext cx="8750691"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4. Problématique et défis pour l’hôtellerie valaisanne</a:t>
            </a:r>
          </a:p>
          <a:p>
            <a:r>
              <a:rPr lang="fr-CH" sz="1800" b="0" dirty="0" smtClean="0">
                <a:latin typeface="Calibri"/>
                <a:cs typeface="Calibri"/>
              </a:rPr>
              <a:t>Domaines susceptibles à la pression des coûts</a:t>
            </a:r>
            <a:endParaRPr lang="fr-CH" sz="1800" b="0" dirty="0">
              <a:latin typeface="Calibri"/>
              <a:cs typeface="Calibri"/>
            </a:endParaRPr>
          </a:p>
        </p:txBody>
      </p:sp>
      <p:pic>
        <p:nvPicPr>
          <p:cNvPr id="10"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r="27468"/>
          <a:stretch/>
        </p:blipFill>
        <p:spPr bwMode="auto">
          <a:xfrm>
            <a:off x="1000644" y="4726474"/>
            <a:ext cx="7440695"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6" name="Picture 2"/>
          <p:cNvPicPr>
            <a:picLocks noChangeAspect="1" noChangeArrowheads="1"/>
          </p:cNvPicPr>
          <p:nvPr/>
        </p:nvPicPr>
        <p:blipFill rotWithShape="1">
          <a:blip r:embed="rId5">
            <a:extLst>
              <a:ext uri="{28A0092B-C50C-407E-A947-70E740481C1C}">
                <a14:useLocalDpi xmlns:a14="http://schemas.microsoft.com/office/drawing/2010/main" val="0"/>
              </a:ext>
            </a:extLst>
          </a:blip>
          <a:srcRect r="25124"/>
          <a:stretch/>
        </p:blipFill>
        <p:spPr bwMode="auto">
          <a:xfrm>
            <a:off x="476860" y="2134819"/>
            <a:ext cx="8667140" cy="2181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353613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7" y="-2255628"/>
            <a:ext cx="164395" cy="8188964"/>
          </a:xfrm>
          <a:prstGeom prst="rect">
            <a:avLst/>
          </a:prstGeom>
        </p:spPr>
      </p:pic>
      <p:sp>
        <p:nvSpPr>
          <p:cNvPr id="3" name="Espace réservé du numéro de diapositive 2"/>
          <p:cNvSpPr>
            <a:spLocks noGrp="1"/>
          </p:cNvSpPr>
          <p:nvPr>
            <p:ph type="sldNum" sz="quarter" idx="12"/>
          </p:nvPr>
        </p:nvSpPr>
        <p:spPr/>
        <p:txBody>
          <a:bodyPr/>
          <a:lstStyle/>
          <a:p>
            <a:fld id="{90DD2C6B-27DE-FA47-8F5D-2E0728E8EE60}" type="slidenum">
              <a:rPr lang="fr-FR" smtClean="0"/>
              <a:t>14</a:t>
            </a:fld>
            <a:endParaRPr lang="fr-FR" dirty="0"/>
          </a:p>
        </p:txBody>
      </p:sp>
      <p:sp>
        <p:nvSpPr>
          <p:cNvPr id="4" name="Espace réservé de la date 3"/>
          <p:cNvSpPr>
            <a:spLocks noGrp="1"/>
          </p:cNvSpPr>
          <p:nvPr>
            <p:ph type="dt" sz="half" idx="10"/>
          </p:nvPr>
        </p:nvSpPr>
        <p:spPr/>
        <p:txBody>
          <a:bodyPr/>
          <a:lstStyle/>
          <a:p>
            <a:fld id="{2318BF92-F8C6-7B41-B95A-73AE9397C1B6}" type="datetime1">
              <a:rPr lang="fr-CH" sz="1000" smtClean="0"/>
              <a:t>13.05.2015</a:t>
            </a:fld>
            <a:endParaRPr lang="fr-FR" sz="1000" dirty="0"/>
          </a:p>
        </p:txBody>
      </p:sp>
      <p:sp>
        <p:nvSpPr>
          <p:cNvPr id="9" name="Titre 1"/>
          <p:cNvSpPr txBox="1">
            <a:spLocks/>
          </p:cNvSpPr>
          <p:nvPr/>
        </p:nvSpPr>
        <p:spPr>
          <a:xfrm>
            <a:off x="503998" y="864000"/>
            <a:ext cx="8750691"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4. Problématique et défis pour l’hôtellerie valaisanne</a:t>
            </a:r>
          </a:p>
          <a:p>
            <a:r>
              <a:rPr lang="fr-CH" sz="1800" b="0" dirty="0" smtClean="0">
                <a:latin typeface="Calibri"/>
                <a:cs typeface="Calibri"/>
              </a:rPr>
              <a:t>Défis au niveau du recrutement du personnel</a:t>
            </a:r>
            <a:endParaRPr lang="fr-CH" sz="1800" b="0" dirty="0">
              <a:latin typeface="Calibri"/>
              <a:cs typeface="Calibri"/>
            </a:endParaRPr>
          </a:p>
        </p:txBody>
      </p:sp>
      <p:pic>
        <p:nvPicPr>
          <p:cNvPr id="10"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r="27468"/>
          <a:stretch/>
        </p:blipFill>
        <p:spPr bwMode="auto">
          <a:xfrm>
            <a:off x="1125658" y="4922480"/>
            <a:ext cx="7440695"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0" name="Picture 2"/>
          <p:cNvPicPr>
            <a:picLocks noChangeAspect="1" noChangeArrowheads="1"/>
          </p:cNvPicPr>
          <p:nvPr/>
        </p:nvPicPr>
        <p:blipFill rotWithShape="1">
          <a:blip r:embed="rId5">
            <a:extLst>
              <a:ext uri="{28A0092B-C50C-407E-A947-70E740481C1C}">
                <a14:useLocalDpi xmlns:a14="http://schemas.microsoft.com/office/drawing/2010/main" val="0"/>
              </a:ext>
            </a:extLst>
          </a:blip>
          <a:srcRect r="40198"/>
          <a:stretch/>
        </p:blipFill>
        <p:spPr bwMode="auto">
          <a:xfrm>
            <a:off x="503997" y="2134676"/>
            <a:ext cx="8684019" cy="25749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196173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7" y="-2255628"/>
            <a:ext cx="164395" cy="8188964"/>
          </a:xfrm>
          <a:prstGeom prst="rect">
            <a:avLst/>
          </a:prstGeom>
        </p:spPr>
      </p:pic>
      <p:sp>
        <p:nvSpPr>
          <p:cNvPr id="3" name="Espace réservé du numéro de diapositive 2"/>
          <p:cNvSpPr>
            <a:spLocks noGrp="1"/>
          </p:cNvSpPr>
          <p:nvPr>
            <p:ph type="sldNum" sz="quarter" idx="12"/>
          </p:nvPr>
        </p:nvSpPr>
        <p:spPr/>
        <p:txBody>
          <a:bodyPr/>
          <a:lstStyle/>
          <a:p>
            <a:fld id="{90DD2C6B-27DE-FA47-8F5D-2E0728E8EE60}" type="slidenum">
              <a:rPr lang="fr-FR" smtClean="0"/>
              <a:t>15</a:t>
            </a:fld>
            <a:endParaRPr lang="fr-FR" dirty="0"/>
          </a:p>
        </p:txBody>
      </p:sp>
      <p:sp>
        <p:nvSpPr>
          <p:cNvPr id="4" name="Espace réservé de la date 3"/>
          <p:cNvSpPr>
            <a:spLocks noGrp="1"/>
          </p:cNvSpPr>
          <p:nvPr>
            <p:ph type="dt" sz="half" idx="10"/>
          </p:nvPr>
        </p:nvSpPr>
        <p:spPr/>
        <p:txBody>
          <a:bodyPr/>
          <a:lstStyle/>
          <a:p>
            <a:fld id="{2318BF92-F8C6-7B41-B95A-73AE9397C1B6}" type="datetime1">
              <a:rPr lang="fr-CH" sz="1000" smtClean="0"/>
              <a:t>13.05.2015</a:t>
            </a:fld>
            <a:endParaRPr lang="fr-FR" sz="1000" dirty="0"/>
          </a:p>
        </p:txBody>
      </p:sp>
      <p:pic>
        <p:nvPicPr>
          <p:cNvPr id="9"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6" y="207291"/>
            <a:ext cx="164395" cy="8188964"/>
          </a:xfrm>
          <a:prstGeom prst="rect">
            <a:avLst/>
          </a:prstGeom>
        </p:spPr>
      </p:pic>
      <p:sp>
        <p:nvSpPr>
          <p:cNvPr id="10" name="Titre 1"/>
          <p:cNvSpPr txBox="1">
            <a:spLocks/>
          </p:cNvSpPr>
          <p:nvPr/>
        </p:nvSpPr>
        <p:spPr>
          <a:xfrm>
            <a:off x="503998" y="864000"/>
            <a:ext cx="8750691"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4. Problématique et défis pour l’hôtellerie valaisanne</a:t>
            </a:r>
          </a:p>
          <a:p>
            <a:r>
              <a:rPr lang="fr-CH" sz="1800" b="0" dirty="0" smtClean="0">
                <a:latin typeface="Calibri"/>
                <a:cs typeface="Calibri"/>
              </a:rPr>
              <a:t>Droit de succession et type de succession envisagé</a:t>
            </a:r>
            <a:endParaRPr lang="fr-CH" sz="1800" b="0" dirty="0">
              <a:latin typeface="Calibri"/>
              <a:cs typeface="Calibri"/>
            </a:endParaRPr>
          </a:p>
        </p:txBody>
      </p:sp>
      <p:pic>
        <p:nvPicPr>
          <p:cNvPr id="717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3998" y="1921052"/>
            <a:ext cx="9962307" cy="2108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rotWithShape="1">
          <a:blip r:embed="rId5">
            <a:extLst>
              <a:ext uri="{28A0092B-C50C-407E-A947-70E740481C1C}">
                <a14:useLocalDpi xmlns:a14="http://schemas.microsoft.com/office/drawing/2010/main" val="0"/>
              </a:ext>
            </a:extLst>
          </a:blip>
          <a:srcRect r="17102"/>
          <a:stretch/>
        </p:blipFill>
        <p:spPr bwMode="auto">
          <a:xfrm>
            <a:off x="503998" y="4421185"/>
            <a:ext cx="8129640" cy="1830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56051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7" y="-2255628"/>
            <a:ext cx="164395" cy="8188964"/>
          </a:xfrm>
          <a:prstGeom prst="rect">
            <a:avLst/>
          </a:prstGeom>
        </p:spPr>
      </p:pic>
      <p:sp>
        <p:nvSpPr>
          <p:cNvPr id="3" name="Espace réservé du numéro de diapositive 2"/>
          <p:cNvSpPr>
            <a:spLocks noGrp="1"/>
          </p:cNvSpPr>
          <p:nvPr>
            <p:ph type="sldNum" sz="quarter" idx="12"/>
          </p:nvPr>
        </p:nvSpPr>
        <p:spPr/>
        <p:txBody>
          <a:bodyPr/>
          <a:lstStyle/>
          <a:p>
            <a:fld id="{90DD2C6B-27DE-FA47-8F5D-2E0728E8EE60}" type="slidenum">
              <a:rPr lang="fr-FR" smtClean="0"/>
              <a:t>16</a:t>
            </a:fld>
            <a:endParaRPr lang="fr-FR" dirty="0"/>
          </a:p>
        </p:txBody>
      </p:sp>
      <p:sp>
        <p:nvSpPr>
          <p:cNvPr id="4" name="Espace réservé de la date 3"/>
          <p:cNvSpPr>
            <a:spLocks noGrp="1"/>
          </p:cNvSpPr>
          <p:nvPr>
            <p:ph type="dt" sz="half" idx="10"/>
          </p:nvPr>
        </p:nvSpPr>
        <p:spPr/>
        <p:txBody>
          <a:bodyPr/>
          <a:lstStyle/>
          <a:p>
            <a:fld id="{2318BF92-F8C6-7B41-B95A-73AE9397C1B6}" type="datetime1">
              <a:rPr lang="fr-CH" sz="1000" smtClean="0"/>
              <a:t>13.05.2015</a:t>
            </a:fld>
            <a:endParaRPr lang="fr-FR" sz="1000" dirty="0"/>
          </a:p>
        </p:txBody>
      </p:sp>
      <p:sp>
        <p:nvSpPr>
          <p:cNvPr id="9" name="Titre 1"/>
          <p:cNvSpPr txBox="1">
            <a:spLocks/>
          </p:cNvSpPr>
          <p:nvPr/>
        </p:nvSpPr>
        <p:spPr>
          <a:xfrm>
            <a:off x="503998" y="864000"/>
            <a:ext cx="8750691"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4. Problématique et défis pour l’hôtellerie valaisanne</a:t>
            </a:r>
          </a:p>
          <a:p>
            <a:r>
              <a:rPr lang="fr-CH" sz="1800" b="0" dirty="0" smtClean="0">
                <a:latin typeface="Calibri"/>
                <a:cs typeface="Calibri"/>
              </a:rPr>
              <a:t>Défis et difficultés des successions</a:t>
            </a:r>
            <a:endParaRPr lang="fr-CH" sz="1800" b="0" dirty="0">
              <a:latin typeface="Calibri"/>
              <a:cs typeface="Calibri"/>
            </a:endParaRPr>
          </a:p>
        </p:txBody>
      </p:sp>
      <p:pic>
        <p:nvPicPr>
          <p:cNvPr id="10"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r="27468"/>
          <a:stretch/>
        </p:blipFill>
        <p:spPr bwMode="auto">
          <a:xfrm>
            <a:off x="503998" y="4486685"/>
            <a:ext cx="7440695"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6" name="Picture 4"/>
          <p:cNvPicPr>
            <a:picLocks noChangeAspect="1" noChangeArrowheads="1"/>
          </p:cNvPicPr>
          <p:nvPr/>
        </p:nvPicPr>
        <p:blipFill rotWithShape="1">
          <a:blip r:embed="rId5">
            <a:extLst>
              <a:ext uri="{28A0092B-C50C-407E-A947-70E740481C1C}">
                <a14:useLocalDpi xmlns:a14="http://schemas.microsoft.com/office/drawing/2010/main" val="0"/>
              </a:ext>
            </a:extLst>
          </a:blip>
          <a:srcRect r="51326"/>
          <a:stretch/>
        </p:blipFill>
        <p:spPr bwMode="auto">
          <a:xfrm>
            <a:off x="435174" y="2666770"/>
            <a:ext cx="8094190" cy="14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395846" y="2007000"/>
            <a:ext cx="8133518" cy="461665"/>
          </a:xfrm>
          <a:prstGeom prst="rect">
            <a:avLst/>
          </a:prstGeom>
          <a:noFill/>
        </p:spPr>
        <p:txBody>
          <a:bodyPr wrap="square" rtlCol="0">
            <a:spAutoFit/>
          </a:bodyPr>
          <a:lstStyle/>
          <a:p>
            <a:r>
              <a:rPr lang="fr-CH" sz="1200" b="1" dirty="0" smtClean="0">
                <a:latin typeface="Times New Roman" panose="02020603050405020304" pitchFamily="18" charset="0"/>
                <a:cs typeface="Times New Roman" panose="02020603050405020304" pitchFamily="18" charset="0"/>
              </a:rPr>
              <a:t>Question pour les établissements familiaux: Selon toi, quels sont les plus grands défis et difficultés en ce qui concerne la succession de ton établissement?</a:t>
            </a:r>
            <a:endParaRPr lang="fr-CH" sz="1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84629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7" y="-2255628"/>
            <a:ext cx="164395" cy="8188964"/>
          </a:xfrm>
          <a:prstGeom prst="rect">
            <a:avLst/>
          </a:prstGeom>
        </p:spPr>
      </p:pic>
      <p:sp>
        <p:nvSpPr>
          <p:cNvPr id="3" name="Espace réservé du numéro de diapositive 2"/>
          <p:cNvSpPr>
            <a:spLocks noGrp="1"/>
          </p:cNvSpPr>
          <p:nvPr>
            <p:ph type="sldNum" sz="quarter" idx="12"/>
          </p:nvPr>
        </p:nvSpPr>
        <p:spPr/>
        <p:txBody>
          <a:bodyPr/>
          <a:lstStyle/>
          <a:p>
            <a:fld id="{90DD2C6B-27DE-FA47-8F5D-2E0728E8EE60}" type="slidenum">
              <a:rPr lang="fr-FR" smtClean="0"/>
              <a:t>17</a:t>
            </a:fld>
            <a:endParaRPr lang="fr-FR" dirty="0"/>
          </a:p>
        </p:txBody>
      </p:sp>
      <p:sp>
        <p:nvSpPr>
          <p:cNvPr id="4" name="Espace réservé de la date 3"/>
          <p:cNvSpPr>
            <a:spLocks noGrp="1"/>
          </p:cNvSpPr>
          <p:nvPr>
            <p:ph type="dt" sz="half" idx="10"/>
          </p:nvPr>
        </p:nvSpPr>
        <p:spPr/>
        <p:txBody>
          <a:bodyPr/>
          <a:lstStyle/>
          <a:p>
            <a:fld id="{2318BF92-F8C6-7B41-B95A-73AE9397C1B6}" type="datetime1">
              <a:rPr lang="fr-CH" sz="1000" smtClean="0"/>
              <a:t>13.05.2015</a:t>
            </a:fld>
            <a:endParaRPr lang="fr-FR" sz="1000" dirty="0"/>
          </a:p>
        </p:txBody>
      </p:sp>
      <p:sp>
        <p:nvSpPr>
          <p:cNvPr id="9" name="Titre 1"/>
          <p:cNvSpPr txBox="1">
            <a:spLocks/>
          </p:cNvSpPr>
          <p:nvPr/>
        </p:nvSpPr>
        <p:spPr>
          <a:xfrm>
            <a:off x="503998" y="864000"/>
            <a:ext cx="8750691"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4. Problématique et défis pour l’hôtellerie valaisanne</a:t>
            </a:r>
          </a:p>
          <a:p>
            <a:r>
              <a:rPr lang="fr-CH" sz="1800" b="0" dirty="0" smtClean="0">
                <a:latin typeface="Calibri"/>
                <a:cs typeface="Calibri"/>
              </a:rPr>
              <a:t>Domaines de collaboration envisagés avec d’autres hôtels</a:t>
            </a:r>
            <a:endParaRPr lang="fr-CH" sz="1800" b="0" dirty="0">
              <a:latin typeface="Calibri"/>
              <a:cs typeface="Calibri"/>
            </a:endParaRPr>
          </a:p>
        </p:txBody>
      </p:sp>
      <p:pic>
        <p:nvPicPr>
          <p:cNvPr id="9218"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r="36923"/>
          <a:stretch/>
        </p:blipFill>
        <p:spPr bwMode="auto">
          <a:xfrm>
            <a:off x="503998" y="2033953"/>
            <a:ext cx="8614602" cy="34038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7" name="Picture 11"/>
          <p:cNvPicPr>
            <a:picLocks noChangeAspect="1" noChangeArrowheads="1"/>
          </p:cNvPicPr>
          <p:nvPr/>
        </p:nvPicPr>
        <p:blipFill rotWithShape="1">
          <a:blip r:embed="rId5">
            <a:extLst>
              <a:ext uri="{28A0092B-C50C-407E-A947-70E740481C1C}">
                <a14:useLocalDpi xmlns:a14="http://schemas.microsoft.com/office/drawing/2010/main" val="0"/>
              </a:ext>
            </a:extLst>
          </a:blip>
          <a:srcRect r="29150"/>
          <a:stretch/>
        </p:blipFill>
        <p:spPr bwMode="auto">
          <a:xfrm>
            <a:off x="913382" y="5814303"/>
            <a:ext cx="7268075"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462431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txBox="1">
            <a:spLocks/>
          </p:cNvSpPr>
          <p:nvPr/>
        </p:nvSpPr>
        <p:spPr>
          <a:xfrm>
            <a:off x="503998" y="864000"/>
            <a:ext cx="8750691"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5. Formation et formation continue dans le domaine de l’hôtellerie</a:t>
            </a:r>
          </a:p>
          <a:p>
            <a:r>
              <a:rPr lang="fr-CH" sz="1800" b="0" dirty="0" smtClean="0">
                <a:latin typeface="Calibri"/>
                <a:cs typeface="Calibri"/>
              </a:rPr>
              <a:t>Connaissance, importance et participation aux offres de formation dans l’hôtellerie</a:t>
            </a:r>
            <a:endParaRPr lang="fr-CH" sz="1800" b="0" dirty="0">
              <a:latin typeface="Calibri"/>
              <a:cs typeface="Calibri"/>
            </a:endParaRPr>
          </a:p>
        </p:txBody>
      </p:sp>
      <p:pic>
        <p:nvPicPr>
          <p:cNvPr id="8"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7" y="-2411276"/>
            <a:ext cx="164395" cy="8188964"/>
          </a:xfrm>
          <a:prstGeom prst="rect">
            <a:avLst/>
          </a:prstGeom>
        </p:spPr>
      </p:pic>
      <p:sp>
        <p:nvSpPr>
          <p:cNvPr id="3" name="Espace réservé du numéro de diapositive 2"/>
          <p:cNvSpPr>
            <a:spLocks noGrp="1"/>
          </p:cNvSpPr>
          <p:nvPr>
            <p:ph type="sldNum" sz="quarter" idx="12"/>
          </p:nvPr>
        </p:nvSpPr>
        <p:spPr/>
        <p:txBody>
          <a:bodyPr/>
          <a:lstStyle/>
          <a:p>
            <a:fld id="{90DD2C6B-27DE-FA47-8F5D-2E0728E8EE60}" type="slidenum">
              <a:rPr lang="fr-FR" smtClean="0"/>
              <a:t>18</a:t>
            </a:fld>
            <a:endParaRPr lang="fr-FR" dirty="0"/>
          </a:p>
        </p:txBody>
      </p:sp>
      <p:sp>
        <p:nvSpPr>
          <p:cNvPr id="4" name="Espace réservé de la date 3"/>
          <p:cNvSpPr>
            <a:spLocks noGrp="1"/>
          </p:cNvSpPr>
          <p:nvPr>
            <p:ph type="dt" sz="half" idx="10"/>
          </p:nvPr>
        </p:nvSpPr>
        <p:spPr/>
        <p:txBody>
          <a:bodyPr/>
          <a:lstStyle/>
          <a:p>
            <a:fld id="{2318BF92-F8C6-7B41-B95A-73AE9397C1B6}" type="datetime1">
              <a:rPr lang="fr-CH" sz="1000" smtClean="0"/>
              <a:t>13.05.2015</a:t>
            </a:fld>
            <a:endParaRPr lang="fr-FR" sz="1000" dirty="0"/>
          </a:p>
        </p:txBody>
      </p:sp>
      <p:pic>
        <p:nvPicPr>
          <p:cNvPr id="9"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6" y="255931"/>
            <a:ext cx="164395" cy="8188964"/>
          </a:xfrm>
          <a:prstGeom prst="rect">
            <a:avLst/>
          </a:prstGeom>
        </p:spPr>
      </p:pic>
      <p:pic>
        <p:nvPicPr>
          <p:cNvPr id="819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3997" y="1683205"/>
            <a:ext cx="7245785" cy="2495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5"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9319" y="4437965"/>
            <a:ext cx="4406573" cy="21971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6"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38307" y="4443282"/>
            <a:ext cx="4145110" cy="21917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884310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txBox="1">
            <a:spLocks/>
          </p:cNvSpPr>
          <p:nvPr/>
        </p:nvSpPr>
        <p:spPr>
          <a:xfrm>
            <a:off x="504000" y="864000"/>
            <a:ext cx="8750691"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Contact</a:t>
            </a:r>
            <a:endParaRPr lang="fr-CH" sz="2600" dirty="0" smtClean="0">
              <a:latin typeface="Calibri"/>
              <a:cs typeface="Calibri"/>
            </a:endParaRPr>
          </a:p>
        </p:txBody>
      </p:sp>
      <p:pic>
        <p:nvPicPr>
          <p:cNvPr id="8" name="Image 7" descr="ombre_Droi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4012282" y="-2246137"/>
            <a:ext cx="164395" cy="8188964"/>
          </a:xfrm>
          <a:prstGeom prst="rect">
            <a:avLst/>
          </a:prstGeom>
        </p:spPr>
      </p:pic>
      <p:sp>
        <p:nvSpPr>
          <p:cNvPr id="16" name="Espace réservé du contenu 2"/>
          <p:cNvSpPr txBox="1">
            <a:spLocks/>
          </p:cNvSpPr>
          <p:nvPr/>
        </p:nvSpPr>
        <p:spPr>
          <a:xfrm>
            <a:off x="540000" y="2520000"/>
            <a:ext cx="3008313" cy="2417378"/>
          </a:xfrm>
          <a:prstGeom prst="rect">
            <a:avLst/>
          </a:prstGeom>
        </p:spPr>
        <p:txBody>
          <a:bodyPr vert="horz" lIns="0" tIns="0" rIns="0" bIns="0" rtlCol="0">
            <a:normAutofit/>
          </a:bodyPr>
          <a:lstStyle>
            <a:lvl1pPr marL="342900" indent="-342900" algn="l" defTabSz="457200" rtl="0" eaLnBrk="1" latinLnBrk="0" hangingPunct="1">
              <a:spcBef>
                <a:spcPct val="20000"/>
              </a:spcBef>
              <a:buFont typeface="Arial"/>
              <a:buChar char="•"/>
              <a:defRPr sz="2800" kern="1200">
                <a:solidFill>
                  <a:schemeClr val="accent2"/>
                </a:solidFill>
                <a:latin typeface="Arial"/>
                <a:ea typeface="+mn-ea"/>
                <a:cs typeface="Arial"/>
              </a:defRPr>
            </a:lvl1pPr>
            <a:lvl2pPr marL="742950" indent="-285750" algn="l" defTabSz="457200" rtl="0" eaLnBrk="1" latinLnBrk="0" hangingPunct="1">
              <a:spcBef>
                <a:spcPct val="20000"/>
              </a:spcBef>
              <a:buFont typeface="Arial"/>
              <a:buChar char="–"/>
              <a:defRPr sz="2400" kern="1200">
                <a:solidFill>
                  <a:schemeClr val="accent3"/>
                </a:solidFill>
                <a:latin typeface="Arial"/>
                <a:ea typeface="+mn-ea"/>
                <a:cs typeface="Arial"/>
              </a:defRPr>
            </a:lvl2pPr>
            <a:lvl3pPr marL="1143000" indent="-228600" algn="l" defTabSz="457200" rtl="0" eaLnBrk="1" latinLnBrk="0" hangingPunct="1">
              <a:spcBef>
                <a:spcPct val="20000"/>
              </a:spcBef>
              <a:buFont typeface="Arial"/>
              <a:buChar char="•"/>
              <a:defRPr sz="2000" kern="1200">
                <a:solidFill>
                  <a:srgbClr val="978166"/>
                </a:solidFill>
                <a:latin typeface="Arial"/>
                <a:ea typeface="+mn-ea"/>
                <a:cs typeface="Arial"/>
              </a:defRPr>
            </a:lvl3pPr>
            <a:lvl4pPr marL="1600200" indent="-228600" algn="l" defTabSz="457200" rtl="0" eaLnBrk="1" latinLnBrk="0" hangingPunct="1">
              <a:spcBef>
                <a:spcPct val="20000"/>
              </a:spcBef>
              <a:buFont typeface="Arial"/>
              <a:buChar char="–"/>
              <a:defRPr sz="18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8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lgn="just">
              <a:buNone/>
            </a:pPr>
            <a:r>
              <a:rPr lang="fr-CH" sz="1200" b="1" dirty="0" smtClean="0">
                <a:solidFill>
                  <a:schemeClr val="tx1"/>
                </a:solidFill>
                <a:latin typeface="+mn-lt"/>
              </a:rPr>
              <a:t>Observatoire </a:t>
            </a:r>
            <a:r>
              <a:rPr lang="fr-CH" sz="1200" b="1" dirty="0">
                <a:solidFill>
                  <a:schemeClr val="tx1"/>
                </a:solidFill>
                <a:latin typeface="+mn-lt"/>
              </a:rPr>
              <a:t>valaisan du tourisme</a:t>
            </a:r>
          </a:p>
          <a:p>
            <a:pPr marL="0" indent="0" algn="just">
              <a:buNone/>
            </a:pPr>
            <a:r>
              <a:rPr lang="fr-CH" sz="1200" b="1" dirty="0">
                <a:solidFill>
                  <a:schemeClr val="tx1"/>
                </a:solidFill>
                <a:latin typeface="+mn-lt"/>
              </a:rPr>
              <a:t>c/o Institut de Tourisme</a:t>
            </a:r>
            <a:endParaRPr lang="fr-CH" sz="1200" b="1" dirty="0" smtClean="0">
              <a:solidFill>
                <a:schemeClr val="tx1"/>
              </a:solidFill>
              <a:latin typeface="Calibri"/>
              <a:cs typeface="Calibri"/>
            </a:endParaRPr>
          </a:p>
          <a:p>
            <a:pPr marL="0" indent="0">
              <a:buNone/>
            </a:pPr>
            <a:r>
              <a:rPr lang="fr-FR" sz="1200" dirty="0" smtClean="0">
                <a:solidFill>
                  <a:schemeClr val="tx1"/>
                </a:solidFill>
                <a:latin typeface="Calibri"/>
                <a:cs typeface="Calibri"/>
              </a:rPr>
              <a:t>TechnoPôle 3</a:t>
            </a:r>
          </a:p>
          <a:p>
            <a:pPr marL="0" indent="0">
              <a:buNone/>
            </a:pPr>
            <a:r>
              <a:rPr lang="de-DE" sz="1200" dirty="0" smtClean="0">
                <a:solidFill>
                  <a:schemeClr val="tx1"/>
                </a:solidFill>
                <a:latin typeface="Calibri"/>
                <a:cs typeface="Calibri"/>
              </a:rPr>
              <a:t>CH - 3960 Sierre</a:t>
            </a:r>
          </a:p>
          <a:p>
            <a:pPr marL="0" indent="0">
              <a:buNone/>
            </a:pPr>
            <a:endParaRPr lang="de-DE" sz="1200" dirty="0" smtClean="0">
              <a:solidFill>
                <a:schemeClr val="tx1"/>
              </a:solidFill>
              <a:latin typeface="Calibri"/>
              <a:cs typeface="Calibri"/>
            </a:endParaRPr>
          </a:p>
          <a:p>
            <a:pPr marL="0" indent="0">
              <a:buNone/>
            </a:pPr>
            <a:r>
              <a:rPr lang="en-US" sz="1200" dirty="0" smtClean="0">
                <a:solidFill>
                  <a:schemeClr val="tx1"/>
                </a:solidFill>
                <a:latin typeface="Calibri"/>
                <a:cs typeface="Calibri"/>
              </a:rPr>
              <a:t>T </a:t>
            </a:r>
            <a:r>
              <a:rPr lang="en-US" sz="1200" dirty="0">
                <a:solidFill>
                  <a:schemeClr val="tx1"/>
                </a:solidFill>
                <a:latin typeface="Calibri"/>
                <a:cs typeface="Calibri"/>
              </a:rPr>
              <a:t>+41 27 606 90 88</a:t>
            </a:r>
          </a:p>
          <a:p>
            <a:pPr marL="0" indent="0">
              <a:buNone/>
            </a:pPr>
            <a:r>
              <a:rPr lang="en-US" sz="1200" dirty="0">
                <a:solidFill>
                  <a:schemeClr val="tx1"/>
                </a:solidFill>
                <a:latin typeface="Calibri"/>
                <a:cs typeface="Calibri"/>
              </a:rPr>
              <a:t>F +41 27 606 90 </a:t>
            </a:r>
            <a:r>
              <a:rPr lang="en-US" sz="1200" dirty="0" smtClean="0">
                <a:solidFill>
                  <a:schemeClr val="tx1"/>
                </a:solidFill>
                <a:latin typeface="Calibri"/>
                <a:cs typeface="Calibri"/>
              </a:rPr>
              <a:t>00</a:t>
            </a:r>
          </a:p>
          <a:p>
            <a:pPr marL="0" indent="0">
              <a:buNone/>
            </a:pPr>
            <a:endParaRPr lang="en-US" sz="1200" dirty="0">
              <a:solidFill>
                <a:schemeClr val="tx1"/>
              </a:solidFill>
              <a:latin typeface="Calibri"/>
              <a:cs typeface="Calibri"/>
            </a:endParaRPr>
          </a:p>
          <a:p>
            <a:pPr marL="0" indent="0">
              <a:buNone/>
            </a:pPr>
            <a:r>
              <a:rPr lang="en-US" sz="1200" dirty="0">
                <a:solidFill>
                  <a:schemeClr val="tx1"/>
                </a:solidFill>
                <a:latin typeface="Calibri"/>
                <a:cs typeface="Calibri"/>
              </a:rPr>
              <a:t>info@tourobs.ch</a:t>
            </a:r>
          </a:p>
          <a:p>
            <a:pPr marL="0" indent="0">
              <a:buNone/>
            </a:pPr>
            <a:r>
              <a:rPr lang="en-US" sz="1200" dirty="0">
                <a:solidFill>
                  <a:schemeClr val="tx1"/>
                </a:solidFill>
                <a:latin typeface="Calibri"/>
                <a:cs typeface="Calibri"/>
              </a:rPr>
              <a:t>www.tourobs.ch</a:t>
            </a:r>
            <a:endParaRPr lang="fr-CH" sz="1200" dirty="0" smtClean="0">
              <a:solidFill>
                <a:schemeClr val="tx1"/>
              </a:solidFill>
              <a:latin typeface="Calibri"/>
              <a:cs typeface="Calibri"/>
            </a:endParaRPr>
          </a:p>
          <a:p>
            <a:pPr marL="0" indent="0" algn="just">
              <a:buNone/>
            </a:pPr>
            <a:endParaRPr lang="fr-CH" sz="1100" dirty="0" smtClean="0">
              <a:solidFill>
                <a:schemeClr val="tx1"/>
              </a:solidFill>
              <a:latin typeface="Calibri"/>
              <a:cs typeface="Calibri"/>
            </a:endParaRPr>
          </a:p>
        </p:txBody>
      </p:sp>
      <p:pic>
        <p:nvPicPr>
          <p:cNvPr id="17" name="Image 16" descr="logo_OVT_Q_72dpi.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12409" y="2379855"/>
            <a:ext cx="3576283" cy="958767"/>
          </a:xfrm>
          <a:prstGeom prst="rect">
            <a:avLst/>
          </a:prstGeom>
        </p:spPr>
      </p:pic>
      <p:sp>
        <p:nvSpPr>
          <p:cNvPr id="3" name="Espace réservé du numéro de diapositive 2"/>
          <p:cNvSpPr>
            <a:spLocks noGrp="1"/>
          </p:cNvSpPr>
          <p:nvPr>
            <p:ph type="sldNum" sz="quarter" idx="12"/>
          </p:nvPr>
        </p:nvSpPr>
        <p:spPr/>
        <p:txBody>
          <a:bodyPr/>
          <a:lstStyle/>
          <a:p>
            <a:fld id="{90DD2C6B-27DE-FA47-8F5D-2E0728E8EE60}" type="slidenum">
              <a:rPr lang="fr-FR" smtClean="0"/>
              <a:t>19</a:t>
            </a:fld>
            <a:endParaRPr lang="fr-FR" dirty="0"/>
          </a:p>
        </p:txBody>
      </p:sp>
      <p:sp>
        <p:nvSpPr>
          <p:cNvPr id="5" name="Espace réservé de la date 4"/>
          <p:cNvSpPr>
            <a:spLocks noGrp="1"/>
          </p:cNvSpPr>
          <p:nvPr>
            <p:ph type="dt" sz="half" idx="10"/>
          </p:nvPr>
        </p:nvSpPr>
        <p:spPr/>
        <p:txBody>
          <a:bodyPr/>
          <a:lstStyle/>
          <a:p>
            <a:fld id="{1A25B766-1931-784F-ADCA-45752A747EF7}" type="datetime1">
              <a:rPr lang="fr-CH" sz="1000" smtClean="0"/>
              <a:t>13.05.2015</a:t>
            </a:fld>
            <a:endParaRPr lang="fr-FR" sz="1000" dirty="0"/>
          </a:p>
        </p:txBody>
      </p:sp>
      <p:pic>
        <p:nvPicPr>
          <p:cNvPr id="18" name="Image 17" descr="ombre_Droi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4005285" y="1766147"/>
            <a:ext cx="163823" cy="5170980"/>
          </a:xfrm>
          <a:prstGeom prst="rect">
            <a:avLst/>
          </a:prstGeom>
        </p:spPr>
      </p:pic>
    </p:spTree>
    <p:extLst>
      <p:ext uri="{BB962C8B-B14F-4D97-AF65-F5344CB8AC3E}">
        <p14:creationId xmlns:p14="http://schemas.microsoft.com/office/powerpoint/2010/main" val="36385521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57200" y="802761"/>
            <a:ext cx="8229600" cy="834653"/>
          </a:xfrm>
        </p:spPr>
        <p:txBody>
          <a:bodyPr>
            <a:normAutofit/>
          </a:bodyPr>
          <a:lstStyle/>
          <a:p>
            <a:r>
              <a:rPr lang="fr-CH" sz="3200" b="1" dirty="0" smtClean="0">
                <a:latin typeface="+mn-lt"/>
              </a:rPr>
              <a:t>Table des matières </a:t>
            </a:r>
            <a:endParaRPr lang="en-US" sz="3200" b="1" dirty="0">
              <a:latin typeface="+mn-lt"/>
            </a:endParaRPr>
          </a:p>
        </p:txBody>
      </p:sp>
      <p:pic>
        <p:nvPicPr>
          <p:cNvPr id="7" name="Image 6" descr="ombre_Droi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4292600" y="-1757120"/>
            <a:ext cx="137676" cy="6858000"/>
          </a:xfrm>
          <a:prstGeom prst="rect">
            <a:avLst/>
          </a:prstGeom>
        </p:spPr>
      </p:pic>
      <p:sp>
        <p:nvSpPr>
          <p:cNvPr id="8" name="Espace réservé du texte 5"/>
          <p:cNvSpPr>
            <a:spLocks noGrp="1"/>
          </p:cNvSpPr>
          <p:nvPr>
            <p:ph sz="half" idx="1"/>
          </p:nvPr>
        </p:nvSpPr>
        <p:spPr>
          <a:xfrm>
            <a:off x="457200" y="1911980"/>
            <a:ext cx="8051799" cy="4580896"/>
          </a:xfrm>
        </p:spPr>
        <p:txBody>
          <a:bodyPr>
            <a:noAutofit/>
          </a:bodyPr>
          <a:lstStyle/>
          <a:p>
            <a:pPr marL="288000" lvl="0" indent="-288000" algn="just">
              <a:spcBef>
                <a:spcPts val="250"/>
              </a:spcBef>
              <a:buNone/>
            </a:pPr>
            <a:endParaRPr lang="fr-CH" sz="1800" b="1" dirty="0" smtClean="0">
              <a:solidFill>
                <a:srgbClr val="000000"/>
              </a:solidFill>
              <a:latin typeface="Calibri"/>
              <a:cs typeface="Calibri"/>
            </a:endParaRPr>
          </a:p>
          <a:p>
            <a:pPr marL="288000" indent="-288000">
              <a:spcBef>
                <a:spcPts val="250"/>
              </a:spcBef>
              <a:buFont typeface="+mj-lt"/>
              <a:buAutoNum type="arabicPeriod"/>
            </a:pPr>
            <a:r>
              <a:rPr lang="fr-CH" sz="1800" b="1" dirty="0" smtClean="0">
                <a:solidFill>
                  <a:srgbClr val="000000"/>
                </a:solidFill>
              </a:rPr>
              <a:t>Résumé</a:t>
            </a:r>
            <a:endParaRPr lang="fr-CH" sz="1800" b="1" dirty="0" smtClean="0">
              <a:solidFill>
                <a:srgbClr val="000000"/>
              </a:solidFill>
              <a:latin typeface="Calibri"/>
              <a:cs typeface="Calibri"/>
            </a:endParaRPr>
          </a:p>
          <a:p>
            <a:pPr marL="288000" indent="-288000">
              <a:spcBef>
                <a:spcPts val="250"/>
              </a:spcBef>
              <a:buFont typeface="+mj-lt"/>
              <a:buAutoNum type="arabicPeriod"/>
            </a:pPr>
            <a:r>
              <a:rPr lang="fr-CH" sz="1800" b="1" dirty="0" smtClean="0">
                <a:solidFill>
                  <a:srgbClr val="000000"/>
                </a:solidFill>
              </a:rPr>
              <a:t>Contexte et méthodologie</a:t>
            </a:r>
            <a:endParaRPr lang="fr-CH" sz="1800" b="1" dirty="0">
              <a:solidFill>
                <a:srgbClr val="000000"/>
              </a:solidFill>
            </a:endParaRPr>
          </a:p>
          <a:p>
            <a:pPr marL="288000" indent="-288000">
              <a:spcBef>
                <a:spcPts val="250"/>
              </a:spcBef>
              <a:buFont typeface="+mj-lt"/>
              <a:buAutoNum type="arabicPeriod"/>
            </a:pPr>
            <a:r>
              <a:rPr lang="fr-CH" sz="1800" b="1" dirty="0" smtClean="0">
                <a:solidFill>
                  <a:schemeClr val="tx1"/>
                </a:solidFill>
              </a:rPr>
              <a:t>Caractéristiques </a:t>
            </a:r>
            <a:r>
              <a:rPr lang="fr-CH" sz="1800" b="1" dirty="0">
                <a:solidFill>
                  <a:schemeClr val="tx1"/>
                </a:solidFill>
              </a:rPr>
              <a:t>de </a:t>
            </a:r>
            <a:r>
              <a:rPr lang="fr-CH" sz="1800" b="1" dirty="0" smtClean="0">
                <a:solidFill>
                  <a:schemeClr val="tx1"/>
                </a:solidFill>
              </a:rPr>
              <a:t>l’échantillon</a:t>
            </a:r>
            <a:endParaRPr lang="fr-CH" sz="1800" b="1" dirty="0">
              <a:solidFill>
                <a:schemeClr val="tx1"/>
              </a:solidFill>
            </a:endParaRPr>
          </a:p>
          <a:p>
            <a:pPr marL="342900" lvl="1" indent="-342900">
              <a:spcBef>
                <a:spcPts val="250"/>
              </a:spcBef>
              <a:buFont typeface="+mj-lt"/>
              <a:buAutoNum type="arabicPeriod" startAt="4"/>
            </a:pPr>
            <a:r>
              <a:rPr lang="fr-CH" sz="1800" b="1" dirty="0">
                <a:solidFill>
                  <a:srgbClr val="000000"/>
                </a:solidFill>
              </a:rPr>
              <a:t>Problématique et défis pour l’hôtellerie valaisanne</a:t>
            </a:r>
          </a:p>
          <a:p>
            <a:pPr marL="342900" lvl="1" indent="-342900">
              <a:spcBef>
                <a:spcPts val="250"/>
              </a:spcBef>
              <a:buFont typeface="+mj-lt"/>
              <a:buAutoNum type="arabicPeriod" startAt="4"/>
            </a:pPr>
            <a:r>
              <a:rPr lang="fr-CH" sz="1800" b="1" dirty="0">
                <a:solidFill>
                  <a:srgbClr val="000000"/>
                </a:solidFill>
              </a:rPr>
              <a:t>Formation et formation continue dans le domaine de l’hôtellerie</a:t>
            </a:r>
          </a:p>
          <a:p>
            <a:pPr marL="400050" lvl="1" indent="0">
              <a:spcBef>
                <a:spcPts val="250"/>
              </a:spcBef>
              <a:buNone/>
            </a:pPr>
            <a:endParaRPr lang="fr-CH" sz="1400" b="1" dirty="0">
              <a:solidFill>
                <a:srgbClr val="000000"/>
              </a:solidFill>
            </a:endParaRPr>
          </a:p>
          <a:p>
            <a:pPr marL="400050" lvl="1" indent="0">
              <a:spcBef>
                <a:spcPts val="250"/>
              </a:spcBef>
              <a:buNone/>
            </a:pPr>
            <a:endParaRPr lang="fr-CH" sz="1400" b="1" dirty="0">
              <a:solidFill>
                <a:srgbClr val="000000"/>
              </a:solidFill>
            </a:endParaRPr>
          </a:p>
          <a:p>
            <a:pPr marL="400050" lvl="1" indent="0">
              <a:spcBef>
                <a:spcPts val="250"/>
              </a:spcBef>
              <a:buNone/>
            </a:pPr>
            <a:endParaRPr lang="fr-CH" sz="1400" b="1" dirty="0" smtClean="0">
              <a:solidFill>
                <a:srgbClr val="000000"/>
              </a:solidFill>
              <a:latin typeface="Calibri"/>
              <a:cs typeface="Calibri"/>
            </a:endParaRPr>
          </a:p>
          <a:p>
            <a:pPr marL="400050" lvl="1" indent="0">
              <a:spcBef>
                <a:spcPts val="250"/>
              </a:spcBef>
              <a:buNone/>
            </a:pPr>
            <a:endParaRPr lang="fr-CH" sz="1400" b="1" dirty="0" smtClean="0">
              <a:solidFill>
                <a:srgbClr val="000000"/>
              </a:solidFill>
              <a:latin typeface="Calibri"/>
              <a:cs typeface="Calibri"/>
            </a:endParaRPr>
          </a:p>
          <a:p>
            <a:pPr marL="288000" lvl="0" indent="-288000" algn="just">
              <a:spcBef>
                <a:spcPts val="250"/>
              </a:spcBef>
              <a:buNone/>
            </a:pPr>
            <a:endParaRPr lang="fr-CH" sz="1800" b="1" dirty="0">
              <a:solidFill>
                <a:schemeClr val="accent1"/>
              </a:solidFill>
              <a:latin typeface="Calibri"/>
              <a:cs typeface="Calibri"/>
            </a:endParaRPr>
          </a:p>
          <a:p>
            <a:pPr marL="288000" indent="-288000" algn="just">
              <a:spcBef>
                <a:spcPts val="250"/>
              </a:spcBef>
              <a:buNone/>
            </a:pPr>
            <a:endParaRPr lang="en-US" sz="1800" b="1" dirty="0">
              <a:solidFill>
                <a:schemeClr val="accent1"/>
              </a:solidFill>
              <a:latin typeface="Calibri"/>
              <a:cs typeface="Calibri"/>
            </a:endParaRPr>
          </a:p>
        </p:txBody>
      </p:sp>
      <p:sp>
        <p:nvSpPr>
          <p:cNvPr id="5" name="Espace réservé du numéro de diapositive 4"/>
          <p:cNvSpPr>
            <a:spLocks noGrp="1"/>
          </p:cNvSpPr>
          <p:nvPr>
            <p:ph type="sldNum" sz="quarter" idx="12"/>
          </p:nvPr>
        </p:nvSpPr>
        <p:spPr/>
        <p:txBody>
          <a:bodyPr/>
          <a:lstStyle/>
          <a:p>
            <a:fld id="{90DD2C6B-27DE-FA47-8F5D-2E0728E8EE60}" type="slidenum">
              <a:rPr lang="fr-FR" smtClean="0"/>
              <a:t>2</a:t>
            </a:fld>
            <a:endParaRPr lang="fr-FR" dirty="0"/>
          </a:p>
        </p:txBody>
      </p:sp>
      <p:sp>
        <p:nvSpPr>
          <p:cNvPr id="6" name="Espace réservé de la date 5"/>
          <p:cNvSpPr>
            <a:spLocks noGrp="1"/>
          </p:cNvSpPr>
          <p:nvPr>
            <p:ph type="dt" sz="half" idx="10"/>
          </p:nvPr>
        </p:nvSpPr>
        <p:spPr/>
        <p:txBody>
          <a:bodyPr/>
          <a:lstStyle/>
          <a:p>
            <a:fld id="{E4B00259-D10B-7542-B420-C5906A86C7AB}" type="datetime1">
              <a:rPr lang="fr-CH" sz="1000" smtClean="0"/>
              <a:t>13.05.2015</a:t>
            </a:fld>
            <a:endParaRPr lang="fr-FR" sz="1000" dirty="0"/>
          </a:p>
        </p:txBody>
      </p:sp>
    </p:spTree>
    <p:extLst>
      <p:ext uri="{BB962C8B-B14F-4D97-AF65-F5344CB8AC3E}">
        <p14:creationId xmlns:p14="http://schemas.microsoft.com/office/powerpoint/2010/main" val="11465354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p:cNvSpPr txBox="1">
            <a:spLocks/>
          </p:cNvSpPr>
          <p:nvPr/>
        </p:nvSpPr>
        <p:spPr>
          <a:xfrm>
            <a:off x="504000" y="864000"/>
            <a:ext cx="8229600"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1. Résumé (I): problèmes et défis</a:t>
            </a:r>
          </a:p>
        </p:txBody>
      </p:sp>
      <p:pic>
        <p:nvPicPr>
          <p:cNvPr id="10" name="Image 9" descr="ombre_Droi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4012282" y="-2246137"/>
            <a:ext cx="164395" cy="8188964"/>
          </a:xfrm>
          <a:prstGeom prst="rect">
            <a:avLst/>
          </a:prstGeom>
        </p:spPr>
      </p:pic>
      <p:sp>
        <p:nvSpPr>
          <p:cNvPr id="5" name="Espace réservé du numéro de diapositive 4"/>
          <p:cNvSpPr>
            <a:spLocks noGrp="1"/>
          </p:cNvSpPr>
          <p:nvPr>
            <p:ph type="sldNum" sz="quarter" idx="12"/>
          </p:nvPr>
        </p:nvSpPr>
        <p:spPr/>
        <p:txBody>
          <a:bodyPr/>
          <a:lstStyle/>
          <a:p>
            <a:fld id="{90DD2C6B-27DE-FA47-8F5D-2E0728E8EE60}" type="slidenum">
              <a:rPr lang="fr-FR" smtClean="0"/>
              <a:t>3</a:t>
            </a:fld>
            <a:endParaRPr lang="fr-FR" dirty="0"/>
          </a:p>
        </p:txBody>
      </p:sp>
      <p:sp>
        <p:nvSpPr>
          <p:cNvPr id="6" name="Espace réservé de la date 5"/>
          <p:cNvSpPr>
            <a:spLocks noGrp="1"/>
          </p:cNvSpPr>
          <p:nvPr>
            <p:ph type="dt" sz="half" idx="10"/>
          </p:nvPr>
        </p:nvSpPr>
        <p:spPr/>
        <p:txBody>
          <a:bodyPr/>
          <a:lstStyle/>
          <a:p>
            <a:fld id="{14DF63FC-0176-C94B-84D8-B26EF01BB85D}" type="datetime1">
              <a:rPr lang="fr-CH" sz="1000" smtClean="0"/>
              <a:t>13.05.2015</a:t>
            </a:fld>
            <a:endParaRPr lang="fr-FR" sz="1000" dirty="0"/>
          </a:p>
        </p:txBody>
      </p:sp>
      <p:sp>
        <p:nvSpPr>
          <p:cNvPr id="7" name="Espace réservé du contenu 2"/>
          <p:cNvSpPr>
            <a:spLocks noGrp="1"/>
          </p:cNvSpPr>
          <p:nvPr>
            <p:ph type="body" sz="half" idx="2"/>
          </p:nvPr>
        </p:nvSpPr>
        <p:spPr>
          <a:xfrm>
            <a:off x="118533" y="1614756"/>
            <a:ext cx="8725929" cy="5043211"/>
          </a:xfrm>
        </p:spPr>
        <p:txBody>
          <a:bodyPr lIns="0" tIns="0" rIns="0" bIns="0">
            <a:noAutofit/>
          </a:bodyPr>
          <a:lstStyle/>
          <a:p>
            <a:pPr algn="just">
              <a:spcBef>
                <a:spcPts val="0"/>
              </a:spcBef>
              <a:spcAft>
                <a:spcPts val="500"/>
              </a:spcAft>
            </a:pPr>
            <a:endParaRPr lang="fr-CH" sz="1800" dirty="0">
              <a:solidFill>
                <a:srgbClr val="000000"/>
              </a:solidFill>
            </a:endParaRPr>
          </a:p>
          <a:p>
            <a:pPr algn="just">
              <a:spcBef>
                <a:spcPts val="0"/>
              </a:spcBef>
              <a:spcAft>
                <a:spcPts val="500"/>
              </a:spcAft>
            </a:pPr>
            <a:r>
              <a:rPr lang="fr-CH" sz="1800" dirty="0">
                <a:solidFill>
                  <a:srgbClr val="000000"/>
                </a:solidFill>
              </a:rPr>
              <a:t>Par un </a:t>
            </a:r>
            <a:r>
              <a:rPr lang="fr-CH" sz="1800" b="1" dirty="0">
                <a:solidFill>
                  <a:srgbClr val="000000"/>
                </a:solidFill>
              </a:rPr>
              <a:t>sondage</a:t>
            </a:r>
            <a:r>
              <a:rPr lang="fr-CH" sz="1800" dirty="0">
                <a:solidFill>
                  <a:srgbClr val="000000"/>
                </a:solidFill>
              </a:rPr>
              <a:t> destiné aux hôteliers valaisans, l’Association hôtelière du Valais (AHV</a:t>
            </a:r>
            <a:r>
              <a:rPr lang="fr-CH" sz="1800" dirty="0" smtClean="0">
                <a:solidFill>
                  <a:srgbClr val="000000"/>
                </a:solidFill>
              </a:rPr>
              <a:t>) en collaboration avec l’Observatoire valaisan du tourisme (OVT) a voulu </a:t>
            </a:r>
            <a:r>
              <a:rPr lang="fr-CH" sz="1800" dirty="0">
                <a:solidFill>
                  <a:srgbClr val="000000"/>
                </a:solidFill>
              </a:rPr>
              <a:t>mieux comprendre les </a:t>
            </a:r>
            <a:r>
              <a:rPr lang="fr-CH" sz="1800" dirty="0" smtClean="0">
                <a:solidFill>
                  <a:srgbClr val="000000"/>
                </a:solidFill>
              </a:rPr>
              <a:t>problématiques, défis et attentes des </a:t>
            </a:r>
            <a:r>
              <a:rPr lang="fr-CH" sz="1800" dirty="0">
                <a:solidFill>
                  <a:srgbClr val="000000"/>
                </a:solidFill>
              </a:rPr>
              <a:t>hôteliers qui évoluent dans un marché actuellement instable et </a:t>
            </a:r>
            <a:r>
              <a:rPr lang="fr-CH" sz="1800" dirty="0" smtClean="0">
                <a:solidFill>
                  <a:srgbClr val="000000"/>
                </a:solidFill>
              </a:rPr>
              <a:t>difficile.</a:t>
            </a:r>
          </a:p>
          <a:p>
            <a:pPr algn="just">
              <a:spcBef>
                <a:spcPts val="0"/>
              </a:spcBef>
              <a:spcAft>
                <a:spcPts val="500"/>
              </a:spcAft>
            </a:pPr>
            <a:r>
              <a:rPr lang="fr-CH" sz="1800" dirty="0">
                <a:solidFill>
                  <a:srgbClr val="000000"/>
                </a:solidFill>
              </a:rPr>
              <a:t>L‘enquête en ligne </a:t>
            </a:r>
            <a:r>
              <a:rPr lang="fr-CH" sz="1800" dirty="0" smtClean="0">
                <a:solidFill>
                  <a:srgbClr val="000000"/>
                </a:solidFill>
              </a:rPr>
              <a:t>fut réalisée entre </a:t>
            </a:r>
            <a:r>
              <a:rPr lang="fr-CH" sz="1800" dirty="0">
                <a:solidFill>
                  <a:srgbClr val="000000"/>
                </a:solidFill>
              </a:rPr>
              <a:t>octobre 2014 et mars 2015. L’AHV a contacté tous </a:t>
            </a:r>
            <a:r>
              <a:rPr lang="fr-CH" sz="1800" dirty="0" smtClean="0">
                <a:solidFill>
                  <a:srgbClr val="000000"/>
                </a:solidFill>
              </a:rPr>
              <a:t>ses membres soit </a:t>
            </a:r>
            <a:r>
              <a:rPr lang="fr-CH" sz="1800" dirty="0">
                <a:solidFill>
                  <a:srgbClr val="000000"/>
                </a:solidFill>
              </a:rPr>
              <a:t>413 </a:t>
            </a:r>
            <a:r>
              <a:rPr lang="fr-CH" sz="1800" dirty="0" smtClean="0">
                <a:solidFill>
                  <a:srgbClr val="000000"/>
                </a:solidFill>
              </a:rPr>
              <a:t>établissements hôteliers. Les </a:t>
            </a:r>
            <a:r>
              <a:rPr lang="fr-CH" sz="1800" dirty="0">
                <a:solidFill>
                  <a:srgbClr val="000000"/>
                </a:solidFill>
              </a:rPr>
              <a:t>résultats présentés ici s‘appuient sur les réponses de 49 entreprises </a:t>
            </a:r>
            <a:r>
              <a:rPr lang="fr-CH" sz="1800" dirty="0" smtClean="0">
                <a:solidFill>
                  <a:srgbClr val="000000"/>
                </a:solidFill>
              </a:rPr>
              <a:t>valaisannes, </a:t>
            </a:r>
            <a:r>
              <a:rPr lang="fr-CH" sz="1800" dirty="0">
                <a:solidFill>
                  <a:srgbClr val="000000"/>
                </a:solidFill>
              </a:rPr>
              <a:t>ce qui correspond à un taux de réponse d‘environ 12%. </a:t>
            </a:r>
          </a:p>
          <a:p>
            <a:pPr algn="just">
              <a:spcBef>
                <a:spcPts val="0"/>
              </a:spcBef>
              <a:spcAft>
                <a:spcPts val="500"/>
              </a:spcAft>
            </a:pPr>
            <a:r>
              <a:rPr lang="fr-CH" sz="1800" dirty="0" smtClean="0">
                <a:solidFill>
                  <a:srgbClr val="000000"/>
                </a:solidFill>
              </a:rPr>
              <a:t>Concernant les </a:t>
            </a:r>
            <a:r>
              <a:rPr lang="fr-CH" sz="1800" b="1" dirty="0" smtClean="0">
                <a:solidFill>
                  <a:srgbClr val="000000"/>
                </a:solidFill>
              </a:rPr>
              <a:t>difficultés </a:t>
            </a:r>
            <a:r>
              <a:rPr lang="fr-CH" sz="1800" b="1" dirty="0">
                <a:solidFill>
                  <a:srgbClr val="000000"/>
                </a:solidFill>
              </a:rPr>
              <a:t>au niveau du financement de </a:t>
            </a:r>
            <a:r>
              <a:rPr lang="fr-CH" sz="1800" b="1" dirty="0" smtClean="0">
                <a:solidFill>
                  <a:srgbClr val="000000"/>
                </a:solidFill>
              </a:rPr>
              <a:t>projets </a:t>
            </a:r>
            <a:r>
              <a:rPr lang="fr-CH" sz="1800" dirty="0" smtClean="0">
                <a:solidFill>
                  <a:srgbClr val="000000"/>
                </a:solidFill>
              </a:rPr>
              <a:t>dans les hôtels valaisans, trois facteurs ressortent clairement. Plus de 60% </a:t>
            </a:r>
            <a:r>
              <a:rPr lang="fr-CH" sz="1800" dirty="0">
                <a:solidFill>
                  <a:srgbClr val="000000"/>
                </a:solidFill>
              </a:rPr>
              <a:t>des hôteliers sondés </a:t>
            </a:r>
            <a:r>
              <a:rPr lang="fr-CH" sz="1800" dirty="0" smtClean="0">
                <a:solidFill>
                  <a:srgbClr val="000000"/>
                </a:solidFill>
              </a:rPr>
              <a:t>considèrent que les </a:t>
            </a:r>
            <a:r>
              <a:rPr lang="fr-CH" sz="1800" dirty="0">
                <a:solidFill>
                  <a:srgbClr val="000000"/>
                </a:solidFill>
              </a:rPr>
              <a:t>ratings et critères d'évaluation des banques sont trop </a:t>
            </a:r>
            <a:r>
              <a:rPr lang="fr-CH" sz="1800" dirty="0" smtClean="0">
                <a:solidFill>
                  <a:srgbClr val="000000"/>
                </a:solidFill>
              </a:rPr>
              <a:t>exigeants ; ils admettent la faible rentabilité de l'établissement et constatent le manque de connaissance du marché de la part des investisseurs </a:t>
            </a:r>
            <a:r>
              <a:rPr lang="fr-CH" sz="1800" dirty="0">
                <a:solidFill>
                  <a:srgbClr val="000000"/>
                </a:solidFill>
              </a:rPr>
              <a:t>potentiels (banques, etc</a:t>
            </a:r>
            <a:r>
              <a:rPr lang="fr-CH" sz="1800" dirty="0" smtClean="0">
                <a:solidFill>
                  <a:srgbClr val="000000"/>
                </a:solidFill>
              </a:rPr>
              <a:t>.).</a:t>
            </a:r>
          </a:p>
          <a:p>
            <a:pPr algn="just">
              <a:spcBef>
                <a:spcPts val="0"/>
              </a:spcBef>
              <a:spcAft>
                <a:spcPts val="500"/>
              </a:spcAft>
            </a:pPr>
            <a:r>
              <a:rPr lang="fr-CH" sz="1800" dirty="0" smtClean="0">
                <a:solidFill>
                  <a:srgbClr val="000000"/>
                </a:solidFill>
              </a:rPr>
              <a:t>Les </a:t>
            </a:r>
            <a:r>
              <a:rPr lang="fr-CH" sz="1800" b="1" dirty="0" smtClean="0">
                <a:solidFill>
                  <a:srgbClr val="000000"/>
                </a:solidFill>
              </a:rPr>
              <a:t>freins </a:t>
            </a:r>
            <a:r>
              <a:rPr lang="fr-CH" sz="1800" b="1" dirty="0">
                <a:solidFill>
                  <a:srgbClr val="000000"/>
                </a:solidFill>
              </a:rPr>
              <a:t>majeurs à l’augmentation du </a:t>
            </a:r>
            <a:r>
              <a:rPr lang="fr-CH" sz="1800" b="1" dirty="0" smtClean="0">
                <a:solidFill>
                  <a:srgbClr val="000000"/>
                </a:solidFill>
              </a:rPr>
              <a:t>rendement </a:t>
            </a:r>
            <a:r>
              <a:rPr lang="fr-CH" sz="1800" dirty="0" smtClean="0">
                <a:solidFill>
                  <a:srgbClr val="000000"/>
                </a:solidFill>
              </a:rPr>
              <a:t>sont la restauration (pour 67% important à très important) et l’hébergement (52%). A l’inverse, le spa/</a:t>
            </a:r>
            <a:r>
              <a:rPr lang="fr-CH" sz="1800" dirty="0" err="1" smtClean="0">
                <a:solidFill>
                  <a:srgbClr val="000000"/>
                </a:solidFill>
              </a:rPr>
              <a:t>wellness</a:t>
            </a:r>
            <a:r>
              <a:rPr lang="fr-CH" sz="1800" dirty="0" smtClean="0">
                <a:solidFill>
                  <a:srgbClr val="000000"/>
                </a:solidFill>
              </a:rPr>
              <a:t> et le MICE ne sont pas du tout perçus comme freins.</a:t>
            </a:r>
            <a:endParaRPr lang="fr-CH" sz="1800" dirty="0">
              <a:solidFill>
                <a:srgbClr val="000000"/>
              </a:solidFill>
            </a:endParaRPr>
          </a:p>
          <a:p>
            <a:pPr algn="just">
              <a:spcBef>
                <a:spcPts val="0"/>
              </a:spcBef>
              <a:spcAft>
                <a:spcPts val="500"/>
              </a:spcAft>
            </a:pPr>
            <a:endParaRPr lang="fr-CH" sz="1800" dirty="0">
              <a:solidFill>
                <a:srgbClr val="000000"/>
              </a:solidFill>
            </a:endParaRPr>
          </a:p>
          <a:p>
            <a:pPr algn="just">
              <a:spcBef>
                <a:spcPts val="0"/>
              </a:spcBef>
              <a:spcAft>
                <a:spcPts val="500"/>
              </a:spcAft>
            </a:pPr>
            <a:endParaRPr lang="fr-CH" sz="1800" dirty="0" smtClean="0">
              <a:solidFill>
                <a:srgbClr val="000000"/>
              </a:solidFill>
            </a:endParaRPr>
          </a:p>
          <a:p>
            <a:pPr algn="just">
              <a:spcAft>
                <a:spcPts val="500"/>
              </a:spcAft>
            </a:pPr>
            <a:endParaRPr lang="fr-FR" sz="1800" dirty="0">
              <a:solidFill>
                <a:srgbClr val="000000"/>
              </a:solidFill>
            </a:endParaRPr>
          </a:p>
        </p:txBody>
      </p:sp>
    </p:spTree>
    <p:extLst>
      <p:ext uri="{BB962C8B-B14F-4D97-AF65-F5344CB8AC3E}">
        <p14:creationId xmlns:p14="http://schemas.microsoft.com/office/powerpoint/2010/main" val="30547564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p:cNvSpPr txBox="1">
            <a:spLocks/>
          </p:cNvSpPr>
          <p:nvPr/>
        </p:nvSpPr>
        <p:spPr>
          <a:xfrm>
            <a:off x="504000" y="864000"/>
            <a:ext cx="8229600"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1. Résumé (II): problème et défis</a:t>
            </a:r>
          </a:p>
        </p:txBody>
      </p:sp>
      <p:pic>
        <p:nvPicPr>
          <p:cNvPr id="10" name="Image 9" descr="ombre_Droi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4012282" y="-2246137"/>
            <a:ext cx="164395" cy="8188964"/>
          </a:xfrm>
          <a:prstGeom prst="rect">
            <a:avLst/>
          </a:prstGeom>
        </p:spPr>
      </p:pic>
      <p:sp>
        <p:nvSpPr>
          <p:cNvPr id="5" name="Espace réservé du numéro de diapositive 4"/>
          <p:cNvSpPr>
            <a:spLocks noGrp="1"/>
          </p:cNvSpPr>
          <p:nvPr>
            <p:ph type="sldNum" sz="quarter" idx="12"/>
          </p:nvPr>
        </p:nvSpPr>
        <p:spPr/>
        <p:txBody>
          <a:bodyPr/>
          <a:lstStyle/>
          <a:p>
            <a:fld id="{90DD2C6B-27DE-FA47-8F5D-2E0728E8EE60}" type="slidenum">
              <a:rPr lang="fr-FR" smtClean="0"/>
              <a:t>4</a:t>
            </a:fld>
            <a:endParaRPr lang="fr-FR" dirty="0"/>
          </a:p>
        </p:txBody>
      </p:sp>
      <p:sp>
        <p:nvSpPr>
          <p:cNvPr id="6" name="Espace réservé de la date 5"/>
          <p:cNvSpPr>
            <a:spLocks noGrp="1"/>
          </p:cNvSpPr>
          <p:nvPr>
            <p:ph type="dt" sz="half" idx="10"/>
          </p:nvPr>
        </p:nvSpPr>
        <p:spPr/>
        <p:txBody>
          <a:bodyPr/>
          <a:lstStyle/>
          <a:p>
            <a:fld id="{14DF63FC-0176-C94B-84D8-B26EF01BB85D}" type="datetime1">
              <a:rPr lang="fr-CH" sz="1000" smtClean="0"/>
              <a:t>13.05.2015</a:t>
            </a:fld>
            <a:endParaRPr lang="fr-FR" sz="1000" dirty="0"/>
          </a:p>
        </p:txBody>
      </p:sp>
      <p:sp>
        <p:nvSpPr>
          <p:cNvPr id="7" name="Espace réservé du contenu 2"/>
          <p:cNvSpPr>
            <a:spLocks noGrp="1"/>
          </p:cNvSpPr>
          <p:nvPr>
            <p:ph type="body" sz="half" idx="2"/>
          </p:nvPr>
        </p:nvSpPr>
        <p:spPr>
          <a:xfrm>
            <a:off x="237067" y="1814788"/>
            <a:ext cx="8607395" cy="4678087"/>
          </a:xfrm>
        </p:spPr>
        <p:txBody>
          <a:bodyPr lIns="0" tIns="0" rIns="0" bIns="0">
            <a:noAutofit/>
          </a:bodyPr>
          <a:lstStyle/>
          <a:p>
            <a:pPr algn="just">
              <a:spcBef>
                <a:spcPts val="0"/>
              </a:spcBef>
              <a:spcAft>
                <a:spcPts val="500"/>
              </a:spcAft>
            </a:pPr>
            <a:endParaRPr lang="fr-CH" sz="1800" dirty="0">
              <a:solidFill>
                <a:srgbClr val="000000"/>
              </a:solidFill>
            </a:endParaRPr>
          </a:p>
          <a:p>
            <a:pPr algn="just">
              <a:spcBef>
                <a:spcPts val="0"/>
              </a:spcBef>
              <a:spcAft>
                <a:spcPts val="500"/>
              </a:spcAft>
            </a:pPr>
            <a:r>
              <a:rPr lang="fr-CH" sz="1800" dirty="0" smtClean="0">
                <a:solidFill>
                  <a:srgbClr val="000000"/>
                </a:solidFill>
              </a:rPr>
              <a:t>La </a:t>
            </a:r>
            <a:r>
              <a:rPr lang="fr-CH" sz="1800" b="1" dirty="0" smtClean="0">
                <a:solidFill>
                  <a:srgbClr val="000000"/>
                </a:solidFill>
              </a:rPr>
              <a:t>question des coûts de production </a:t>
            </a:r>
            <a:r>
              <a:rPr lang="fr-CH" sz="1800" dirty="0" smtClean="0">
                <a:solidFill>
                  <a:srgbClr val="000000"/>
                </a:solidFill>
              </a:rPr>
              <a:t>est problématique dans tous les domaines pour une majorité des établissements, néanmoins les </a:t>
            </a:r>
            <a:r>
              <a:rPr lang="fr-CH" sz="1800" b="1" dirty="0" smtClean="0">
                <a:solidFill>
                  <a:srgbClr val="000000"/>
                </a:solidFill>
              </a:rPr>
              <a:t>charges du personnel </a:t>
            </a:r>
            <a:r>
              <a:rPr lang="fr-CH" sz="1800" dirty="0" smtClean="0">
                <a:solidFill>
                  <a:srgbClr val="000000"/>
                </a:solidFill>
              </a:rPr>
              <a:t>(pour 88% des sondés important à très important), les charges liées à l’</a:t>
            </a:r>
            <a:r>
              <a:rPr lang="fr-CH" sz="1800" b="1" dirty="0" smtClean="0">
                <a:solidFill>
                  <a:srgbClr val="000000"/>
                </a:solidFill>
              </a:rPr>
              <a:t>énergie</a:t>
            </a:r>
            <a:r>
              <a:rPr lang="fr-CH" sz="1800" dirty="0" smtClean="0">
                <a:solidFill>
                  <a:srgbClr val="000000"/>
                </a:solidFill>
              </a:rPr>
              <a:t> (75%) et les coûts d’</a:t>
            </a:r>
            <a:r>
              <a:rPr lang="fr-CH" sz="1800" b="1" dirty="0" smtClean="0">
                <a:solidFill>
                  <a:srgbClr val="000000"/>
                </a:solidFill>
              </a:rPr>
              <a:t>entretien</a:t>
            </a:r>
            <a:r>
              <a:rPr lang="fr-CH" sz="1800" dirty="0" smtClean="0">
                <a:solidFill>
                  <a:srgbClr val="000000"/>
                </a:solidFill>
              </a:rPr>
              <a:t> (68%) sont perçus comme étant spécialement sensibles ces trois dernières années.</a:t>
            </a:r>
          </a:p>
          <a:p>
            <a:pPr algn="just">
              <a:spcBef>
                <a:spcPts val="0"/>
              </a:spcBef>
              <a:spcAft>
                <a:spcPts val="500"/>
              </a:spcAft>
            </a:pPr>
            <a:r>
              <a:rPr lang="fr-CH" sz="1800" dirty="0" smtClean="0">
                <a:solidFill>
                  <a:srgbClr val="000000"/>
                </a:solidFill>
              </a:rPr>
              <a:t>Dans le domaine du </a:t>
            </a:r>
            <a:r>
              <a:rPr lang="fr-CH" sz="1800" b="1" dirty="0" smtClean="0">
                <a:solidFill>
                  <a:srgbClr val="000000"/>
                </a:solidFill>
              </a:rPr>
              <a:t>recrutement du personnel, </a:t>
            </a:r>
            <a:r>
              <a:rPr lang="fr-CH" sz="1800" dirty="0" smtClean="0">
                <a:solidFill>
                  <a:srgbClr val="000000"/>
                </a:solidFill>
              </a:rPr>
              <a:t>le manque de </a:t>
            </a:r>
            <a:r>
              <a:rPr lang="fr-CH" sz="1800" b="1" dirty="0" smtClean="0">
                <a:solidFill>
                  <a:srgbClr val="000000"/>
                </a:solidFill>
              </a:rPr>
              <a:t>compétences linguistiques </a:t>
            </a:r>
            <a:r>
              <a:rPr lang="fr-CH" sz="1800" dirty="0" smtClean="0">
                <a:solidFill>
                  <a:srgbClr val="000000"/>
                </a:solidFill>
              </a:rPr>
              <a:t>(73%) et </a:t>
            </a:r>
            <a:r>
              <a:rPr lang="fr-CH" sz="1800" b="1" dirty="0" smtClean="0">
                <a:solidFill>
                  <a:srgbClr val="000000"/>
                </a:solidFill>
              </a:rPr>
              <a:t>techniques</a:t>
            </a:r>
            <a:r>
              <a:rPr lang="fr-CH" sz="1800" dirty="0" smtClean="0">
                <a:solidFill>
                  <a:srgbClr val="000000"/>
                </a:solidFill>
              </a:rPr>
              <a:t> (66%) posent le plus de problème, avant les revendications salariales (65%) et le manque de compétences sociales (48%) des candidats.</a:t>
            </a:r>
          </a:p>
          <a:p>
            <a:pPr algn="just">
              <a:spcBef>
                <a:spcPts val="0"/>
              </a:spcBef>
              <a:spcAft>
                <a:spcPts val="500"/>
              </a:spcAft>
            </a:pPr>
            <a:r>
              <a:rPr lang="fr-CH" sz="1800" dirty="0" smtClean="0">
                <a:solidFill>
                  <a:srgbClr val="000000"/>
                </a:solidFill>
              </a:rPr>
              <a:t>Pour presque 40% des établissements la question de la </a:t>
            </a:r>
            <a:r>
              <a:rPr lang="fr-CH" sz="1800" b="1" dirty="0" smtClean="0">
                <a:solidFill>
                  <a:srgbClr val="000000"/>
                </a:solidFill>
              </a:rPr>
              <a:t>succession</a:t>
            </a:r>
            <a:r>
              <a:rPr lang="fr-CH" sz="1800" dirty="0" smtClean="0">
                <a:solidFill>
                  <a:srgbClr val="000000"/>
                </a:solidFill>
              </a:rPr>
              <a:t> doit être réglée dans les 10 prochaines années et pour 26% dans plus de 10 ans. Une succession au sein de la famille est envisagée par 43% des établissements tandis que 22% souhaitent plutôt vendre l’établissement. Les problématiques principales pour la succession familiale sont la situation économique du tourisme/de l’hôtellerie (84%) et le financement de la succession (76%).</a:t>
            </a:r>
          </a:p>
          <a:p>
            <a:pPr algn="just">
              <a:spcBef>
                <a:spcPts val="0"/>
              </a:spcBef>
              <a:spcAft>
                <a:spcPts val="500"/>
              </a:spcAft>
            </a:pPr>
            <a:endParaRPr lang="fr-CH" sz="1800" dirty="0">
              <a:solidFill>
                <a:srgbClr val="000000"/>
              </a:solidFill>
            </a:endParaRPr>
          </a:p>
          <a:p>
            <a:pPr algn="just">
              <a:spcBef>
                <a:spcPts val="0"/>
              </a:spcBef>
              <a:spcAft>
                <a:spcPts val="500"/>
              </a:spcAft>
            </a:pPr>
            <a:endParaRPr lang="fr-CH" sz="1800" dirty="0" smtClean="0">
              <a:solidFill>
                <a:srgbClr val="000000"/>
              </a:solidFill>
            </a:endParaRPr>
          </a:p>
          <a:p>
            <a:pPr algn="just">
              <a:spcBef>
                <a:spcPts val="0"/>
              </a:spcBef>
              <a:spcAft>
                <a:spcPts val="500"/>
              </a:spcAft>
            </a:pPr>
            <a:endParaRPr lang="fr-CH" sz="1800" dirty="0">
              <a:solidFill>
                <a:srgbClr val="000000"/>
              </a:solidFill>
            </a:endParaRPr>
          </a:p>
          <a:p>
            <a:pPr algn="just">
              <a:spcBef>
                <a:spcPts val="0"/>
              </a:spcBef>
              <a:spcAft>
                <a:spcPts val="500"/>
              </a:spcAft>
            </a:pPr>
            <a:endParaRPr lang="fr-CH" sz="1800" dirty="0">
              <a:solidFill>
                <a:srgbClr val="000000"/>
              </a:solidFill>
            </a:endParaRPr>
          </a:p>
          <a:p>
            <a:pPr algn="just">
              <a:spcBef>
                <a:spcPts val="0"/>
              </a:spcBef>
              <a:spcAft>
                <a:spcPts val="500"/>
              </a:spcAft>
            </a:pPr>
            <a:endParaRPr lang="fr-CH" sz="1800" dirty="0" smtClean="0">
              <a:solidFill>
                <a:srgbClr val="000000"/>
              </a:solidFill>
            </a:endParaRPr>
          </a:p>
          <a:p>
            <a:pPr algn="just">
              <a:spcAft>
                <a:spcPts val="500"/>
              </a:spcAft>
            </a:pPr>
            <a:endParaRPr lang="fr-FR" sz="1800" dirty="0">
              <a:solidFill>
                <a:srgbClr val="000000"/>
              </a:solidFill>
            </a:endParaRPr>
          </a:p>
        </p:txBody>
      </p:sp>
    </p:spTree>
    <p:extLst>
      <p:ext uri="{BB962C8B-B14F-4D97-AF65-F5344CB8AC3E}">
        <p14:creationId xmlns:p14="http://schemas.microsoft.com/office/powerpoint/2010/main" val="9864884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p:cNvSpPr txBox="1">
            <a:spLocks/>
          </p:cNvSpPr>
          <p:nvPr/>
        </p:nvSpPr>
        <p:spPr>
          <a:xfrm>
            <a:off x="504000" y="864000"/>
            <a:ext cx="8229600"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1. Résumé (III): collaboration et formation continue comme piste d’avenir</a:t>
            </a:r>
          </a:p>
        </p:txBody>
      </p:sp>
      <p:pic>
        <p:nvPicPr>
          <p:cNvPr id="10" name="Image 9" descr="ombre_Droi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4012282" y="-2246137"/>
            <a:ext cx="164395" cy="8188964"/>
          </a:xfrm>
          <a:prstGeom prst="rect">
            <a:avLst/>
          </a:prstGeom>
        </p:spPr>
      </p:pic>
      <p:sp>
        <p:nvSpPr>
          <p:cNvPr id="5" name="Espace réservé du numéro de diapositive 4"/>
          <p:cNvSpPr>
            <a:spLocks noGrp="1"/>
          </p:cNvSpPr>
          <p:nvPr>
            <p:ph type="sldNum" sz="quarter" idx="12"/>
          </p:nvPr>
        </p:nvSpPr>
        <p:spPr/>
        <p:txBody>
          <a:bodyPr/>
          <a:lstStyle/>
          <a:p>
            <a:fld id="{90DD2C6B-27DE-FA47-8F5D-2E0728E8EE60}" type="slidenum">
              <a:rPr lang="fr-FR" smtClean="0"/>
              <a:t>5</a:t>
            </a:fld>
            <a:endParaRPr lang="fr-FR" dirty="0"/>
          </a:p>
        </p:txBody>
      </p:sp>
      <p:sp>
        <p:nvSpPr>
          <p:cNvPr id="6" name="Espace réservé de la date 5"/>
          <p:cNvSpPr>
            <a:spLocks noGrp="1"/>
          </p:cNvSpPr>
          <p:nvPr>
            <p:ph type="dt" sz="half" idx="10"/>
          </p:nvPr>
        </p:nvSpPr>
        <p:spPr/>
        <p:txBody>
          <a:bodyPr/>
          <a:lstStyle/>
          <a:p>
            <a:fld id="{14DF63FC-0176-C94B-84D8-B26EF01BB85D}" type="datetime1">
              <a:rPr lang="fr-CH" sz="1000" smtClean="0"/>
              <a:t>13.05.2015</a:t>
            </a:fld>
            <a:endParaRPr lang="fr-FR" sz="1000" dirty="0"/>
          </a:p>
        </p:txBody>
      </p:sp>
      <p:sp>
        <p:nvSpPr>
          <p:cNvPr id="7" name="Espace réservé du contenu 2"/>
          <p:cNvSpPr>
            <a:spLocks noGrp="1"/>
          </p:cNvSpPr>
          <p:nvPr>
            <p:ph type="body" sz="half" idx="2"/>
          </p:nvPr>
        </p:nvSpPr>
        <p:spPr>
          <a:xfrm>
            <a:off x="425301" y="1814788"/>
            <a:ext cx="8308299" cy="4678087"/>
          </a:xfrm>
        </p:spPr>
        <p:txBody>
          <a:bodyPr lIns="0" tIns="0" rIns="0" bIns="0">
            <a:noAutofit/>
          </a:bodyPr>
          <a:lstStyle/>
          <a:p>
            <a:pPr algn="just">
              <a:spcBef>
                <a:spcPts val="0"/>
              </a:spcBef>
              <a:spcAft>
                <a:spcPts val="500"/>
              </a:spcAft>
            </a:pPr>
            <a:endParaRPr lang="fr-CH" sz="1800" dirty="0">
              <a:solidFill>
                <a:srgbClr val="000000"/>
              </a:solidFill>
            </a:endParaRPr>
          </a:p>
          <a:p>
            <a:pPr algn="just">
              <a:spcBef>
                <a:spcPts val="0"/>
              </a:spcBef>
              <a:spcAft>
                <a:spcPts val="500"/>
              </a:spcAft>
            </a:pPr>
            <a:r>
              <a:rPr lang="fr-CH" sz="1800" dirty="0" smtClean="0">
                <a:solidFill>
                  <a:srgbClr val="000000"/>
                </a:solidFill>
              </a:rPr>
              <a:t>Les domaines où des </a:t>
            </a:r>
            <a:r>
              <a:rPr lang="fr-CH" sz="1800" b="1" dirty="0" smtClean="0">
                <a:solidFill>
                  <a:srgbClr val="000000"/>
                </a:solidFill>
              </a:rPr>
              <a:t>collaborations</a:t>
            </a:r>
            <a:r>
              <a:rPr lang="fr-CH" sz="1800" dirty="0" smtClean="0">
                <a:solidFill>
                  <a:srgbClr val="000000"/>
                </a:solidFill>
              </a:rPr>
              <a:t> sont déjà en place, respectivement très probables, sont le marketing, le programme d’activités, le partage d’équipements ou de produits. On peut constater beaucoup plus de réticence dans d’autres domaines comme la cuisine, la comptabilité ou le financement.</a:t>
            </a:r>
          </a:p>
          <a:p>
            <a:pPr algn="just">
              <a:spcBef>
                <a:spcPts val="0"/>
              </a:spcBef>
              <a:spcAft>
                <a:spcPts val="500"/>
              </a:spcAft>
            </a:pPr>
            <a:endParaRPr lang="fr-CH" sz="1800" dirty="0" smtClean="0">
              <a:solidFill>
                <a:srgbClr val="000000"/>
              </a:solidFill>
            </a:endParaRPr>
          </a:p>
          <a:p>
            <a:pPr algn="just">
              <a:spcBef>
                <a:spcPts val="0"/>
              </a:spcBef>
              <a:spcAft>
                <a:spcPts val="500"/>
              </a:spcAft>
            </a:pPr>
            <a:r>
              <a:rPr lang="fr-CH" sz="1800" dirty="0">
                <a:solidFill>
                  <a:srgbClr val="000000"/>
                </a:solidFill>
              </a:rPr>
              <a:t>L’importance de la </a:t>
            </a:r>
            <a:r>
              <a:rPr lang="fr-CH" sz="1800" b="1" dirty="0">
                <a:solidFill>
                  <a:srgbClr val="000000"/>
                </a:solidFill>
              </a:rPr>
              <a:t>formation continue </a:t>
            </a:r>
            <a:r>
              <a:rPr lang="fr-CH" sz="1800" dirty="0">
                <a:solidFill>
                  <a:srgbClr val="000000"/>
                </a:solidFill>
              </a:rPr>
              <a:t>est reconnue par une majorité </a:t>
            </a:r>
            <a:r>
              <a:rPr lang="fr-CH" sz="1800" dirty="0" smtClean="0">
                <a:solidFill>
                  <a:srgbClr val="000000"/>
                </a:solidFill>
              </a:rPr>
              <a:t>d’établissements </a:t>
            </a:r>
            <a:r>
              <a:rPr lang="fr-CH" sz="1800" dirty="0">
                <a:solidFill>
                  <a:srgbClr val="000000"/>
                </a:solidFill>
              </a:rPr>
              <a:t>(86% la </a:t>
            </a:r>
            <a:r>
              <a:rPr lang="fr-CH" sz="1800" dirty="0" smtClean="0">
                <a:solidFill>
                  <a:srgbClr val="000000"/>
                </a:solidFill>
              </a:rPr>
              <a:t>jugent importante </a:t>
            </a:r>
            <a:r>
              <a:rPr lang="fr-CH" sz="1800" dirty="0">
                <a:solidFill>
                  <a:srgbClr val="000000"/>
                </a:solidFill>
              </a:rPr>
              <a:t>à très </a:t>
            </a:r>
            <a:r>
              <a:rPr lang="fr-CH" sz="1800" dirty="0" smtClean="0">
                <a:solidFill>
                  <a:srgbClr val="000000"/>
                </a:solidFill>
              </a:rPr>
              <a:t>importante). </a:t>
            </a:r>
            <a:r>
              <a:rPr lang="fr-CH" sz="1800" dirty="0">
                <a:solidFill>
                  <a:srgbClr val="000000"/>
                </a:solidFill>
              </a:rPr>
              <a:t>Parmi les </a:t>
            </a:r>
            <a:r>
              <a:rPr lang="fr-CH" sz="1800" dirty="0" smtClean="0">
                <a:solidFill>
                  <a:srgbClr val="000000"/>
                </a:solidFill>
              </a:rPr>
              <a:t>offres, les plus connues sont </a:t>
            </a:r>
            <a:r>
              <a:rPr lang="fr-CH" sz="1800" dirty="0" err="1" smtClean="0">
                <a:solidFill>
                  <a:srgbClr val="000000"/>
                </a:solidFill>
              </a:rPr>
              <a:t>ritzy</a:t>
            </a:r>
            <a:r>
              <a:rPr lang="fr-CH" sz="1800" dirty="0">
                <a:solidFill>
                  <a:srgbClr val="000000"/>
                </a:solidFill>
              </a:rPr>
              <a:t>* (94%) et le programme de qualité Q (63</a:t>
            </a:r>
            <a:r>
              <a:rPr lang="fr-CH" sz="1800" dirty="0" smtClean="0">
                <a:solidFill>
                  <a:srgbClr val="000000"/>
                </a:solidFill>
              </a:rPr>
              <a:t>%).</a:t>
            </a:r>
            <a:endParaRPr lang="fr-CH" sz="1800" dirty="0">
              <a:solidFill>
                <a:srgbClr val="000000"/>
              </a:solidFill>
            </a:endParaRPr>
          </a:p>
          <a:p>
            <a:pPr algn="just">
              <a:spcBef>
                <a:spcPts val="0"/>
              </a:spcBef>
              <a:spcAft>
                <a:spcPts val="500"/>
              </a:spcAft>
            </a:pPr>
            <a:endParaRPr lang="fr-CH" sz="1800" dirty="0" smtClean="0">
              <a:solidFill>
                <a:srgbClr val="000000"/>
              </a:solidFill>
            </a:endParaRPr>
          </a:p>
          <a:p>
            <a:pPr algn="just">
              <a:spcBef>
                <a:spcPts val="0"/>
              </a:spcBef>
              <a:spcAft>
                <a:spcPts val="500"/>
              </a:spcAft>
            </a:pPr>
            <a:endParaRPr lang="fr-CH" sz="1800" dirty="0">
              <a:solidFill>
                <a:srgbClr val="000000"/>
              </a:solidFill>
            </a:endParaRPr>
          </a:p>
          <a:p>
            <a:pPr algn="just">
              <a:spcBef>
                <a:spcPts val="0"/>
              </a:spcBef>
              <a:spcAft>
                <a:spcPts val="500"/>
              </a:spcAft>
            </a:pPr>
            <a:endParaRPr lang="fr-CH" sz="1800" dirty="0">
              <a:solidFill>
                <a:srgbClr val="000000"/>
              </a:solidFill>
            </a:endParaRPr>
          </a:p>
          <a:p>
            <a:pPr algn="just">
              <a:spcBef>
                <a:spcPts val="0"/>
              </a:spcBef>
              <a:spcAft>
                <a:spcPts val="500"/>
              </a:spcAft>
            </a:pPr>
            <a:endParaRPr lang="fr-CH" sz="1800" dirty="0" smtClean="0">
              <a:solidFill>
                <a:srgbClr val="000000"/>
              </a:solidFill>
            </a:endParaRPr>
          </a:p>
          <a:p>
            <a:pPr algn="just">
              <a:spcBef>
                <a:spcPts val="0"/>
              </a:spcBef>
              <a:spcAft>
                <a:spcPts val="500"/>
              </a:spcAft>
            </a:pPr>
            <a:endParaRPr lang="fr-CH" sz="1800" dirty="0">
              <a:solidFill>
                <a:srgbClr val="000000"/>
              </a:solidFill>
            </a:endParaRPr>
          </a:p>
          <a:p>
            <a:pPr algn="just">
              <a:spcBef>
                <a:spcPts val="0"/>
              </a:spcBef>
              <a:spcAft>
                <a:spcPts val="500"/>
              </a:spcAft>
            </a:pPr>
            <a:endParaRPr lang="fr-CH" sz="1800" dirty="0">
              <a:solidFill>
                <a:srgbClr val="000000"/>
              </a:solidFill>
            </a:endParaRPr>
          </a:p>
          <a:p>
            <a:pPr algn="just">
              <a:spcBef>
                <a:spcPts val="0"/>
              </a:spcBef>
              <a:spcAft>
                <a:spcPts val="500"/>
              </a:spcAft>
            </a:pPr>
            <a:endParaRPr lang="fr-CH" sz="1800" dirty="0" smtClean="0">
              <a:solidFill>
                <a:srgbClr val="000000"/>
              </a:solidFill>
            </a:endParaRPr>
          </a:p>
          <a:p>
            <a:pPr algn="just">
              <a:spcAft>
                <a:spcPts val="500"/>
              </a:spcAft>
            </a:pPr>
            <a:endParaRPr lang="fr-FR" sz="1800" dirty="0">
              <a:solidFill>
                <a:srgbClr val="000000"/>
              </a:solidFill>
            </a:endParaRPr>
          </a:p>
        </p:txBody>
      </p:sp>
    </p:spTree>
    <p:extLst>
      <p:ext uri="{BB962C8B-B14F-4D97-AF65-F5344CB8AC3E}">
        <p14:creationId xmlns:p14="http://schemas.microsoft.com/office/powerpoint/2010/main" val="39586987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p:cNvSpPr txBox="1">
            <a:spLocks/>
          </p:cNvSpPr>
          <p:nvPr/>
        </p:nvSpPr>
        <p:spPr>
          <a:xfrm>
            <a:off x="504000" y="864000"/>
            <a:ext cx="8229600"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2. Contexte</a:t>
            </a:r>
          </a:p>
        </p:txBody>
      </p:sp>
      <p:pic>
        <p:nvPicPr>
          <p:cNvPr id="10" name="Image 9" descr="ombre_Droi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4012282" y="-2246137"/>
            <a:ext cx="164395" cy="8188964"/>
          </a:xfrm>
          <a:prstGeom prst="rect">
            <a:avLst/>
          </a:prstGeom>
        </p:spPr>
      </p:pic>
      <p:sp>
        <p:nvSpPr>
          <p:cNvPr id="5" name="Espace réservé du numéro de diapositive 4"/>
          <p:cNvSpPr>
            <a:spLocks noGrp="1"/>
          </p:cNvSpPr>
          <p:nvPr>
            <p:ph type="sldNum" sz="quarter" idx="12"/>
          </p:nvPr>
        </p:nvSpPr>
        <p:spPr/>
        <p:txBody>
          <a:bodyPr/>
          <a:lstStyle/>
          <a:p>
            <a:fld id="{90DD2C6B-27DE-FA47-8F5D-2E0728E8EE60}" type="slidenum">
              <a:rPr lang="fr-FR" smtClean="0"/>
              <a:t>6</a:t>
            </a:fld>
            <a:endParaRPr lang="fr-FR" dirty="0"/>
          </a:p>
        </p:txBody>
      </p:sp>
      <p:sp>
        <p:nvSpPr>
          <p:cNvPr id="6" name="Espace réservé de la date 5"/>
          <p:cNvSpPr>
            <a:spLocks noGrp="1"/>
          </p:cNvSpPr>
          <p:nvPr>
            <p:ph type="dt" sz="half" idx="10"/>
          </p:nvPr>
        </p:nvSpPr>
        <p:spPr/>
        <p:txBody>
          <a:bodyPr/>
          <a:lstStyle/>
          <a:p>
            <a:fld id="{14DF63FC-0176-C94B-84D8-B26EF01BB85D}" type="datetime1">
              <a:rPr lang="fr-CH" sz="1000" smtClean="0"/>
              <a:t>13.05.2015</a:t>
            </a:fld>
            <a:endParaRPr lang="fr-FR" sz="1000" dirty="0"/>
          </a:p>
        </p:txBody>
      </p:sp>
      <p:sp>
        <p:nvSpPr>
          <p:cNvPr id="7" name="Espace réservé du contenu 2"/>
          <p:cNvSpPr>
            <a:spLocks noGrp="1"/>
          </p:cNvSpPr>
          <p:nvPr>
            <p:ph type="body" sz="half" idx="2"/>
          </p:nvPr>
        </p:nvSpPr>
        <p:spPr>
          <a:xfrm>
            <a:off x="315230" y="1814788"/>
            <a:ext cx="8236099" cy="4678087"/>
          </a:xfrm>
        </p:spPr>
        <p:txBody>
          <a:bodyPr lIns="0" tIns="0" rIns="0" bIns="0">
            <a:noAutofit/>
          </a:bodyPr>
          <a:lstStyle/>
          <a:p>
            <a:pPr algn="just">
              <a:spcBef>
                <a:spcPts val="0"/>
              </a:spcBef>
              <a:spcAft>
                <a:spcPts val="500"/>
              </a:spcAft>
            </a:pPr>
            <a:endParaRPr lang="fr-CH" sz="1800" dirty="0">
              <a:solidFill>
                <a:srgbClr val="000000"/>
              </a:solidFill>
            </a:endParaRPr>
          </a:p>
          <a:p>
            <a:pPr algn="just">
              <a:spcBef>
                <a:spcPts val="0"/>
              </a:spcBef>
              <a:spcAft>
                <a:spcPts val="500"/>
              </a:spcAft>
            </a:pPr>
            <a:r>
              <a:rPr lang="fr-CH" sz="1800" dirty="0" smtClean="0">
                <a:solidFill>
                  <a:srgbClr val="000000"/>
                </a:solidFill>
              </a:rPr>
              <a:t>Par un sondage </a:t>
            </a:r>
            <a:r>
              <a:rPr lang="fr-CH" sz="1800" dirty="0">
                <a:solidFill>
                  <a:srgbClr val="000000"/>
                </a:solidFill>
              </a:rPr>
              <a:t>destiné aux hôteliers </a:t>
            </a:r>
            <a:r>
              <a:rPr lang="fr-CH" sz="1800" dirty="0" smtClean="0">
                <a:solidFill>
                  <a:srgbClr val="000000"/>
                </a:solidFill>
              </a:rPr>
              <a:t>valaisans, l’Association hôtelière du Valais (AHV) a voulu mieux </a:t>
            </a:r>
            <a:r>
              <a:rPr lang="fr-CH" sz="1800" dirty="0">
                <a:solidFill>
                  <a:srgbClr val="000000"/>
                </a:solidFill>
              </a:rPr>
              <a:t>comprendre les problématiques, les défis ainsi que les souhaits des hôteliers </a:t>
            </a:r>
            <a:r>
              <a:rPr lang="fr-CH" sz="1800" dirty="0" smtClean="0">
                <a:solidFill>
                  <a:srgbClr val="000000"/>
                </a:solidFill>
              </a:rPr>
              <a:t>qui </a:t>
            </a:r>
            <a:r>
              <a:rPr lang="fr-CH" sz="1800" dirty="0">
                <a:solidFill>
                  <a:srgbClr val="000000"/>
                </a:solidFill>
              </a:rPr>
              <a:t>évoluent dans un marché actuellement instable et difficile, permettant ensuite d’en tirer des mesures pour l’Association </a:t>
            </a:r>
            <a:r>
              <a:rPr lang="fr-CH" sz="1800" dirty="0" smtClean="0">
                <a:solidFill>
                  <a:srgbClr val="000000"/>
                </a:solidFill>
              </a:rPr>
              <a:t>et de </a:t>
            </a:r>
            <a:r>
              <a:rPr lang="fr-CH" sz="1800" dirty="0">
                <a:solidFill>
                  <a:srgbClr val="000000"/>
                </a:solidFill>
              </a:rPr>
              <a:t>mieux répondre aux besoins de la branche. </a:t>
            </a:r>
          </a:p>
          <a:p>
            <a:pPr algn="just">
              <a:spcBef>
                <a:spcPts val="0"/>
              </a:spcBef>
              <a:spcAft>
                <a:spcPts val="500"/>
              </a:spcAft>
            </a:pPr>
            <a:endParaRPr lang="fr-CH" sz="1800" dirty="0">
              <a:solidFill>
                <a:srgbClr val="000000"/>
              </a:solidFill>
            </a:endParaRPr>
          </a:p>
          <a:p>
            <a:pPr algn="just">
              <a:spcBef>
                <a:spcPts val="0"/>
              </a:spcBef>
              <a:spcAft>
                <a:spcPts val="500"/>
              </a:spcAft>
            </a:pPr>
            <a:r>
              <a:rPr lang="fr-CH" sz="1800" dirty="0" smtClean="0">
                <a:solidFill>
                  <a:srgbClr val="000000"/>
                </a:solidFill>
              </a:rPr>
              <a:t>Les objectifs </a:t>
            </a:r>
            <a:r>
              <a:rPr lang="fr-CH" sz="1800" dirty="0">
                <a:solidFill>
                  <a:srgbClr val="000000"/>
                </a:solidFill>
              </a:rPr>
              <a:t>étant partagés avec ceux de l’Observatoire Valaisan du Tourisme (OVT), ce sondage et son évaluation sont effectués en étroite collaboration avec l’OVT (</a:t>
            </a:r>
            <a:r>
              <a:rPr lang="fr-CH" sz="1800" dirty="0">
                <a:solidFill>
                  <a:srgbClr val="000000"/>
                </a:solidFill>
                <a:hlinkClick r:id="rId3"/>
              </a:rPr>
              <a:t>www.tourobs.ch</a:t>
            </a:r>
            <a:r>
              <a:rPr lang="fr-CH" sz="1800" dirty="0" smtClean="0">
                <a:solidFill>
                  <a:srgbClr val="000000"/>
                </a:solidFill>
              </a:rPr>
              <a:t>) qui a conduit l’enquête.</a:t>
            </a:r>
            <a:endParaRPr lang="fr-CH" sz="1800" dirty="0">
              <a:solidFill>
                <a:srgbClr val="000000"/>
              </a:solidFill>
            </a:endParaRPr>
          </a:p>
          <a:p>
            <a:pPr algn="just">
              <a:spcBef>
                <a:spcPts val="0"/>
              </a:spcBef>
              <a:spcAft>
                <a:spcPts val="500"/>
              </a:spcAft>
            </a:pPr>
            <a:endParaRPr lang="fr-CH" sz="1800" dirty="0" smtClean="0">
              <a:solidFill>
                <a:srgbClr val="000000"/>
              </a:solidFill>
            </a:endParaRPr>
          </a:p>
          <a:p>
            <a:pPr algn="just">
              <a:spcAft>
                <a:spcPts val="500"/>
              </a:spcAft>
            </a:pPr>
            <a:endParaRPr lang="fr-FR" sz="1800" dirty="0">
              <a:solidFill>
                <a:srgbClr val="000000"/>
              </a:solidFill>
            </a:endParaRPr>
          </a:p>
        </p:txBody>
      </p:sp>
    </p:spTree>
    <p:extLst>
      <p:ext uri="{BB962C8B-B14F-4D97-AF65-F5344CB8AC3E}">
        <p14:creationId xmlns:p14="http://schemas.microsoft.com/office/powerpoint/2010/main" val="8904133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p:cNvSpPr txBox="1">
            <a:spLocks/>
          </p:cNvSpPr>
          <p:nvPr/>
        </p:nvSpPr>
        <p:spPr>
          <a:xfrm>
            <a:off x="425301" y="1032787"/>
            <a:ext cx="8229600" cy="944679"/>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2. </a:t>
            </a:r>
            <a:r>
              <a:rPr lang="fr-CH" dirty="0">
                <a:latin typeface="Calibri"/>
                <a:cs typeface="Calibri"/>
              </a:rPr>
              <a:t>Méthodologie: Processus</a:t>
            </a:r>
            <a:endParaRPr lang="fr-CH" dirty="0" smtClean="0">
              <a:latin typeface="Calibri"/>
              <a:cs typeface="Calibri"/>
            </a:endParaRPr>
          </a:p>
          <a:p>
            <a:r>
              <a:rPr lang="fr-CH" sz="2600" dirty="0" smtClean="0">
                <a:latin typeface="Calibri"/>
                <a:cs typeface="Calibri"/>
              </a:rPr>
              <a:t> </a:t>
            </a:r>
            <a:endParaRPr lang="fr-CH" sz="1800" dirty="0" smtClean="0">
              <a:latin typeface="Calibri"/>
              <a:cs typeface="Calibri"/>
            </a:endParaRPr>
          </a:p>
        </p:txBody>
      </p:sp>
      <p:pic>
        <p:nvPicPr>
          <p:cNvPr id="10" name="Image 9" descr="ombre_Droi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4012282" y="-2394999"/>
            <a:ext cx="164395" cy="8188964"/>
          </a:xfrm>
          <a:prstGeom prst="rect">
            <a:avLst/>
          </a:prstGeom>
        </p:spPr>
      </p:pic>
      <p:sp>
        <p:nvSpPr>
          <p:cNvPr id="5" name="Espace réservé du numéro de diapositive 4"/>
          <p:cNvSpPr>
            <a:spLocks noGrp="1"/>
          </p:cNvSpPr>
          <p:nvPr>
            <p:ph type="sldNum" sz="quarter" idx="12"/>
          </p:nvPr>
        </p:nvSpPr>
        <p:spPr/>
        <p:txBody>
          <a:bodyPr/>
          <a:lstStyle/>
          <a:p>
            <a:fld id="{90DD2C6B-27DE-FA47-8F5D-2E0728E8EE60}" type="slidenum">
              <a:rPr lang="fr-FR" smtClean="0"/>
              <a:t>7</a:t>
            </a:fld>
            <a:endParaRPr lang="fr-FR" dirty="0"/>
          </a:p>
        </p:txBody>
      </p:sp>
      <p:sp>
        <p:nvSpPr>
          <p:cNvPr id="6" name="Espace réservé de la date 5"/>
          <p:cNvSpPr>
            <a:spLocks noGrp="1"/>
          </p:cNvSpPr>
          <p:nvPr>
            <p:ph type="dt" sz="half" idx="10"/>
          </p:nvPr>
        </p:nvSpPr>
        <p:spPr/>
        <p:txBody>
          <a:bodyPr/>
          <a:lstStyle/>
          <a:p>
            <a:fld id="{14DF63FC-0176-C94B-84D8-B26EF01BB85D}" type="datetime1">
              <a:rPr lang="fr-CH" sz="1000" smtClean="0"/>
              <a:t>13.05.2015</a:t>
            </a:fld>
            <a:endParaRPr lang="fr-FR" sz="1000" dirty="0"/>
          </a:p>
        </p:txBody>
      </p:sp>
      <p:sp>
        <p:nvSpPr>
          <p:cNvPr id="7" name="Espace réservé du contenu 2"/>
          <p:cNvSpPr>
            <a:spLocks noGrp="1"/>
          </p:cNvSpPr>
          <p:nvPr>
            <p:ph type="body" sz="half" idx="2"/>
          </p:nvPr>
        </p:nvSpPr>
        <p:spPr>
          <a:xfrm>
            <a:off x="425302" y="1814789"/>
            <a:ext cx="8229600" cy="4433612"/>
          </a:xfrm>
        </p:spPr>
        <p:txBody>
          <a:bodyPr lIns="0" tIns="0" rIns="0" bIns="0">
            <a:noAutofit/>
          </a:bodyPr>
          <a:lstStyle/>
          <a:p>
            <a:pPr algn="just">
              <a:spcBef>
                <a:spcPts val="0"/>
              </a:spcBef>
              <a:spcAft>
                <a:spcPts val="500"/>
              </a:spcAft>
            </a:pPr>
            <a:endParaRPr lang="fr-CH" sz="1800" dirty="0">
              <a:solidFill>
                <a:srgbClr val="000000"/>
              </a:solidFill>
            </a:endParaRPr>
          </a:p>
          <a:p>
            <a:pPr algn="just">
              <a:spcBef>
                <a:spcPts val="0"/>
              </a:spcBef>
              <a:spcAft>
                <a:spcPts val="500"/>
              </a:spcAft>
            </a:pPr>
            <a:r>
              <a:rPr lang="fr-CH" sz="1800" dirty="0">
                <a:solidFill>
                  <a:srgbClr val="000000"/>
                </a:solidFill>
              </a:rPr>
              <a:t>L‘enquête en ligne </a:t>
            </a:r>
            <a:r>
              <a:rPr lang="fr-CH" sz="1800" dirty="0" smtClean="0">
                <a:solidFill>
                  <a:srgbClr val="000000"/>
                </a:solidFill>
              </a:rPr>
              <a:t>fut réalisée entre octobre 2014 et mars 2015. L’AHV a contacté tous les membres de l’association soit 413 hôtels.</a:t>
            </a:r>
            <a:endParaRPr lang="fr-CH" sz="1800" dirty="0">
              <a:solidFill>
                <a:srgbClr val="000000"/>
              </a:solidFill>
            </a:endParaRPr>
          </a:p>
          <a:p>
            <a:pPr algn="just">
              <a:spcBef>
                <a:spcPts val="0"/>
              </a:spcBef>
              <a:spcAft>
                <a:spcPts val="500"/>
              </a:spcAft>
            </a:pPr>
            <a:endParaRPr lang="fr-CH" sz="1800" dirty="0">
              <a:solidFill>
                <a:srgbClr val="000000"/>
              </a:solidFill>
            </a:endParaRPr>
          </a:p>
          <a:p>
            <a:pPr algn="just">
              <a:spcBef>
                <a:spcPts val="0"/>
              </a:spcBef>
              <a:spcAft>
                <a:spcPts val="500"/>
              </a:spcAft>
            </a:pPr>
            <a:r>
              <a:rPr lang="fr-CH" sz="1800" dirty="0">
                <a:solidFill>
                  <a:srgbClr val="000000"/>
                </a:solidFill>
              </a:rPr>
              <a:t>Les résultats présentés ici s‘appuient sur les réponses de </a:t>
            </a:r>
            <a:r>
              <a:rPr lang="fr-CH" sz="1800" dirty="0" smtClean="0">
                <a:solidFill>
                  <a:srgbClr val="000000"/>
                </a:solidFill>
              </a:rPr>
              <a:t>49 </a:t>
            </a:r>
            <a:r>
              <a:rPr lang="fr-CH" sz="1800" dirty="0">
                <a:solidFill>
                  <a:srgbClr val="000000"/>
                </a:solidFill>
              </a:rPr>
              <a:t>entreprises en </a:t>
            </a:r>
            <a:r>
              <a:rPr lang="fr-CH" sz="1800" dirty="0" smtClean="0">
                <a:solidFill>
                  <a:srgbClr val="000000"/>
                </a:solidFill>
              </a:rPr>
              <a:t>Valais, </a:t>
            </a:r>
            <a:r>
              <a:rPr lang="fr-CH" sz="1800" dirty="0">
                <a:solidFill>
                  <a:srgbClr val="000000"/>
                </a:solidFill>
              </a:rPr>
              <a:t>ce qui correspond à un taux de réponse d‘environ </a:t>
            </a:r>
            <a:r>
              <a:rPr lang="fr-CH" sz="1800" dirty="0" smtClean="0">
                <a:solidFill>
                  <a:srgbClr val="000000"/>
                </a:solidFill>
              </a:rPr>
              <a:t>12%. </a:t>
            </a:r>
            <a:endParaRPr lang="fr-CH" sz="1800" dirty="0">
              <a:solidFill>
                <a:srgbClr val="000000"/>
              </a:solidFill>
            </a:endParaRPr>
          </a:p>
          <a:p>
            <a:pPr algn="just">
              <a:spcBef>
                <a:spcPts val="0"/>
              </a:spcBef>
              <a:spcAft>
                <a:spcPts val="500"/>
              </a:spcAft>
            </a:pPr>
            <a:endParaRPr lang="fr-CH" sz="1800" dirty="0">
              <a:solidFill>
                <a:srgbClr val="000000"/>
              </a:solidFill>
            </a:endParaRPr>
          </a:p>
          <a:p>
            <a:pPr algn="just">
              <a:spcBef>
                <a:spcPts val="0"/>
              </a:spcBef>
              <a:spcAft>
                <a:spcPts val="500"/>
              </a:spcAft>
            </a:pPr>
            <a:r>
              <a:rPr lang="fr-CH" sz="1800" dirty="0">
                <a:solidFill>
                  <a:srgbClr val="000000"/>
                </a:solidFill>
              </a:rPr>
              <a:t>Concernant la classification des hôtels, l‘échantillon reflète la structure des membres </a:t>
            </a:r>
            <a:r>
              <a:rPr lang="fr-CH" sz="1800" dirty="0" smtClean="0">
                <a:solidFill>
                  <a:srgbClr val="000000"/>
                </a:solidFill>
              </a:rPr>
              <a:t>de l’AHV. </a:t>
            </a:r>
            <a:endParaRPr lang="fr-FR" sz="1800" dirty="0">
              <a:solidFill>
                <a:srgbClr val="000000"/>
              </a:solidFill>
            </a:endParaRPr>
          </a:p>
        </p:txBody>
      </p:sp>
    </p:spTree>
    <p:extLst>
      <p:ext uri="{BB962C8B-B14F-4D97-AF65-F5344CB8AC3E}">
        <p14:creationId xmlns:p14="http://schemas.microsoft.com/office/powerpoint/2010/main" val="30564173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txBox="1">
            <a:spLocks/>
          </p:cNvSpPr>
          <p:nvPr/>
        </p:nvSpPr>
        <p:spPr>
          <a:xfrm>
            <a:off x="494166" y="684703"/>
            <a:ext cx="8750691"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3. </a:t>
            </a:r>
            <a:r>
              <a:rPr lang="fr-CH" dirty="0">
                <a:latin typeface="Calibri"/>
                <a:cs typeface="Calibri"/>
              </a:rPr>
              <a:t>Caractéristiques de l’échantillon</a:t>
            </a:r>
          </a:p>
          <a:p>
            <a:r>
              <a:rPr lang="fr-CH" sz="1800" b="0" dirty="0" smtClean="0">
                <a:latin typeface="Calibri"/>
                <a:cs typeface="Calibri"/>
              </a:rPr>
              <a:t>Catégorie de l’établissement de l’échantillon en comparaison avec la structure des membres de l’AHV</a:t>
            </a:r>
            <a:endParaRPr lang="fr-CH" sz="1800" b="0" dirty="0">
              <a:latin typeface="Calibri"/>
              <a:cs typeface="Calibri"/>
            </a:endParaRPr>
          </a:p>
        </p:txBody>
      </p:sp>
      <p:pic>
        <p:nvPicPr>
          <p:cNvPr id="8"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6" y="-2420024"/>
            <a:ext cx="164395" cy="8188964"/>
          </a:xfrm>
          <a:prstGeom prst="rect">
            <a:avLst/>
          </a:prstGeom>
        </p:spPr>
      </p:pic>
      <p:sp>
        <p:nvSpPr>
          <p:cNvPr id="3" name="Espace réservé du numéro de diapositive 2"/>
          <p:cNvSpPr>
            <a:spLocks noGrp="1"/>
          </p:cNvSpPr>
          <p:nvPr>
            <p:ph type="sldNum" sz="quarter" idx="12"/>
          </p:nvPr>
        </p:nvSpPr>
        <p:spPr/>
        <p:txBody>
          <a:bodyPr/>
          <a:lstStyle/>
          <a:p>
            <a:fld id="{90DD2C6B-27DE-FA47-8F5D-2E0728E8EE60}" type="slidenum">
              <a:rPr lang="fr-FR" smtClean="0"/>
              <a:t>8</a:t>
            </a:fld>
            <a:endParaRPr lang="fr-FR" dirty="0"/>
          </a:p>
        </p:txBody>
      </p:sp>
      <p:sp>
        <p:nvSpPr>
          <p:cNvPr id="4" name="Espace réservé de la date 3"/>
          <p:cNvSpPr>
            <a:spLocks noGrp="1"/>
          </p:cNvSpPr>
          <p:nvPr>
            <p:ph type="dt" sz="half" idx="10"/>
          </p:nvPr>
        </p:nvSpPr>
        <p:spPr/>
        <p:txBody>
          <a:bodyPr/>
          <a:lstStyle/>
          <a:p>
            <a:fld id="{2318BF92-F8C6-7B41-B95A-73AE9397C1B6}" type="datetime1">
              <a:rPr lang="fr-CH" sz="1000" smtClean="0"/>
              <a:t>13.05.2015</a:t>
            </a:fld>
            <a:endParaRPr lang="fr-FR" sz="1000" dirty="0"/>
          </a:p>
        </p:txBody>
      </p:sp>
      <p:pic>
        <p:nvPicPr>
          <p:cNvPr id="11"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5" y="279083"/>
            <a:ext cx="164395" cy="8188964"/>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2604664982"/>
              </p:ext>
            </p:extLst>
          </p:nvPr>
        </p:nvGraphicFramePr>
        <p:xfrm>
          <a:off x="494166" y="4424476"/>
          <a:ext cx="2539268" cy="2270850"/>
        </p:xfrm>
        <a:graphic>
          <a:graphicData uri="http://schemas.openxmlformats.org/drawingml/2006/table">
            <a:tbl>
              <a:tblPr>
                <a:tableStyleId>{2D5ABB26-0587-4C30-8999-92F81FD0307C}</a:tableStyleId>
              </a:tblPr>
              <a:tblGrid>
                <a:gridCol w="1794175"/>
                <a:gridCol w="745093"/>
              </a:tblGrid>
              <a:tr h="378475">
                <a:tc>
                  <a:txBody>
                    <a:bodyPr/>
                    <a:lstStyle/>
                    <a:p>
                      <a:pPr algn="l" fontAlgn="b"/>
                      <a:r>
                        <a:rPr lang="fr-CH" sz="1100" u="none" strike="noStrike" dirty="0" err="1">
                          <a:effectLst/>
                        </a:rPr>
                        <a:t>Swiss</a:t>
                      </a:r>
                      <a:r>
                        <a:rPr lang="fr-CH" sz="1100" u="none" strike="noStrike" dirty="0">
                          <a:effectLst/>
                        </a:rPr>
                        <a:t> Lodge</a:t>
                      </a:r>
                      <a:endParaRPr lang="fr-CH"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fr-CH" sz="1100" u="none" strike="noStrike" dirty="0" smtClean="0">
                          <a:effectLst/>
                        </a:rPr>
                        <a:t>25</a:t>
                      </a:r>
                      <a:endParaRPr lang="fr-CH"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8475">
                <a:tc>
                  <a:txBody>
                    <a:bodyPr/>
                    <a:lstStyle/>
                    <a:p>
                      <a:pPr algn="l" fontAlgn="b"/>
                      <a:r>
                        <a:rPr lang="fr-CH" sz="1100" u="none" strike="noStrike" dirty="0" smtClean="0">
                          <a:effectLst/>
                        </a:rPr>
                        <a:t>Établissement 1 étoile</a:t>
                      </a:r>
                      <a:endParaRPr lang="fr-CH"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fr-CH" sz="1100" u="none" strike="noStrike" dirty="0" smtClean="0">
                          <a:effectLst/>
                        </a:rPr>
                        <a:t>11</a:t>
                      </a:r>
                      <a:endParaRPr lang="fr-CH"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8475">
                <a:tc>
                  <a:txBody>
                    <a:bodyPr/>
                    <a:lstStyle/>
                    <a:p>
                      <a:pPr algn="l" fontAlgn="b"/>
                      <a:r>
                        <a:rPr lang="fr-CH" sz="1100" u="none" strike="noStrike" dirty="0" smtClean="0">
                          <a:effectLst/>
                        </a:rPr>
                        <a:t>Établissement </a:t>
                      </a:r>
                      <a:r>
                        <a:rPr lang="fr-CH" sz="1100" u="none" strike="noStrike" dirty="0">
                          <a:effectLst/>
                        </a:rPr>
                        <a:t>2 étoiles</a:t>
                      </a:r>
                      <a:endParaRPr lang="fr-CH"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fr-CH" sz="1100" u="none" strike="noStrike" dirty="0" smtClean="0">
                          <a:effectLst/>
                        </a:rPr>
                        <a:t>25</a:t>
                      </a:r>
                      <a:endParaRPr lang="fr-CH"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8475">
                <a:tc>
                  <a:txBody>
                    <a:bodyPr/>
                    <a:lstStyle/>
                    <a:p>
                      <a:pPr algn="l" fontAlgn="b"/>
                      <a:r>
                        <a:rPr lang="fr-CH" sz="1100" u="none" strike="noStrike" dirty="0">
                          <a:effectLst/>
                        </a:rPr>
                        <a:t>É</a:t>
                      </a:r>
                      <a:r>
                        <a:rPr lang="fr-CH" sz="1100" u="none" strike="noStrike" dirty="0" smtClean="0">
                          <a:effectLst/>
                        </a:rPr>
                        <a:t>tablissement </a:t>
                      </a:r>
                      <a:r>
                        <a:rPr lang="fr-CH" sz="1100" u="none" strike="noStrike" dirty="0">
                          <a:effectLst/>
                        </a:rPr>
                        <a:t>3 étoiles</a:t>
                      </a:r>
                      <a:endParaRPr lang="fr-CH"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BC7A"/>
                    </a:solidFill>
                  </a:tcPr>
                </a:tc>
                <a:tc>
                  <a:txBody>
                    <a:bodyPr/>
                    <a:lstStyle/>
                    <a:p>
                      <a:pPr algn="r" fontAlgn="b"/>
                      <a:r>
                        <a:rPr lang="fr-CH" sz="1100" u="none" strike="noStrike" dirty="0" smtClean="0">
                          <a:effectLst/>
                        </a:rPr>
                        <a:t>146</a:t>
                      </a:r>
                      <a:endParaRPr lang="fr-CH"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BC7A"/>
                    </a:solidFill>
                  </a:tcPr>
                </a:tc>
              </a:tr>
              <a:tr h="378475">
                <a:tc>
                  <a:txBody>
                    <a:bodyPr/>
                    <a:lstStyle/>
                    <a:p>
                      <a:pPr algn="l" fontAlgn="b"/>
                      <a:r>
                        <a:rPr lang="fr-CH" sz="1100" u="none" strike="noStrike" dirty="0">
                          <a:effectLst/>
                        </a:rPr>
                        <a:t>É</a:t>
                      </a:r>
                      <a:r>
                        <a:rPr lang="fr-CH" sz="1100" u="none" strike="noStrike" dirty="0" smtClean="0">
                          <a:effectLst/>
                        </a:rPr>
                        <a:t>tablissement </a:t>
                      </a:r>
                      <a:r>
                        <a:rPr lang="fr-CH" sz="1100" u="none" strike="noStrike" dirty="0">
                          <a:effectLst/>
                        </a:rPr>
                        <a:t>4 étoiles</a:t>
                      </a:r>
                      <a:endParaRPr lang="fr-CH"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fr-CH" sz="1100" u="none" strike="noStrike" dirty="0" smtClean="0">
                          <a:effectLst/>
                        </a:rPr>
                        <a:t>59</a:t>
                      </a:r>
                      <a:endParaRPr lang="fr-CH"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8475">
                <a:tc>
                  <a:txBody>
                    <a:bodyPr/>
                    <a:lstStyle/>
                    <a:p>
                      <a:pPr algn="l" fontAlgn="b"/>
                      <a:r>
                        <a:rPr lang="fr-CH" sz="1100" u="none" strike="noStrike" dirty="0">
                          <a:effectLst/>
                        </a:rPr>
                        <a:t>É</a:t>
                      </a:r>
                      <a:r>
                        <a:rPr lang="fr-CH" sz="1100" u="none" strike="noStrike" dirty="0" smtClean="0">
                          <a:effectLst/>
                        </a:rPr>
                        <a:t>tablissement 5 </a:t>
                      </a:r>
                      <a:r>
                        <a:rPr lang="fr-CH" sz="1100" u="none" strike="noStrike" dirty="0">
                          <a:effectLst/>
                        </a:rPr>
                        <a:t>étoiles</a:t>
                      </a:r>
                      <a:endParaRPr lang="fr-CH"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fr-CH" sz="1100" u="none" strike="noStrike" dirty="0" smtClean="0">
                          <a:effectLst/>
                        </a:rPr>
                        <a:t>8</a:t>
                      </a:r>
                      <a:endParaRPr lang="fr-CH"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Chart 9"/>
          <p:cNvGraphicFramePr>
            <a:graphicFrameLocks noChangeAspect="1"/>
          </p:cNvGraphicFramePr>
          <p:nvPr>
            <p:extLst>
              <p:ext uri="{D42A27DB-BD31-4B8C-83A1-F6EECF244321}">
                <p14:modId xmlns:p14="http://schemas.microsoft.com/office/powerpoint/2010/main" val="2963132361"/>
              </p:ext>
            </p:extLst>
          </p:nvPr>
        </p:nvGraphicFramePr>
        <p:xfrm>
          <a:off x="2832845" y="3965944"/>
          <a:ext cx="5032377" cy="3285461"/>
        </p:xfrm>
        <a:graphic>
          <a:graphicData uri="http://schemas.openxmlformats.org/drawingml/2006/chart">
            <c:chart xmlns:c="http://schemas.openxmlformats.org/drawingml/2006/chart" xmlns:r="http://schemas.openxmlformats.org/officeDocument/2006/relationships" r:id="rId4"/>
          </a:graphicData>
        </a:graphic>
      </p:graphicFrame>
      <p:pic>
        <p:nvPicPr>
          <p:cNvPr id="5"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4166" y="1640106"/>
            <a:ext cx="5608578" cy="2541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589895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txBox="1">
            <a:spLocks/>
          </p:cNvSpPr>
          <p:nvPr/>
        </p:nvSpPr>
        <p:spPr>
          <a:xfrm>
            <a:off x="503996" y="864000"/>
            <a:ext cx="8750691"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3. </a:t>
            </a:r>
            <a:r>
              <a:rPr lang="fr-CH" dirty="0">
                <a:latin typeface="Calibri"/>
                <a:cs typeface="Calibri"/>
              </a:rPr>
              <a:t>Caractéristiques de </a:t>
            </a:r>
            <a:r>
              <a:rPr lang="fr-CH" dirty="0" smtClean="0">
                <a:latin typeface="Calibri"/>
                <a:cs typeface="Calibri"/>
              </a:rPr>
              <a:t>l’échantillon</a:t>
            </a:r>
          </a:p>
          <a:p>
            <a:r>
              <a:rPr lang="fr-CH" sz="1800" b="0" dirty="0" smtClean="0">
                <a:latin typeface="Calibri"/>
                <a:cs typeface="Calibri"/>
              </a:rPr>
              <a:t>Environnement, région et capacité des établissements</a:t>
            </a:r>
            <a:endParaRPr lang="fr-CH" sz="1800" b="0" dirty="0">
              <a:latin typeface="Calibri"/>
              <a:cs typeface="Calibri"/>
            </a:endParaRPr>
          </a:p>
        </p:txBody>
      </p:sp>
      <p:pic>
        <p:nvPicPr>
          <p:cNvPr id="8"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7" y="-2255628"/>
            <a:ext cx="164395" cy="8188964"/>
          </a:xfrm>
          <a:prstGeom prst="rect">
            <a:avLst/>
          </a:prstGeom>
        </p:spPr>
      </p:pic>
      <p:sp>
        <p:nvSpPr>
          <p:cNvPr id="3" name="Espace réservé du numéro de diapositive 2"/>
          <p:cNvSpPr>
            <a:spLocks noGrp="1"/>
          </p:cNvSpPr>
          <p:nvPr>
            <p:ph type="sldNum" sz="quarter" idx="12"/>
          </p:nvPr>
        </p:nvSpPr>
        <p:spPr/>
        <p:txBody>
          <a:bodyPr/>
          <a:lstStyle/>
          <a:p>
            <a:fld id="{90DD2C6B-27DE-FA47-8F5D-2E0728E8EE60}" type="slidenum">
              <a:rPr lang="fr-FR" smtClean="0"/>
              <a:t>9</a:t>
            </a:fld>
            <a:endParaRPr lang="fr-FR" dirty="0"/>
          </a:p>
        </p:txBody>
      </p:sp>
      <p:sp>
        <p:nvSpPr>
          <p:cNvPr id="4" name="Espace réservé de la date 3"/>
          <p:cNvSpPr>
            <a:spLocks noGrp="1"/>
          </p:cNvSpPr>
          <p:nvPr>
            <p:ph type="dt" sz="half" idx="10"/>
          </p:nvPr>
        </p:nvSpPr>
        <p:spPr/>
        <p:txBody>
          <a:bodyPr/>
          <a:lstStyle/>
          <a:p>
            <a:fld id="{2318BF92-F8C6-7B41-B95A-73AE9397C1B6}" type="datetime1">
              <a:rPr lang="fr-CH" sz="1000" smtClean="0"/>
              <a:t>13.05.2015</a:t>
            </a:fld>
            <a:endParaRPr lang="fr-FR" sz="1000" dirty="0"/>
          </a:p>
        </p:txBody>
      </p:sp>
      <p:pic>
        <p:nvPicPr>
          <p:cNvPr id="11"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5" y="85846"/>
            <a:ext cx="164395" cy="8188964"/>
          </a:xfrm>
          <a:prstGeom prst="rect">
            <a:avLst/>
          </a:prstGeom>
        </p:spPr>
      </p:pic>
      <p:pic>
        <p:nvPicPr>
          <p:cNvPr id="3074"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r="19795"/>
          <a:stretch/>
        </p:blipFill>
        <p:spPr bwMode="auto">
          <a:xfrm>
            <a:off x="503998" y="4262527"/>
            <a:ext cx="4082517" cy="22303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2084" y="2007000"/>
            <a:ext cx="8022378" cy="17620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58845" y="4262526"/>
            <a:ext cx="4882950" cy="2079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94341969"/>
      </p:ext>
    </p:extLst>
  </p:cSld>
  <p:clrMapOvr>
    <a:masterClrMapping/>
  </p:clrMapOvr>
  <p:timing>
    <p:tnLst>
      <p:par>
        <p:cTn id="1" dur="indefinite" restart="never" nodeType="tmRoot"/>
      </p:par>
    </p:tnLst>
  </p:timing>
</p:sld>
</file>

<file path=ppt/theme/theme1.xml><?xml version="1.0" encoding="utf-8"?>
<a:theme xmlns:a="http://schemas.openxmlformats.org/drawingml/2006/main" name="FR_templatePPT_OVT">
  <a:themeElements>
    <a:clrScheme name="OVT_2013">
      <a:dk1>
        <a:srgbClr val="000000"/>
      </a:dk1>
      <a:lt1>
        <a:srgbClr val="FFFFFF"/>
      </a:lt1>
      <a:dk2>
        <a:srgbClr val="000000"/>
      </a:dk2>
      <a:lt2>
        <a:srgbClr val="808080"/>
      </a:lt2>
      <a:accent1>
        <a:srgbClr val="E2001A"/>
      </a:accent1>
      <a:accent2>
        <a:srgbClr val="A40000"/>
      </a:accent2>
      <a:accent3>
        <a:srgbClr val="E67C3F"/>
      </a:accent3>
      <a:accent4>
        <a:srgbClr val="95AE4C"/>
      </a:accent4>
      <a:accent5>
        <a:srgbClr val="41A5BF"/>
      </a:accent5>
      <a:accent6>
        <a:srgbClr val="976F9D"/>
      </a:accent6>
      <a:hlink>
        <a:srgbClr val="C35360"/>
      </a:hlink>
      <a:folHlink>
        <a:srgbClr val="968E8E"/>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FR_templatePPT_OVT</Template>
  <TotalTime>0</TotalTime>
  <Words>1001</Words>
  <Application>Microsoft Office PowerPoint</Application>
  <PresentationFormat>On-screen Show (4:3)</PresentationFormat>
  <Paragraphs>147</Paragraphs>
  <Slides>19</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Times New Roman</vt:lpstr>
      <vt:lpstr>FR_templatePPT_OVT</vt:lpstr>
      <vt:lpstr>         Problématiques et défis de l’hôtellerie valaisanne   Analyse des résultats d’une enquête auprès des membres de l’Association hôtelière du Valais (AHV)   Mai 2015          </vt:lpstr>
      <vt:lpstr>Table des matières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HES-SO // Valais - Wallis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Enquête sur les activités agritouristiques en Valais  Analyse descriptive</dc:title>
  <dc:creator>valentin.gaillet</dc:creator>
  <cp:lastModifiedBy>SInf</cp:lastModifiedBy>
  <cp:revision>372</cp:revision>
  <cp:lastPrinted>2015-02-04T11:11:57Z</cp:lastPrinted>
  <dcterms:created xsi:type="dcterms:W3CDTF">2015-01-22T08:51:33Z</dcterms:created>
  <dcterms:modified xsi:type="dcterms:W3CDTF">2015-05-13T15:53:11Z</dcterms:modified>
</cp:coreProperties>
</file>